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94652"/>
  </p:normalViewPr>
  <p:slideViewPr>
    <p:cSldViewPr snapToGrid="0" snapToObjects="1">
      <p:cViewPr varScale="1">
        <p:scale>
          <a:sx n="77" d="100"/>
          <a:sy n="77" d="100"/>
        </p:scale>
        <p:origin x="208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D711-2F05-E741-AE90-B1014EE0A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6D91C-2E96-AE4E-BC43-845EEF553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DCBE-E30A-2C47-BC38-B3A5A819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AE5A-5D25-CE4D-8251-903E8F1B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26171-1BBB-7048-BAAA-29979703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6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9508-FE08-5C4C-A889-74F04666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7EE93-2A35-074D-9223-8E2BBDAA3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41982-B219-BE47-B0B1-EF2CCD16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0E7B7-CF36-B642-B787-C6B41A28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2691E-7F61-1043-88F4-311DE856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3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5F0DA-4F68-8F42-AB12-3421779BD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962C6-4F40-4C45-A24B-10228BB5E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9B637-6141-3540-90E3-99EFC22E1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20D09-1ACB-564B-8C82-7B074DD1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2EE56-85A1-FC46-AABC-20124C8F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7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0FD6-D297-434D-B170-FE0B7220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5427-DE46-224C-BCB2-9B1AC3F2C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4D33A-F71B-7548-9302-E7493DC1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64001-F995-C747-8F67-DD5F05C3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1E65-500A-D04B-8733-EBC2C6E6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4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39DE-1437-1B4C-BC1B-16B5E932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F906A-36CD-6A4C-A977-D36D7CE14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6A846-8F69-8D4A-ACC3-680D99EA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64083-C7F3-BC46-AC71-280E65AF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439DC-DD0C-8745-A4A9-1D11EDB4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4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EA69-FCDC-6A41-BFE1-78556B02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5C616-AFFE-9745-98B6-D765ED455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A687B-4250-3142-91C1-C355A4881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29C5F-D0DE-C64E-B92E-EA2261D1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F66F7-72FF-654D-AE47-8C55F31A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55FF6-ADF7-F345-A5AF-92F0E7E3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7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5BC5-E654-FA4C-9A90-7727146B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277DC-0B9C-A04A-8A2D-4904862E5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55A43-6700-B54D-805D-AF8B523E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B213E-9591-7E44-8E49-F2288BD34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6F924-24C5-404C-BDD6-AFB19A554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8D9E34-34B4-1041-9DDC-4123EE49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1/6/23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614BA-B029-DC41-8B6C-DBD2AD16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A20A6-31F5-4343-A5CB-C043C7BF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9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A290-08B6-7940-B2AB-4E44130E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6D136-EBB0-2D46-B861-C22EAC08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3E37E2-EAD8-8C49-94B4-9361CFFC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953AF-CBA7-D945-9C42-B3558627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9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976D8-495D-F74F-BEC0-40D70F5B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1/6/23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901C2-AB41-CE41-A2B7-0D9A7F07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BD08C-6B22-D244-ACF4-30C8EF33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5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64A6-B21F-1447-A815-01183380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231EE-ED7B-F042-BBB8-1363D8EA5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D635B-A8B5-174F-89F7-32DA4751E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F33FA-2420-154A-9859-C41658B1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44C04-D6B6-1746-88D8-217A7C86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5CEC8-EE97-C249-9C19-A218BBA2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6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92FE-264F-AB41-9BA5-AFD3A871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C16EB-8043-E947-AD0A-C00924109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E954A-1B0B-D146-8DB4-B79AC6511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CB3F3-0EDE-FA49-B7BE-20A42277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60259-7D73-8D42-BBB8-C9426C7C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49A02-FAFF-4449-A074-A5E3022F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2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1CF1B-C820-704D-815B-E1C174FEC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8FEC4-CD53-2740-90B3-A9A401E64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FE9B6-A25F-954C-9E60-7269F677B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AB406-1A9E-5B4A-93CF-2124615945BA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4BC4F-4243-F747-8E69-FD72E1D6F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D067B-36B9-CA4A-9A3C-11CFD539C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dispy.sourceforge.net/" TargetMode="External"/><Relationship Id="rId3" Type="http://schemas.openxmlformats.org/officeDocument/2006/relationships/hyperlink" Target="https://docs.python.org/3/library/multiprocessing.html" TargetMode="External"/><Relationship Id="rId7" Type="http://schemas.openxmlformats.org/officeDocument/2006/relationships/hyperlink" Target="https://dask.org/" TargetMode="External"/><Relationship Id="rId2" Type="http://schemas.openxmlformats.org/officeDocument/2006/relationships/hyperlink" Target="https://en.wikipedia.org/wiki/Global_interpreter_lock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ay.io/" TargetMode="External"/><Relationship Id="rId11" Type="http://schemas.openxmlformats.org/officeDocument/2006/relationships/hyperlink" Target="https://robusgauli.medium.com/non-blocking-i-o-for-python-f4da77d3353a" TargetMode="External"/><Relationship Id="rId5" Type="http://schemas.openxmlformats.org/officeDocument/2006/relationships/hyperlink" Target="https://github.com/modin-project/modin" TargetMode="External"/><Relationship Id="rId10" Type="http://schemas.openxmlformats.org/officeDocument/2006/relationships/hyperlink" Target="https://github.com/ipython/ipyparallel" TargetMode="External"/><Relationship Id="rId4" Type="http://schemas.openxmlformats.org/officeDocument/2006/relationships/hyperlink" Target="https://eventlet.net/" TargetMode="External"/><Relationship Id="rId9" Type="http://schemas.openxmlformats.org/officeDocument/2006/relationships/hyperlink" Target="https://github.com/nalepae/pandaralle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eventlet/" TargetMode="External"/><Relationship Id="rId2" Type="http://schemas.openxmlformats.org/officeDocument/2006/relationships/hyperlink" Target="https://eventlet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celeryproject.org/en/stable/userguide/concurrency/eventlet.html" TargetMode="External"/><Relationship Id="rId5" Type="http://schemas.openxmlformats.org/officeDocument/2006/relationships/hyperlink" Target="https://eventlet.net/doc/patching.html" TargetMode="External"/><Relationship Id="rId4" Type="http://schemas.openxmlformats.org/officeDocument/2006/relationships/hyperlink" Target="http://eventlet.net/doc/modules/greenpool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CDFDF2-3A28-A84D-A039-718B3B51F826}"/>
              </a:ext>
            </a:extLst>
          </p:cNvPr>
          <p:cNvSpPr/>
          <p:nvPr/>
        </p:nvSpPr>
        <p:spPr>
          <a:xfrm>
            <a:off x="695160" y="5196419"/>
            <a:ext cx="94004" cy="121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F2C900-0F5B-E148-9FB6-27EA11903FFD}"/>
              </a:ext>
            </a:extLst>
          </p:cNvPr>
          <p:cNvSpPr/>
          <p:nvPr/>
        </p:nvSpPr>
        <p:spPr>
          <a:xfrm>
            <a:off x="871311" y="5196419"/>
            <a:ext cx="94004" cy="12172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6CEE2E-F176-0B4B-A3D9-4FE8313B0D55}"/>
              </a:ext>
            </a:extLst>
          </p:cNvPr>
          <p:cNvSpPr/>
          <p:nvPr/>
        </p:nvSpPr>
        <p:spPr>
          <a:xfrm>
            <a:off x="1086064" y="5196419"/>
            <a:ext cx="94005" cy="12172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7AC34D-F881-984C-8E32-0B3C52476B3C}"/>
              </a:ext>
            </a:extLst>
          </p:cNvPr>
          <p:cNvSpPr/>
          <p:nvPr/>
        </p:nvSpPr>
        <p:spPr>
          <a:xfrm>
            <a:off x="504980" y="5070763"/>
            <a:ext cx="834520" cy="1439987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9D567-49C5-1A4B-B630-AFC4D9F44176}"/>
              </a:ext>
            </a:extLst>
          </p:cNvPr>
          <p:cNvSpPr txBox="1"/>
          <p:nvPr/>
        </p:nvSpPr>
        <p:spPr>
          <a:xfrm>
            <a:off x="192169" y="4579593"/>
            <a:ext cx="176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Multi-threading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A02B51-356F-9F40-8DD7-4B919AD95556}"/>
              </a:ext>
            </a:extLst>
          </p:cNvPr>
          <p:cNvSpPr txBox="1"/>
          <p:nvPr/>
        </p:nvSpPr>
        <p:spPr>
          <a:xfrm>
            <a:off x="7808455" y="3726405"/>
            <a:ext cx="192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Python with GIL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203557-53C4-444B-AB3B-32B15BC759D3}"/>
              </a:ext>
            </a:extLst>
          </p:cNvPr>
          <p:cNvSpPr/>
          <p:nvPr/>
        </p:nvSpPr>
        <p:spPr>
          <a:xfrm>
            <a:off x="7895062" y="4453477"/>
            <a:ext cx="261071" cy="60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A8F02E-BD1C-5D48-90F8-93571E847902}"/>
              </a:ext>
            </a:extLst>
          </p:cNvPr>
          <p:cNvSpPr/>
          <p:nvPr/>
        </p:nvSpPr>
        <p:spPr>
          <a:xfrm>
            <a:off x="7895061" y="5058313"/>
            <a:ext cx="261071" cy="6048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029B44-9ED4-304D-A7EA-B4B8AA943A70}"/>
              </a:ext>
            </a:extLst>
          </p:cNvPr>
          <p:cNvSpPr/>
          <p:nvPr/>
        </p:nvSpPr>
        <p:spPr>
          <a:xfrm>
            <a:off x="7895060" y="5663149"/>
            <a:ext cx="261071" cy="6048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246DAE-C273-1C49-B934-EF0EDF7E5EDC}"/>
              </a:ext>
            </a:extLst>
          </p:cNvPr>
          <p:cNvSpPr/>
          <p:nvPr/>
        </p:nvSpPr>
        <p:spPr>
          <a:xfrm>
            <a:off x="7609312" y="4210589"/>
            <a:ext cx="1921019" cy="237426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51A7FA-AB1D-7349-8EE7-45AFDFCE92E9}"/>
              </a:ext>
            </a:extLst>
          </p:cNvPr>
          <p:cNvSpPr txBox="1"/>
          <p:nvPr/>
        </p:nvSpPr>
        <p:spPr>
          <a:xfrm>
            <a:off x="8183177" y="4582821"/>
            <a:ext cx="585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3F7140-A6B6-DB4C-9F49-A52FA9793F4A}"/>
              </a:ext>
            </a:extLst>
          </p:cNvPr>
          <p:cNvSpPr txBox="1"/>
          <p:nvPr/>
        </p:nvSpPr>
        <p:spPr>
          <a:xfrm>
            <a:off x="8183177" y="5206842"/>
            <a:ext cx="1782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Web page load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043381-D2FF-474D-AE34-9D33AF730B1C}"/>
              </a:ext>
            </a:extLst>
          </p:cNvPr>
          <p:cNvSpPr txBox="1"/>
          <p:nvPr/>
        </p:nvSpPr>
        <p:spPr>
          <a:xfrm>
            <a:off x="8183177" y="5790088"/>
            <a:ext cx="1207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DB insert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08671E-BBEB-5F4E-A781-4275FEC6A2FE}"/>
              </a:ext>
            </a:extLst>
          </p:cNvPr>
          <p:cNvSpPr txBox="1"/>
          <p:nvPr/>
        </p:nvSpPr>
        <p:spPr>
          <a:xfrm>
            <a:off x="0" y="-18164"/>
            <a:ext cx="4975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Python Threads – and GIL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GIL = Global Interpreter Lock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2"/>
              </a:rPr>
              <a:t>https://en.wikipedia.org/wiki/Global_interpreter_lock</a:t>
            </a:r>
            <a:r>
              <a:rPr lang="en-US" sz="14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252F9D-60E3-4A46-B6CE-11A2F8F8810D}"/>
              </a:ext>
            </a:extLst>
          </p:cNvPr>
          <p:cNvSpPr txBox="1"/>
          <p:nvPr/>
        </p:nvSpPr>
        <p:spPr>
          <a:xfrm>
            <a:off x="52057" y="1119415"/>
            <a:ext cx="51230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Operating system constantly switches execution for 100s of processes and threads between just few CPUs.</a:t>
            </a:r>
          </a:p>
          <a:p>
            <a:endParaRPr lang="en-US" sz="1400" dirty="0"/>
          </a:p>
          <a:p>
            <a:r>
              <a:rPr lang="en-US" sz="1400" dirty="0"/>
              <a:t>A process may have several "native" threads inside. Operating system sees them as "light processes" and switches execution for them in same way as it switches between processes.</a:t>
            </a:r>
          </a:p>
          <a:p>
            <a:endParaRPr lang="en-US" sz="1400" dirty="0"/>
          </a:p>
          <a:p>
            <a:r>
              <a:rPr lang="en-US" sz="1400" dirty="0"/>
              <a:t>With GIL only one thread can be accessing the interpreter at a time. So threads in Python can not run "in parallel".</a:t>
            </a:r>
          </a:p>
          <a:p>
            <a:endParaRPr lang="en-US" sz="1400" dirty="0"/>
          </a:p>
          <a:p>
            <a:r>
              <a:rPr lang="en-US" sz="1400" dirty="0"/>
              <a:t>Some python modules written in C/C++ (like </a:t>
            </a:r>
            <a:r>
              <a:rPr lang="en-US" sz="1400" dirty="0" err="1"/>
              <a:t>Numpy</a:t>
            </a:r>
            <a:r>
              <a:rPr lang="en-US" sz="1400" dirty="0"/>
              <a:t>) can lift this restriction inside them – and achieve fast processing speeds.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9FBB6A-B684-D34B-BACD-2704D07F0C5B}"/>
              </a:ext>
            </a:extLst>
          </p:cNvPr>
          <p:cNvSpPr txBox="1"/>
          <p:nvPr/>
        </p:nvSpPr>
        <p:spPr>
          <a:xfrm>
            <a:off x="3054742" y="4579593"/>
            <a:ext cx="192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Multi-processing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B2AB9-152F-FC46-946E-4FBD939508D8}"/>
              </a:ext>
            </a:extLst>
          </p:cNvPr>
          <p:cNvSpPr/>
          <p:nvPr/>
        </p:nvSpPr>
        <p:spPr>
          <a:xfrm>
            <a:off x="3201113" y="5085037"/>
            <a:ext cx="179572" cy="1439987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BD89AB-74CB-6940-9368-54DB38C6D743}"/>
              </a:ext>
            </a:extLst>
          </p:cNvPr>
          <p:cNvSpPr/>
          <p:nvPr/>
        </p:nvSpPr>
        <p:spPr>
          <a:xfrm>
            <a:off x="3686021" y="5094937"/>
            <a:ext cx="179572" cy="143998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51B6D8-F433-B04E-B57D-37B1C930E182}"/>
              </a:ext>
            </a:extLst>
          </p:cNvPr>
          <p:cNvSpPr/>
          <p:nvPr/>
        </p:nvSpPr>
        <p:spPr>
          <a:xfrm>
            <a:off x="4147180" y="5104837"/>
            <a:ext cx="179572" cy="1439987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2D4CD3-D97B-CB48-858F-D5340C4D0582}"/>
              </a:ext>
            </a:extLst>
          </p:cNvPr>
          <p:cNvSpPr txBox="1"/>
          <p:nvPr/>
        </p:nvSpPr>
        <p:spPr>
          <a:xfrm>
            <a:off x="6101093" y="123865"/>
            <a:ext cx="59626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How to achieve parallelism in Python: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Multiprocessing</a:t>
            </a:r>
            <a:r>
              <a:rPr lang="en-US" sz="1400" dirty="0"/>
              <a:t> - </a:t>
            </a:r>
            <a:r>
              <a:rPr lang="en-US" sz="1400" dirty="0">
                <a:hlinkClick r:id="rId3"/>
              </a:rPr>
              <a:t>https://docs.python.org/3/library/multiprocessing.html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 </a:t>
            </a:r>
            <a:r>
              <a:rPr lang="en-US" sz="1400" dirty="0" err="1"/>
              <a:t>Eventlet</a:t>
            </a:r>
            <a:r>
              <a:rPr lang="en-US" sz="1400" dirty="0"/>
              <a:t> (monkey-patching, has limitations) - </a:t>
            </a:r>
            <a:r>
              <a:rPr lang="en-US" sz="1400" dirty="0">
                <a:hlinkClick r:id="rId4"/>
              </a:rPr>
              <a:t>https://eventlet.net/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 modules which are multithreaded inside them (</a:t>
            </a:r>
            <a:r>
              <a:rPr lang="en-US" sz="1400" dirty="0" err="1"/>
              <a:t>numpy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Modin</a:t>
            </a:r>
            <a:r>
              <a:rPr lang="en-US" sz="1400" dirty="0"/>
              <a:t> - </a:t>
            </a:r>
            <a:r>
              <a:rPr lang="en-US" sz="1400" dirty="0">
                <a:hlinkClick r:id="rId5"/>
              </a:rPr>
              <a:t>https://github.com/modin-project/modin</a:t>
            </a:r>
            <a:r>
              <a:rPr lang="en-US" sz="1400" dirty="0"/>
              <a:t> (pandas)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Ray - </a:t>
            </a:r>
            <a:r>
              <a:rPr lang="en-US" sz="1400" dirty="0">
                <a:hlinkClick r:id="rId6"/>
              </a:rPr>
              <a:t>https://ray.io/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Dask</a:t>
            </a:r>
            <a:r>
              <a:rPr lang="en-US" sz="1400" dirty="0"/>
              <a:t> - </a:t>
            </a:r>
            <a:r>
              <a:rPr lang="en-US" sz="1400" dirty="0">
                <a:hlinkClick r:id="rId7"/>
              </a:rPr>
              <a:t>https://dask.org/</a:t>
            </a:r>
            <a:r>
              <a:rPr lang="en-US" sz="1400" dirty="0"/>
              <a:t>  (multiple nodes)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Dispy</a:t>
            </a:r>
            <a:r>
              <a:rPr lang="en-US" sz="1400" dirty="0"/>
              <a:t> - </a:t>
            </a:r>
            <a:r>
              <a:rPr lang="en-US" sz="1400" dirty="0">
                <a:hlinkClick r:id="rId8"/>
              </a:rPr>
              <a:t>http://dispy.sourceforge.net/</a:t>
            </a:r>
            <a:r>
              <a:rPr lang="en-US" sz="1400" dirty="0"/>
              <a:t> (across nodes)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Pandaral-lel</a:t>
            </a:r>
            <a:r>
              <a:rPr lang="en-US" sz="1400" dirty="0"/>
              <a:t> - </a:t>
            </a:r>
            <a:r>
              <a:rPr lang="en-US" sz="1400" dirty="0">
                <a:hlinkClick r:id="rId9"/>
              </a:rPr>
              <a:t>https://github.com/nalepae/pandarallel</a:t>
            </a:r>
            <a:r>
              <a:rPr lang="en-US" sz="1400" dirty="0"/>
              <a:t>  (pandas)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ipyparallel</a:t>
            </a:r>
            <a:r>
              <a:rPr lang="en-US" sz="1400" dirty="0"/>
              <a:t> - </a:t>
            </a:r>
            <a:r>
              <a:rPr lang="en-US" sz="1400" dirty="0">
                <a:hlinkClick r:id="rId10"/>
              </a:rPr>
              <a:t>https://github.com/ipython/ipyparallel</a:t>
            </a:r>
            <a:r>
              <a:rPr lang="en-US" sz="1400" dirty="0"/>
              <a:t> (</a:t>
            </a:r>
            <a:r>
              <a:rPr lang="en-US" sz="1400" dirty="0" err="1"/>
              <a:t>jupyter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Interesting read:</a:t>
            </a:r>
            <a:br>
              <a:rPr lang="en-US" sz="1400" dirty="0"/>
            </a:br>
            <a:r>
              <a:rPr lang="en-US" sz="1400" dirty="0"/>
              <a:t> - </a:t>
            </a:r>
            <a:r>
              <a:rPr lang="en-US" sz="1400" dirty="0">
                <a:hlinkClick r:id="rId11"/>
              </a:rPr>
              <a:t>https://robusgauli.medium.com/non-blocking-i-o-for-python-f4da77d3353a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etc.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9948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83AE06-5DB5-5D41-A960-FC89DFFD08F7}"/>
              </a:ext>
            </a:extLst>
          </p:cNvPr>
          <p:cNvSpPr txBox="1"/>
          <p:nvPr/>
        </p:nvSpPr>
        <p:spPr>
          <a:xfrm>
            <a:off x="0" y="612844"/>
            <a:ext cx="59732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Eventlet</a:t>
            </a:r>
            <a:r>
              <a:rPr lang="en-US" sz="1400" dirty="0"/>
              <a:t> is a concurrent networking library for Python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2"/>
              </a:rPr>
              <a:t>https://eventlet.net/</a:t>
            </a:r>
            <a:endParaRPr lang="en-US" sz="1400" dirty="0"/>
          </a:p>
          <a:p>
            <a:r>
              <a:rPr lang="en-US" sz="1400" dirty="0"/>
              <a:t> - </a:t>
            </a:r>
            <a:r>
              <a:rPr lang="en-US" sz="1400" dirty="0">
                <a:hlinkClick r:id="rId3"/>
              </a:rPr>
              <a:t>https://pypi.org/project/eventlet/</a:t>
            </a:r>
            <a:r>
              <a:rPr lang="en-US" sz="1400" dirty="0"/>
              <a:t> 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4"/>
              </a:rPr>
              <a:t>http://eventlet.net/doc/modules/greenpool.html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r>
              <a:rPr lang="en-US" sz="1400" dirty="0"/>
              <a:t>Idea – make certain operations non-blocking (for example, waiting to receive html page using </a:t>
            </a:r>
            <a:r>
              <a:rPr lang="en-US" sz="1400" dirty="0" err="1"/>
              <a:t>requests.get</a:t>
            </a:r>
            <a:r>
              <a:rPr lang="en-US" sz="1400" dirty="0"/>
              <a:t>())</a:t>
            </a:r>
          </a:p>
          <a:p>
            <a:endParaRPr lang="en-US" sz="1400" dirty="0"/>
          </a:p>
          <a:p>
            <a:r>
              <a:rPr lang="en-US" sz="1400" dirty="0"/>
              <a:t>To achieve this we need to </a:t>
            </a:r>
            <a:r>
              <a:rPr lang="en-US" sz="1400" b="1" dirty="0">
                <a:solidFill>
                  <a:srgbClr val="FF0000"/>
                </a:solidFill>
              </a:rPr>
              <a:t>patch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00B050"/>
                </a:solidFill>
              </a:rPr>
              <a:t>standard library modules</a:t>
            </a:r>
            <a:r>
              <a:rPr lang="en-US" sz="1400" dirty="0"/>
              <a:t> in certain key places so that they do cooperatively yield (make them non-blocking).</a:t>
            </a:r>
          </a:p>
          <a:p>
            <a:endParaRPr lang="en-US" sz="1400" dirty="0"/>
          </a:p>
          <a:p>
            <a:r>
              <a:rPr lang="en-US" sz="1400" dirty="0"/>
              <a:t>The application using </a:t>
            </a:r>
            <a:r>
              <a:rPr lang="en-US" sz="1400" dirty="0" err="1"/>
              <a:t>Eventlet</a:t>
            </a:r>
            <a:r>
              <a:rPr lang="en-US" sz="1400" dirty="0"/>
              <a:t> must explicitly "</a:t>
            </a:r>
            <a:r>
              <a:rPr lang="en-US" sz="1400" b="1" dirty="0">
                <a:solidFill>
                  <a:srgbClr val="00B050"/>
                </a:solidFill>
              </a:rPr>
              <a:t>green</a:t>
            </a:r>
            <a:r>
              <a:rPr lang="en-US" sz="1400" dirty="0"/>
              <a:t>" the world for itself, using one or both of the convenient methods provided.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5"/>
              </a:rPr>
              <a:t>https://eventlet.net/doc/patching.html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r>
              <a:rPr lang="en-US" sz="1400" dirty="0"/>
              <a:t>Note that green threads operate within the same OS tread. So when one of them uses a blocking operation, all of the green threads will get blocked.</a:t>
            </a:r>
          </a:p>
          <a:p>
            <a:endParaRPr lang="en-US" sz="1400" dirty="0"/>
          </a:p>
          <a:p>
            <a:r>
              <a:rPr lang="en-US" sz="1400" dirty="0"/>
              <a:t>Note that some libraries, usually with C extensions, cannot be monkey-patched and therefore cannot benefit from using </a:t>
            </a:r>
            <a:r>
              <a:rPr lang="en-US" sz="1400" dirty="0" err="1"/>
              <a:t>Eventlet</a:t>
            </a:r>
            <a:r>
              <a:rPr lang="en-US" sz="1400" dirty="0"/>
              <a:t> - read these notes: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6"/>
              </a:rPr>
              <a:t>https://docs.celeryproject.org/en/stable/userguide/concurrency/eventlet.html</a:t>
            </a:r>
            <a:r>
              <a:rPr lang="en-US" sz="1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FC8B5F-415A-EC42-94C1-F0497711E85E}"/>
              </a:ext>
            </a:extLst>
          </p:cNvPr>
          <p:cNvSpPr txBox="1"/>
          <p:nvPr/>
        </p:nvSpPr>
        <p:spPr>
          <a:xfrm>
            <a:off x="0" y="0"/>
            <a:ext cx="2268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Eventlet</a:t>
            </a:r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22B532-299D-5549-88D2-FC10E597868D}"/>
              </a:ext>
            </a:extLst>
          </p:cNvPr>
          <p:cNvSpPr txBox="1"/>
          <p:nvPr/>
        </p:nvSpPr>
        <p:spPr>
          <a:xfrm>
            <a:off x="6621517" y="612844"/>
            <a:ext cx="54026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eventlet</a:t>
            </a:r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requests 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eventlet.import_patched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'requests.__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time 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eventlet.import_patched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'time'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max_threads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20</a:t>
            </a:r>
          </a:p>
          <a:p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mypool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eventlet.GreenPool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max_threads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mypile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eventlet.GreenPile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mypool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mypile.spawn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myfunc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# 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myfunc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internall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may call patched 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# 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requests.get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function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mypool.waitall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773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99213-656E-1C62-C5A4-9E4441FA6873}"/>
              </a:ext>
            </a:extLst>
          </p:cNvPr>
          <p:cNvSpPr txBox="1"/>
          <p:nvPr/>
        </p:nvSpPr>
        <p:spPr>
          <a:xfrm>
            <a:off x="176405" y="902044"/>
            <a:ext cx="4728106" cy="2492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simple example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time import sleep 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threading import Thread</a:t>
            </a:r>
          </a:p>
          <a:p>
            <a:endParaRPr lang="en-US" sz="12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task(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sleep_time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message):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sleep(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sleep_time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print(message)</a:t>
            </a:r>
          </a:p>
          <a:p>
            <a:endParaRPr lang="en-US" sz="12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thread = Thread(target=task, 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=(1.5, 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'another thread'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</a:t>
            </a:r>
          </a:p>
          <a:p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thread.start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'Waiting for the thread...'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</a:p>
          <a:p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thread.join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CB4D1-3694-DF9A-2EF4-15456B3F8D78}"/>
              </a:ext>
            </a:extLst>
          </p:cNvPr>
          <p:cNvSpPr txBox="1"/>
          <p:nvPr/>
        </p:nvSpPr>
        <p:spPr>
          <a:xfrm>
            <a:off x="0" y="0"/>
            <a:ext cx="1977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threading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C592A-26CA-0F1A-FE62-2DAB18FA1294}"/>
              </a:ext>
            </a:extLst>
          </p:cNvPr>
          <p:cNvSpPr txBox="1"/>
          <p:nvPr/>
        </p:nvSpPr>
        <p:spPr>
          <a:xfrm>
            <a:off x="176404" y="3645244"/>
            <a:ext cx="4728106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Extend the Thread Class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time import sleep 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threading import Thread</a:t>
            </a:r>
          </a:p>
          <a:p>
            <a:endParaRPr lang="en-US" sz="12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CustomThread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(Thread):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def run(self): 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override the run function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sleep(1)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"another message"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self.value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99</a:t>
            </a:r>
          </a:p>
          <a:p>
            <a:endParaRPr lang="en-US" sz="12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thread = 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CustonThread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thread.start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'Waiting for the thread...'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</a:p>
          <a:p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thread.join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 = 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thread.value</a:t>
            </a:r>
            <a:endParaRPr lang="en-US" sz="12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f'Got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{value}')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2915E9-3F40-ED71-027C-ECB82FECB082}"/>
              </a:ext>
            </a:extLst>
          </p:cNvPr>
          <p:cNvSpPr txBox="1"/>
          <p:nvPr/>
        </p:nvSpPr>
        <p:spPr>
          <a:xfrm>
            <a:off x="5646179" y="2860414"/>
            <a:ext cx="494423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Configure Threads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thread = Thread(name='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MyThread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</a:t>
            </a:r>
          </a:p>
          <a:p>
            <a:endParaRPr lang="en-US" sz="12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page 29</a:t>
            </a:r>
            <a:endParaRPr lang="en-US" sz="12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AE6AC5-77FD-6F93-DA94-36D87A9AF223}"/>
              </a:ext>
            </a:extLst>
          </p:cNvPr>
          <p:cNvSpPr txBox="1"/>
          <p:nvPr/>
        </p:nvSpPr>
        <p:spPr>
          <a:xfrm>
            <a:off x="5646179" y="902044"/>
            <a:ext cx="4944236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thread attributes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thread.name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  # Thread-1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thread.daemon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# False</a:t>
            </a:r>
          </a:p>
          <a:p>
            <a:endParaRPr lang="en-US" sz="12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thread.ident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# None before start, 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# 123145502363648 after start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thread.native_id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# None or 3061545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thread.is_alive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102364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768</Words>
  <Application>Microsoft Macintosh PowerPoint</Application>
  <PresentationFormat>Widescreen</PresentationFormat>
  <Paragraphs>101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Agladze</dc:creator>
  <cp:lastModifiedBy>Lev Selector</cp:lastModifiedBy>
  <cp:revision>19</cp:revision>
  <dcterms:created xsi:type="dcterms:W3CDTF">2021-07-03T00:40:49Z</dcterms:created>
  <dcterms:modified xsi:type="dcterms:W3CDTF">2023-01-07T05:10:06Z</dcterms:modified>
</cp:coreProperties>
</file>