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
  </p:notesMasterIdLst>
  <p:sldIdLst>
    <p:sldId id="257" r:id="rId2"/>
    <p:sldId id="258" r:id="rId3"/>
    <p:sldId id="256" r:id="rId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3"/>
    <p:restoredTop sz="94724"/>
  </p:normalViewPr>
  <p:slideViewPr>
    <p:cSldViewPr snapToGrid="0" snapToObjects="1">
      <p:cViewPr varScale="1">
        <p:scale>
          <a:sx n="176" d="100"/>
          <a:sy n="176" d="100"/>
        </p:scale>
        <p:origin x="3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513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3DA7-9484-AD27-0DE6-406963CE536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636EFD7-1CE7-EB76-AFBA-A2EA97351DF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B78F316-68A5-4C44-D7A1-71F5A1FB470B}"/>
              </a:ext>
            </a:extLst>
          </p:cNvPr>
          <p:cNvSpPr>
            <a:spLocks noGrp="1"/>
          </p:cNvSpPr>
          <p:nvPr>
            <p:ph type="dt" sz="half" idx="10"/>
          </p:nvPr>
        </p:nvSpPr>
        <p:spPr/>
        <p:txBody>
          <a:bodyPr/>
          <a:lstStyle/>
          <a:p>
            <a:fld id="{72FF4884-D800-C04E-BD57-A34AD4860084}" type="datetimeFigureOut">
              <a:t>9/4/22</a:t>
            </a:fld>
            <a:endParaRPr lang="en-US"/>
          </a:p>
        </p:txBody>
      </p:sp>
      <p:sp>
        <p:nvSpPr>
          <p:cNvPr id="5" name="Footer Placeholder 4">
            <a:extLst>
              <a:ext uri="{FF2B5EF4-FFF2-40B4-BE49-F238E27FC236}">
                <a16:creationId xmlns:a16="http://schemas.microsoft.com/office/drawing/2014/main" id="{8712D6DA-4A18-C8E1-539E-66F4B484A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EB7A0-95B4-A6BE-BB51-053DAE29F0A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973420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3627-C0CA-E9DD-49CC-809F93AD6A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960488-ED1D-6B26-C549-D74DADCD07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12CC6B-0ECE-CED9-2F0B-5A7B865050CB}"/>
              </a:ext>
            </a:extLst>
          </p:cNvPr>
          <p:cNvSpPr>
            <a:spLocks noGrp="1"/>
          </p:cNvSpPr>
          <p:nvPr>
            <p:ph type="dt" sz="half" idx="10"/>
          </p:nvPr>
        </p:nvSpPr>
        <p:spPr/>
        <p:txBody>
          <a:bodyPr/>
          <a:lstStyle/>
          <a:p>
            <a:fld id="{72FF4884-D800-C04E-BD57-A34AD4860084}" type="datetimeFigureOut">
              <a:t>9/4/22</a:t>
            </a:fld>
            <a:endParaRPr lang="en-US"/>
          </a:p>
        </p:txBody>
      </p:sp>
      <p:sp>
        <p:nvSpPr>
          <p:cNvPr id="5" name="Footer Placeholder 4">
            <a:extLst>
              <a:ext uri="{FF2B5EF4-FFF2-40B4-BE49-F238E27FC236}">
                <a16:creationId xmlns:a16="http://schemas.microsoft.com/office/drawing/2014/main" id="{5625E570-E8B3-1C29-E50B-07DAB82C9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EB990-6B52-0332-5BA9-4AC714F216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7219995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635702-50B2-3BAF-6C8F-C1903147D19E}"/>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DFB6E0-E85D-E908-FCA1-8DEC56B9569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73A8F-8FDF-A8A8-48BE-4D3030693322}"/>
              </a:ext>
            </a:extLst>
          </p:cNvPr>
          <p:cNvSpPr>
            <a:spLocks noGrp="1"/>
          </p:cNvSpPr>
          <p:nvPr>
            <p:ph type="dt" sz="half" idx="10"/>
          </p:nvPr>
        </p:nvSpPr>
        <p:spPr/>
        <p:txBody>
          <a:bodyPr/>
          <a:lstStyle/>
          <a:p>
            <a:fld id="{72FF4884-D800-C04E-BD57-A34AD4860084}" type="datetimeFigureOut">
              <a:t>9/4/22</a:t>
            </a:fld>
            <a:endParaRPr lang="en-US"/>
          </a:p>
        </p:txBody>
      </p:sp>
      <p:sp>
        <p:nvSpPr>
          <p:cNvPr id="5" name="Footer Placeholder 4">
            <a:extLst>
              <a:ext uri="{FF2B5EF4-FFF2-40B4-BE49-F238E27FC236}">
                <a16:creationId xmlns:a16="http://schemas.microsoft.com/office/drawing/2014/main" id="{18A9D65E-E2EE-04C9-25FD-518C24922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5AF57-AFD9-7641-A536-4D59B547D7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35745925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D122-7A89-F82A-D3EB-E0EA8BAD53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54A42-160E-5705-8041-DFBBCE297B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B77A1-A5EB-12FF-C649-765C2AEB6DC3}"/>
              </a:ext>
            </a:extLst>
          </p:cNvPr>
          <p:cNvSpPr>
            <a:spLocks noGrp="1"/>
          </p:cNvSpPr>
          <p:nvPr>
            <p:ph type="dt" sz="half" idx="10"/>
          </p:nvPr>
        </p:nvSpPr>
        <p:spPr/>
        <p:txBody>
          <a:bodyPr/>
          <a:lstStyle/>
          <a:p>
            <a:fld id="{72FF4884-D800-C04E-BD57-A34AD4860084}" type="datetimeFigureOut">
              <a:t>9/4/22</a:t>
            </a:fld>
            <a:endParaRPr lang="en-US"/>
          </a:p>
        </p:txBody>
      </p:sp>
      <p:sp>
        <p:nvSpPr>
          <p:cNvPr id="5" name="Footer Placeholder 4">
            <a:extLst>
              <a:ext uri="{FF2B5EF4-FFF2-40B4-BE49-F238E27FC236}">
                <a16:creationId xmlns:a16="http://schemas.microsoft.com/office/drawing/2014/main" id="{73EEC994-CD1B-84BA-2F1E-0AA835F30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DBF87-589E-E5F2-C5EC-BCDC6007C2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8102328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BCDC-9D75-7940-3CD3-932BBC6A40E9}"/>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C730C9D-410A-BEE8-A88D-E8DBCB887FB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C78FE-864F-8DF4-A504-A0CEE98E88EF}"/>
              </a:ext>
            </a:extLst>
          </p:cNvPr>
          <p:cNvSpPr>
            <a:spLocks noGrp="1"/>
          </p:cNvSpPr>
          <p:nvPr>
            <p:ph type="dt" sz="half" idx="10"/>
          </p:nvPr>
        </p:nvSpPr>
        <p:spPr/>
        <p:txBody>
          <a:bodyPr/>
          <a:lstStyle/>
          <a:p>
            <a:fld id="{72FF4884-D800-C04E-BD57-A34AD4860084}" type="datetimeFigureOut">
              <a:t>9/4/22</a:t>
            </a:fld>
            <a:endParaRPr lang="en-US"/>
          </a:p>
        </p:txBody>
      </p:sp>
      <p:sp>
        <p:nvSpPr>
          <p:cNvPr id="5" name="Footer Placeholder 4">
            <a:extLst>
              <a:ext uri="{FF2B5EF4-FFF2-40B4-BE49-F238E27FC236}">
                <a16:creationId xmlns:a16="http://schemas.microsoft.com/office/drawing/2014/main" id="{AF04C293-4A32-F2C3-3B48-3460F2AD0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E79AE-4A47-AB03-8F6B-00242CCA11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0820973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3A5A-4430-306B-143C-0ACDA2AC5C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09BA5A-D421-3565-1D32-1CE8D874EAF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70A9E-FD8C-8224-6C54-CF3A8D3821E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C2F184-9887-706D-67A3-68149E9D6094}"/>
              </a:ext>
            </a:extLst>
          </p:cNvPr>
          <p:cNvSpPr>
            <a:spLocks noGrp="1"/>
          </p:cNvSpPr>
          <p:nvPr>
            <p:ph type="dt" sz="half" idx="10"/>
          </p:nvPr>
        </p:nvSpPr>
        <p:spPr/>
        <p:txBody>
          <a:bodyPr/>
          <a:lstStyle/>
          <a:p>
            <a:fld id="{72FF4884-D800-C04E-BD57-A34AD4860084}" type="datetimeFigureOut">
              <a:t>9/4/22</a:t>
            </a:fld>
            <a:endParaRPr lang="en-US"/>
          </a:p>
        </p:txBody>
      </p:sp>
      <p:sp>
        <p:nvSpPr>
          <p:cNvPr id="6" name="Footer Placeholder 5">
            <a:extLst>
              <a:ext uri="{FF2B5EF4-FFF2-40B4-BE49-F238E27FC236}">
                <a16:creationId xmlns:a16="http://schemas.microsoft.com/office/drawing/2014/main" id="{AE198C7F-A865-810F-72FF-2212703FA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88AFC6-8528-B92D-BA43-6AD060F90F0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779933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6D7A-78BC-35A0-BEFD-C68E9747776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4C38ED-038A-2774-486E-812AF6D64A0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AC174A7-C04C-53FB-9C48-A912D5EF9FF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75A628-9C82-065F-922E-FB46CE2FC4F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397B693-78EE-8A10-C89B-3B05EE9D506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1B9DEB-AD76-3739-3935-6D573DB98947}"/>
              </a:ext>
            </a:extLst>
          </p:cNvPr>
          <p:cNvSpPr>
            <a:spLocks noGrp="1"/>
          </p:cNvSpPr>
          <p:nvPr>
            <p:ph type="dt" sz="half" idx="10"/>
          </p:nvPr>
        </p:nvSpPr>
        <p:spPr/>
        <p:txBody>
          <a:bodyPr/>
          <a:lstStyle/>
          <a:p>
            <a:fld id="{72FF4884-D800-C04E-BD57-A34AD4860084}" type="datetimeFigureOut">
              <a:t>9/4/22</a:t>
            </a:fld>
            <a:endParaRPr lang="en-US"/>
          </a:p>
        </p:txBody>
      </p:sp>
      <p:sp>
        <p:nvSpPr>
          <p:cNvPr id="8" name="Footer Placeholder 7">
            <a:extLst>
              <a:ext uri="{FF2B5EF4-FFF2-40B4-BE49-F238E27FC236}">
                <a16:creationId xmlns:a16="http://schemas.microsoft.com/office/drawing/2014/main" id="{7921654C-01C3-BF44-7EE3-7EB03918A3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B578F5-494E-2214-76A5-E2A5CCBC94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2898973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8EE0-DF8F-53FA-308C-C097667514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498274-2844-009C-AF5B-1DB31A997D46}"/>
              </a:ext>
            </a:extLst>
          </p:cNvPr>
          <p:cNvSpPr>
            <a:spLocks noGrp="1"/>
          </p:cNvSpPr>
          <p:nvPr>
            <p:ph type="dt" sz="half" idx="10"/>
          </p:nvPr>
        </p:nvSpPr>
        <p:spPr/>
        <p:txBody>
          <a:bodyPr/>
          <a:lstStyle/>
          <a:p>
            <a:fld id="{72FF4884-D800-C04E-BD57-A34AD4860084}" type="datetimeFigureOut">
              <a:t>9/4/22</a:t>
            </a:fld>
            <a:endParaRPr lang="en-US"/>
          </a:p>
        </p:txBody>
      </p:sp>
      <p:sp>
        <p:nvSpPr>
          <p:cNvPr id="4" name="Footer Placeholder 3">
            <a:extLst>
              <a:ext uri="{FF2B5EF4-FFF2-40B4-BE49-F238E27FC236}">
                <a16:creationId xmlns:a16="http://schemas.microsoft.com/office/drawing/2014/main" id="{325489E3-5A43-9AB5-FDB4-5E489988E3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891594-7555-3E0C-52B3-8699B2E1ED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8991716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B37235-0D3C-C8EE-7528-6575F7E8E8DB}"/>
              </a:ext>
            </a:extLst>
          </p:cNvPr>
          <p:cNvSpPr>
            <a:spLocks noGrp="1"/>
          </p:cNvSpPr>
          <p:nvPr>
            <p:ph type="dt" sz="half" idx="10"/>
          </p:nvPr>
        </p:nvSpPr>
        <p:spPr/>
        <p:txBody>
          <a:bodyPr/>
          <a:lstStyle/>
          <a:p>
            <a:fld id="{72FF4884-D800-C04E-BD57-A34AD4860084}" type="datetimeFigureOut">
              <a:t>9/4/22</a:t>
            </a:fld>
            <a:endParaRPr lang="en-US"/>
          </a:p>
        </p:txBody>
      </p:sp>
      <p:sp>
        <p:nvSpPr>
          <p:cNvPr id="3" name="Footer Placeholder 2">
            <a:extLst>
              <a:ext uri="{FF2B5EF4-FFF2-40B4-BE49-F238E27FC236}">
                <a16:creationId xmlns:a16="http://schemas.microsoft.com/office/drawing/2014/main" id="{339BD32D-EEFF-0F49-2DCD-400C1E9F37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9E7989-0E71-3D91-4012-3A1EC44DB1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06387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31B9-D3A6-5ED6-4FC0-B741D7B2CA7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D110819-C861-02E1-5CFB-FB0C89E4BA7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7A5219-8258-CCB9-3AC9-906B854FCDE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95FA484-4D56-6DE5-7095-8AD5971AC7DA}"/>
              </a:ext>
            </a:extLst>
          </p:cNvPr>
          <p:cNvSpPr>
            <a:spLocks noGrp="1"/>
          </p:cNvSpPr>
          <p:nvPr>
            <p:ph type="dt" sz="half" idx="10"/>
          </p:nvPr>
        </p:nvSpPr>
        <p:spPr/>
        <p:txBody>
          <a:bodyPr/>
          <a:lstStyle/>
          <a:p>
            <a:fld id="{72FF4884-D800-C04E-BD57-A34AD4860084}" type="datetimeFigureOut">
              <a:t>9/4/22</a:t>
            </a:fld>
            <a:endParaRPr lang="en-US"/>
          </a:p>
        </p:txBody>
      </p:sp>
      <p:sp>
        <p:nvSpPr>
          <p:cNvPr id="6" name="Footer Placeholder 5">
            <a:extLst>
              <a:ext uri="{FF2B5EF4-FFF2-40B4-BE49-F238E27FC236}">
                <a16:creationId xmlns:a16="http://schemas.microsoft.com/office/drawing/2014/main" id="{921E5B46-5804-25BD-2F37-010C9509D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C33345-166C-263A-0614-C1B5575010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0312193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4DDF-F647-C3CC-10C2-0F8FBDF1657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3688CF9-F616-42F9-4912-F3BEB93FBE6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4006BE9-37B4-50C9-1952-C3DD8932564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A106B8D-C40F-AAF0-FEAC-EAA766AB08DE}"/>
              </a:ext>
            </a:extLst>
          </p:cNvPr>
          <p:cNvSpPr>
            <a:spLocks noGrp="1"/>
          </p:cNvSpPr>
          <p:nvPr>
            <p:ph type="dt" sz="half" idx="10"/>
          </p:nvPr>
        </p:nvSpPr>
        <p:spPr/>
        <p:txBody>
          <a:bodyPr/>
          <a:lstStyle/>
          <a:p>
            <a:fld id="{72FF4884-D800-C04E-BD57-A34AD4860084}" type="datetimeFigureOut">
              <a:t>9/4/22</a:t>
            </a:fld>
            <a:endParaRPr lang="en-US"/>
          </a:p>
        </p:txBody>
      </p:sp>
      <p:sp>
        <p:nvSpPr>
          <p:cNvPr id="6" name="Footer Placeholder 5">
            <a:extLst>
              <a:ext uri="{FF2B5EF4-FFF2-40B4-BE49-F238E27FC236}">
                <a16:creationId xmlns:a16="http://schemas.microsoft.com/office/drawing/2014/main" id="{323E5861-26A8-5173-4D6B-933D2BD250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FD5636-4301-F3B2-410E-0BAD363505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0387231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49680-6DB2-11F1-CC9A-A88511EEEED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EE77BF-8F2E-1D73-FAEA-12EAB086FE9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5A688-64BF-A033-176C-B70666E9E84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2FF4884-D800-C04E-BD57-A34AD4860084}" type="datetimeFigureOut">
              <a:t>9/4/22</a:t>
            </a:fld>
            <a:endParaRPr lang="en-US"/>
          </a:p>
        </p:txBody>
      </p:sp>
      <p:sp>
        <p:nvSpPr>
          <p:cNvPr id="5" name="Footer Placeholder 4">
            <a:extLst>
              <a:ext uri="{FF2B5EF4-FFF2-40B4-BE49-F238E27FC236}">
                <a16:creationId xmlns:a16="http://schemas.microsoft.com/office/drawing/2014/main" id="{9E547260-F4AE-7E55-C834-369BE510A24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7F073A-A191-648E-274C-EA428747478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1412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swtch.com/~rsc/regexp/regexp2.html" TargetMode="External"/><Relationship Id="rId5" Type="http://schemas.openxmlformats.org/officeDocument/2006/relationships/hyperlink" Target="https://swtch.com/~rsc/regexp/regexp1.html"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doi.acm.org/10.1145/363347.363387"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Perl_Compatible_Regular_Expressions" TargetMode="External"/><Relationship Id="rId3" Type="http://schemas.openxmlformats.org/officeDocument/2006/relationships/hyperlink" Target="https://en.wikipedia.org/wiki/RE2_(software)" TargetMode="External"/><Relationship Id="rId7" Type="http://schemas.openxmlformats.org/officeDocument/2006/relationships/hyperlink" Target="https://pypi.org/project/google-re2/"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conda-forge/re2-feedstock" TargetMode="External"/><Relationship Id="rId5" Type="http://schemas.openxmlformats.org/officeDocument/2006/relationships/hyperlink" Target="https://pypi.org/project/re2/" TargetMode="External"/><Relationship Id="rId4" Type="http://schemas.openxmlformats.org/officeDocument/2006/relationships/hyperlink" Target="https://github.com/google/re2" TargetMode="External"/><Relationship Id="rId9" Type="http://schemas.openxmlformats.org/officeDocument/2006/relationships/hyperlink" Target="https://pypi.org/project/rege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5" name="Google Shape;55;p1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478025" y="2727135"/>
            <a:ext cx="2345209" cy="1153126"/>
          </a:xfrm>
          <a:prstGeom prst="rect">
            <a:avLst/>
          </a:prstGeom>
          <a:noFill/>
          <a:ln>
            <a:noFill/>
          </a:ln>
        </p:spPr>
      </p:pic>
      <p:pic>
        <p:nvPicPr>
          <p:cNvPr id="56" name="Google Shape;56;p1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0619" y="2690247"/>
            <a:ext cx="2227262" cy="1342257"/>
          </a:xfrm>
          <a:prstGeom prst="rect">
            <a:avLst/>
          </a:prstGeom>
          <a:noFill/>
          <a:ln>
            <a:noFill/>
          </a:ln>
        </p:spPr>
      </p:pic>
      <p:sp>
        <p:nvSpPr>
          <p:cNvPr id="2" name="TextBox 1">
            <a:extLst>
              <a:ext uri="{FF2B5EF4-FFF2-40B4-BE49-F238E27FC236}">
                <a16:creationId xmlns:a16="http://schemas.microsoft.com/office/drawing/2014/main" id="{5AFF8395-52CE-3FCB-7F80-C0F416A84AA1}"/>
              </a:ext>
            </a:extLst>
          </p:cNvPr>
          <p:cNvSpPr txBox="1"/>
          <p:nvPr/>
        </p:nvSpPr>
        <p:spPr>
          <a:xfrm>
            <a:off x="0" y="0"/>
            <a:ext cx="3554233" cy="523220"/>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Regular Expressions:</a:t>
            </a:r>
            <a:endParaRPr lang="en-US" sz="280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6C807C4-66A8-7FCC-2070-D1A50A46D901}"/>
              </a:ext>
            </a:extLst>
          </p:cNvPr>
          <p:cNvSpPr txBox="1"/>
          <p:nvPr/>
        </p:nvSpPr>
        <p:spPr>
          <a:xfrm>
            <a:off x="100619" y="538607"/>
            <a:ext cx="4101267" cy="1446550"/>
          </a:xfrm>
          <a:prstGeom prst="rect">
            <a:avLst/>
          </a:prstGeom>
          <a:solidFill>
            <a:schemeClr val="accent4">
              <a:lumMod val="20000"/>
              <a:lumOff val="80000"/>
            </a:schemeClr>
          </a:solidFill>
          <a:ln>
            <a:solidFill>
              <a:schemeClr val="accent1"/>
            </a:solidFill>
          </a:ln>
        </p:spPr>
        <p:txBody>
          <a:bodyPr wrap="square" rtlCol="0">
            <a:spAutoFit/>
          </a:bodyPr>
          <a:lstStyle/>
          <a:p>
            <a:r>
              <a:rPr lang="en-US" b="1">
                <a:solidFill>
                  <a:srgbClr val="00B0F0"/>
                </a:solidFill>
                <a:latin typeface="Calibri" panose="020F0502020204030204" pitchFamily="34" charset="0"/>
                <a:cs typeface="Calibri" panose="020F0502020204030204" pitchFamily="34" charset="0"/>
              </a:rPr>
              <a:t>Two classes of RegEx engines:</a:t>
            </a:r>
          </a:p>
          <a:p>
            <a:pPr marL="285750" indent="-285750">
              <a:buFont typeface="Arial" panose="020B0604020202020204" pitchFamily="34" charset="0"/>
              <a:buChar char="•"/>
            </a:pPr>
            <a:r>
              <a:rPr lang="en-US" sz="1400">
                <a:latin typeface="Calibri" panose="020F0502020204030204" pitchFamily="34" charset="0"/>
                <a:cs typeface="Calibri" panose="020F0502020204030204" pitchFamily="34" charset="0"/>
              </a:rPr>
              <a:t>not using backtracking </a:t>
            </a:r>
            <a:br>
              <a:rPr lang="en-US" sz="1400">
                <a:latin typeface="Calibri" panose="020F0502020204030204" pitchFamily="34" charset="0"/>
                <a:cs typeface="Calibri" panose="020F0502020204030204" pitchFamily="34" charset="0"/>
              </a:rPr>
            </a:br>
            <a:r>
              <a:rPr lang="en-US" sz="1400">
                <a:latin typeface="Calibri" panose="020F0502020204030204" pitchFamily="34" charset="0"/>
                <a:cs typeface="Calibri" panose="020F0502020204030204" pitchFamily="34" charset="0"/>
              </a:rPr>
              <a:t>(Thompson NFA, awk, grep, Google re2)</a:t>
            </a:r>
            <a:br>
              <a:rPr lang="en-US" sz="1400">
                <a:latin typeface="Calibri" panose="020F0502020204030204" pitchFamily="34" charset="0"/>
                <a:cs typeface="Calibri" panose="020F0502020204030204" pitchFamily="34" charset="0"/>
              </a:rPr>
            </a:br>
            <a:r>
              <a:rPr lang="en-US" sz="1400">
                <a:solidFill>
                  <a:srgbClr val="00B0F0"/>
                </a:solidFill>
                <a:latin typeface="Calibri" panose="020F0502020204030204" pitchFamily="34" charset="0"/>
                <a:cs typeface="Calibri" panose="020F0502020204030204" pitchFamily="34" charset="0"/>
              </a:rPr>
              <a:t>NFA (NFDA) = Non-Deterministic Finite Automata </a:t>
            </a:r>
          </a:p>
          <a:p>
            <a:pPr marL="285750" indent="-285750">
              <a:buFont typeface="Arial" panose="020B0604020202020204" pitchFamily="34" charset="0"/>
              <a:buChar char="•"/>
            </a:pPr>
            <a:r>
              <a:rPr lang="en-US" sz="1400">
                <a:latin typeface="Calibri" panose="020F0502020204030204" pitchFamily="34" charset="0"/>
                <a:cs typeface="Calibri" panose="020F0502020204030204" pitchFamily="34" charset="0"/>
              </a:rPr>
              <a:t>those using backtracking </a:t>
            </a:r>
            <a:br>
              <a:rPr lang="en-US" sz="1400">
                <a:latin typeface="Calibri" panose="020F0502020204030204" pitchFamily="34" charset="0"/>
                <a:cs typeface="Calibri" panose="020F0502020204030204" pitchFamily="34" charset="0"/>
              </a:rPr>
            </a:br>
            <a:r>
              <a:rPr lang="en-US" sz="1400">
                <a:solidFill>
                  <a:srgbClr val="00B0F0"/>
                </a:solidFill>
                <a:latin typeface="Calibri" panose="020F0502020204030204" pitchFamily="34" charset="0"/>
                <a:cs typeface="Calibri" panose="020F0502020204030204" pitchFamily="34" charset="0"/>
              </a:rPr>
              <a:t>PCRE = Perl Compatible Regular Expressions</a:t>
            </a:r>
          </a:p>
        </p:txBody>
      </p:sp>
      <p:sp>
        <p:nvSpPr>
          <p:cNvPr id="4" name="TextBox 3">
            <a:extLst>
              <a:ext uri="{FF2B5EF4-FFF2-40B4-BE49-F238E27FC236}">
                <a16:creationId xmlns:a16="http://schemas.microsoft.com/office/drawing/2014/main" id="{01507097-8D63-56D6-71BA-24060400B631}"/>
              </a:ext>
            </a:extLst>
          </p:cNvPr>
          <p:cNvSpPr txBox="1"/>
          <p:nvPr/>
        </p:nvSpPr>
        <p:spPr>
          <a:xfrm>
            <a:off x="2712600" y="2427858"/>
            <a:ext cx="841633" cy="307777"/>
          </a:xfrm>
          <a:prstGeom prst="rect">
            <a:avLst/>
          </a:prstGeom>
          <a:noFill/>
        </p:spPr>
        <p:txBody>
          <a:bodyPr wrap="square" rtlCol="0">
            <a:spAutoFit/>
          </a:bodyPr>
          <a:lstStyle/>
          <a:p>
            <a:r>
              <a:rPr lang="en" sz="1400" b="1" u="sng">
                <a:solidFill>
                  <a:srgbClr val="0000FF"/>
                </a:solidFill>
                <a:latin typeface="Calibri" panose="020F0502020204030204" pitchFamily="34" charset="0"/>
                <a:cs typeface="Calibri" panose="020F0502020204030204" pitchFamily="34" charset="0"/>
              </a:rPr>
              <a:t>seconds</a:t>
            </a:r>
            <a:endParaRPr lang="en-US" sz="1400"/>
          </a:p>
        </p:txBody>
      </p:sp>
      <p:sp>
        <p:nvSpPr>
          <p:cNvPr id="5" name="TextBox 4">
            <a:extLst>
              <a:ext uri="{FF2B5EF4-FFF2-40B4-BE49-F238E27FC236}">
                <a16:creationId xmlns:a16="http://schemas.microsoft.com/office/drawing/2014/main" id="{3ED14BFC-7CB9-41FA-784B-C6B25A7B850E}"/>
              </a:ext>
            </a:extLst>
          </p:cNvPr>
          <p:cNvSpPr txBox="1"/>
          <p:nvPr/>
        </p:nvSpPr>
        <p:spPr>
          <a:xfrm>
            <a:off x="0" y="2453253"/>
            <a:ext cx="1841153" cy="307777"/>
          </a:xfrm>
          <a:prstGeom prst="rect">
            <a:avLst/>
          </a:prstGeom>
          <a:noFill/>
        </p:spPr>
        <p:txBody>
          <a:bodyPr wrap="square" rtlCol="0">
            <a:spAutoFit/>
          </a:bodyPr>
          <a:lstStyle/>
          <a:p>
            <a:r>
              <a:rPr lang="en" sz="1400" b="1" u="sng">
                <a:solidFill>
                  <a:srgbClr val="0000FF"/>
                </a:solidFill>
                <a:latin typeface="Calibri" panose="020F0502020204030204" pitchFamily="34" charset="0"/>
                <a:cs typeface="Calibri" panose="020F0502020204030204" pitchFamily="34" charset="0"/>
              </a:rPr>
              <a:t>micro-seconds</a:t>
            </a:r>
            <a:endParaRPr lang="en-US" sz="1400"/>
          </a:p>
        </p:txBody>
      </p:sp>
      <p:sp>
        <p:nvSpPr>
          <p:cNvPr id="9" name="TextBox 8">
            <a:extLst>
              <a:ext uri="{FF2B5EF4-FFF2-40B4-BE49-F238E27FC236}">
                <a16:creationId xmlns:a16="http://schemas.microsoft.com/office/drawing/2014/main" id="{B96EC535-8310-71CE-4705-73C9C1B4ED85}"/>
              </a:ext>
            </a:extLst>
          </p:cNvPr>
          <p:cNvSpPr txBox="1"/>
          <p:nvPr/>
        </p:nvSpPr>
        <p:spPr>
          <a:xfrm>
            <a:off x="4864151" y="170897"/>
            <a:ext cx="4179230" cy="1815882"/>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a:latin typeface="Calibri" panose="020F0502020204030204" pitchFamily="34" charset="0"/>
                <a:cs typeface="Calibri" panose="020F0502020204030204" pitchFamily="34" charset="0"/>
              </a:rPr>
              <a:t>"Regular Expression Matching Can Be Simple And Fast </a:t>
            </a:r>
          </a:p>
          <a:p>
            <a:r>
              <a:rPr lang="en-US" sz="1400">
                <a:latin typeface="Calibri" panose="020F0502020204030204" pitchFamily="34" charset="0"/>
                <a:cs typeface="Calibri" panose="020F0502020204030204" pitchFamily="34" charset="0"/>
              </a:rPr>
              <a:t>(but is slow in Java, Perl, PHP, Python, Ruby, ...)"</a:t>
            </a:r>
          </a:p>
          <a:p>
            <a:r>
              <a:rPr lang="en-US" sz="1400">
                <a:latin typeface="Calibri" panose="020F0502020204030204" pitchFamily="34" charset="0"/>
                <a:cs typeface="Calibri" panose="020F0502020204030204" pitchFamily="34" charset="0"/>
              </a:rPr>
              <a:t>by Russ Cox (2007) </a:t>
            </a:r>
            <a:br>
              <a:rPr lang="en-US" sz="1400">
                <a:latin typeface="Calibri" panose="020F0502020204030204" pitchFamily="34" charset="0"/>
                <a:cs typeface="Calibri" panose="020F0502020204030204" pitchFamily="34" charset="0"/>
              </a:rPr>
            </a:br>
            <a:r>
              <a:rPr lang="en-US" sz="1400">
                <a:latin typeface="Calibri" panose="020F0502020204030204" pitchFamily="34" charset="0"/>
                <a:cs typeface="Calibri" panose="020F0502020204030204" pitchFamily="34" charset="0"/>
              </a:rPr>
              <a:t>- </a:t>
            </a:r>
            <a:r>
              <a:rPr lang="en-US" sz="1400">
                <a:latin typeface="Calibri" panose="020F0502020204030204" pitchFamily="34" charset="0"/>
                <a:cs typeface="Calibri" panose="020F0502020204030204" pitchFamily="34" charset="0"/>
                <a:hlinkClick r:id="rId5"/>
              </a:rPr>
              <a:t>https://swtch.com/~rsc/regexp/regexp1.html</a:t>
            </a:r>
            <a:r>
              <a:rPr lang="en-US" sz="1400">
                <a:latin typeface="Calibri" panose="020F0502020204030204" pitchFamily="34" charset="0"/>
                <a:cs typeface="Calibri" panose="020F0502020204030204" pitchFamily="34" charset="0"/>
              </a:rPr>
              <a:t> </a:t>
            </a:r>
          </a:p>
          <a:p>
            <a:r>
              <a:rPr lang="en-US" sz="1400">
                <a:latin typeface="Calibri" panose="020F0502020204030204" pitchFamily="34" charset="0"/>
                <a:cs typeface="Calibri" panose="020F0502020204030204" pitchFamily="34" charset="0"/>
              </a:rPr>
              <a:t>also</a:t>
            </a:r>
          </a:p>
          <a:p>
            <a:r>
              <a:rPr lang="en-US" sz="1400">
                <a:latin typeface="Calibri" panose="020F0502020204030204" pitchFamily="34" charset="0"/>
                <a:cs typeface="Calibri" panose="020F0502020204030204" pitchFamily="34" charset="0"/>
              </a:rPr>
              <a:t>- </a:t>
            </a:r>
            <a:r>
              <a:rPr lang="en-US" sz="1400">
                <a:latin typeface="Calibri" panose="020F0502020204030204" pitchFamily="34" charset="0"/>
                <a:cs typeface="Calibri" panose="020F0502020204030204" pitchFamily="34" charset="0"/>
                <a:hlinkClick r:id="rId6"/>
              </a:rPr>
              <a:t>https://swtch.com/~rsc/regexp/regexp2.html</a:t>
            </a:r>
            <a:r>
              <a:rPr lang="en-US" sz="1400">
                <a:latin typeface="Calibri" panose="020F0502020204030204" pitchFamily="34" charset="0"/>
                <a:cs typeface="Calibri" panose="020F0502020204030204" pitchFamily="34" charset="0"/>
              </a:rPr>
              <a:t> </a:t>
            </a:r>
          </a:p>
          <a:p>
            <a:r>
              <a:rPr lang="en-US" sz="1400">
                <a:latin typeface="Calibri" panose="020F0502020204030204" pitchFamily="34" charset="0"/>
                <a:cs typeface="Calibri" panose="020F0502020204030204" pitchFamily="34" charset="0"/>
              </a:rPr>
              <a:t>- </a:t>
            </a:r>
            <a:r>
              <a:rPr lang="en-US" sz="1400">
                <a:latin typeface="Calibri" panose="020F0502020204030204" pitchFamily="34" charset="0"/>
                <a:cs typeface="Calibri" panose="020F0502020204030204" pitchFamily="34" charset="0"/>
                <a:hlinkClick r:id="rId5"/>
              </a:rPr>
              <a:t>https://swtch.com/~rsc/regexp/regexp3.html</a:t>
            </a:r>
            <a:r>
              <a:rPr lang="en-US" sz="1400">
                <a:latin typeface="Calibri" panose="020F0502020204030204" pitchFamily="34" charset="0"/>
                <a:cs typeface="Calibri" panose="020F0502020204030204" pitchFamily="34" charset="0"/>
              </a:rPr>
              <a:t> </a:t>
            </a:r>
          </a:p>
          <a:p>
            <a:r>
              <a:rPr lang="en-US" sz="1400">
                <a:latin typeface="Calibri" panose="020F0502020204030204" pitchFamily="34" charset="0"/>
                <a:cs typeface="Calibri" panose="020F0502020204030204" pitchFamily="34" charset="0"/>
              </a:rPr>
              <a:t>- </a:t>
            </a:r>
            <a:r>
              <a:rPr lang="en-US" sz="1400">
                <a:latin typeface="Calibri" panose="020F0502020204030204" pitchFamily="34" charset="0"/>
                <a:cs typeface="Calibri" panose="020F0502020204030204" pitchFamily="34" charset="0"/>
                <a:hlinkClick r:id="rId5"/>
              </a:rPr>
              <a:t>https://swtch.com/~rsc/regexp/regexp4.html</a:t>
            </a:r>
            <a:r>
              <a:rPr lang="en-US" sz="1400">
                <a:latin typeface="Calibri" panose="020F0502020204030204" pitchFamily="34" charset="0"/>
                <a:cs typeface="Calibri" panose="020F0502020204030204" pitchFamily="34" charset="0"/>
              </a:rPr>
              <a:t> </a:t>
            </a:r>
          </a:p>
        </p:txBody>
      </p:sp>
      <p:sp>
        <p:nvSpPr>
          <p:cNvPr id="10" name="TextBox 9">
            <a:extLst>
              <a:ext uri="{FF2B5EF4-FFF2-40B4-BE49-F238E27FC236}">
                <a16:creationId xmlns:a16="http://schemas.microsoft.com/office/drawing/2014/main" id="{388AF381-729D-640C-19DB-8F4943E52205}"/>
              </a:ext>
            </a:extLst>
          </p:cNvPr>
          <p:cNvSpPr txBox="1"/>
          <p:nvPr/>
        </p:nvSpPr>
        <p:spPr>
          <a:xfrm>
            <a:off x="546709" y="4177892"/>
            <a:ext cx="3562343" cy="307777"/>
          </a:xfrm>
          <a:prstGeom prst="rect">
            <a:avLst/>
          </a:prstGeom>
          <a:solidFill>
            <a:schemeClr val="accent4">
              <a:lumMod val="20000"/>
              <a:lumOff val="80000"/>
            </a:schemeClr>
          </a:solidFill>
        </p:spPr>
        <p:txBody>
          <a:bodyPr wrap="square" rtlCol="0">
            <a:spAutoFit/>
          </a:bodyPr>
          <a:lstStyle/>
          <a:p>
            <a:pPr algn="ctr"/>
            <a:r>
              <a:rPr lang="en" sz="1400">
                <a:latin typeface="Calibri" panose="020F0502020204030204" pitchFamily="34" charset="0"/>
                <a:cs typeface="Calibri" panose="020F0502020204030204" pitchFamily="34" charset="0"/>
              </a:rPr>
              <a:t>Graphs of the time to match a?</a:t>
            </a:r>
            <a:r>
              <a:rPr lang="en" sz="1400" baseline="30000">
                <a:latin typeface="Calibri" panose="020F0502020204030204" pitchFamily="34" charset="0"/>
                <a:cs typeface="Calibri" panose="020F0502020204030204" pitchFamily="34" charset="0"/>
              </a:rPr>
              <a:t>n</a:t>
            </a:r>
            <a:r>
              <a:rPr lang="en" sz="1400">
                <a:latin typeface="Calibri" panose="020F0502020204030204" pitchFamily="34" charset="0"/>
                <a:cs typeface="Calibri" panose="020F0502020204030204" pitchFamily="34" charset="0"/>
              </a:rPr>
              <a:t>a</a:t>
            </a:r>
            <a:r>
              <a:rPr lang="en" sz="1400" baseline="30000">
                <a:latin typeface="Calibri" panose="020F0502020204030204" pitchFamily="34" charset="0"/>
                <a:cs typeface="Calibri" panose="020F0502020204030204" pitchFamily="34" charset="0"/>
              </a:rPr>
              <a:t>n</a:t>
            </a:r>
            <a:r>
              <a:rPr lang="en" sz="1400">
                <a:latin typeface="Calibri" panose="020F0502020204030204" pitchFamily="34" charset="0"/>
                <a:cs typeface="Calibri" panose="020F0502020204030204" pitchFamily="34" charset="0"/>
              </a:rPr>
              <a:t> against a</a:t>
            </a:r>
            <a:r>
              <a:rPr lang="en" sz="1400" baseline="30000">
                <a:latin typeface="Calibri" panose="020F0502020204030204" pitchFamily="34" charset="0"/>
                <a:cs typeface="Calibri" panose="020F0502020204030204" pitchFamily="34" charset="0"/>
              </a:rPr>
              <a:t>n</a:t>
            </a:r>
            <a:endParaRPr lang="en-US" sz="140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CEDDCEF-E05E-1292-490B-AD7B7389C574}"/>
              </a:ext>
            </a:extLst>
          </p:cNvPr>
          <p:cNvSpPr txBox="1"/>
          <p:nvPr/>
        </p:nvSpPr>
        <p:spPr>
          <a:xfrm>
            <a:off x="5207954" y="2160026"/>
            <a:ext cx="3835428" cy="2893100"/>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a:t>Notice (on the graphs) that Perl requires over </a:t>
            </a:r>
            <a:r>
              <a:rPr lang="en-US" sz="1400" b="1">
                <a:solidFill>
                  <a:srgbClr val="00B050"/>
                </a:solidFill>
              </a:rPr>
              <a:t>60 seconds</a:t>
            </a:r>
            <a:r>
              <a:rPr lang="en-US" sz="1400"/>
              <a:t> to match a 29-character string. </a:t>
            </a:r>
          </a:p>
          <a:p>
            <a:endParaRPr lang="en-US" sz="1400"/>
          </a:p>
          <a:p>
            <a:r>
              <a:rPr lang="en-US" sz="1400" b="1">
                <a:solidFill>
                  <a:srgbClr val="FF0000"/>
                </a:solidFill>
              </a:rPr>
              <a:t>Thompson NFA</a:t>
            </a:r>
            <a:r>
              <a:rPr lang="en-US" sz="1400"/>
              <a:t> algorithm requires only </a:t>
            </a:r>
            <a:r>
              <a:rPr lang="en-US" sz="1400" b="1">
                <a:solidFill>
                  <a:srgbClr val="00B050"/>
                </a:solidFill>
              </a:rPr>
              <a:t>20 microseconds</a:t>
            </a:r>
            <a:r>
              <a:rPr lang="en-US" sz="1400"/>
              <a:t> to match the same string. </a:t>
            </a:r>
          </a:p>
          <a:p>
            <a:endParaRPr lang="en-US" sz="1400"/>
          </a:p>
          <a:p>
            <a:r>
              <a:rPr lang="en-US" sz="1400"/>
              <a:t>That's not a typo. It is million times faster.</a:t>
            </a:r>
          </a:p>
          <a:p>
            <a:r>
              <a:rPr lang="en-US" sz="1400"/>
              <a:t>And the trend continues!</a:t>
            </a:r>
          </a:p>
          <a:p>
            <a:r>
              <a:rPr lang="en-US" sz="1400"/>
              <a:t>For a 100-character string:</a:t>
            </a:r>
          </a:p>
          <a:p>
            <a:pPr marL="285750" indent="-285750">
              <a:buFont typeface="Arial" panose="020B0604020202020204" pitchFamily="34" charset="0"/>
              <a:buChar char="•"/>
            </a:pPr>
            <a:r>
              <a:rPr lang="en-US" sz="1400"/>
              <a:t>Thompson NFA - under 200 microseconds</a:t>
            </a:r>
          </a:p>
          <a:p>
            <a:pPr marL="285750" indent="-285750">
              <a:buFont typeface="Arial" panose="020B0604020202020204" pitchFamily="34" charset="0"/>
              <a:buChar char="•"/>
            </a:pPr>
            <a:r>
              <a:rPr lang="en-US" sz="1400"/>
              <a:t>Perl would require over </a:t>
            </a:r>
            <a:r>
              <a:rPr lang="en-US" sz="1400" b="1">
                <a:solidFill>
                  <a:srgbClr val="FF0000"/>
                </a:solidFill>
              </a:rPr>
              <a:t>10</a:t>
            </a:r>
            <a:r>
              <a:rPr lang="en-US" sz="1400" b="1" baseline="30000">
                <a:solidFill>
                  <a:srgbClr val="FF0000"/>
                </a:solidFill>
              </a:rPr>
              <a:t>15</a:t>
            </a:r>
            <a:r>
              <a:rPr lang="en-US" sz="1400" b="1">
                <a:solidFill>
                  <a:srgbClr val="FF0000"/>
                </a:solidFill>
              </a:rPr>
              <a:t> years</a:t>
            </a:r>
          </a:p>
          <a:p>
            <a:endParaRPr lang="en-US" sz="1400"/>
          </a:p>
          <a:p>
            <a:r>
              <a:rPr lang="en-US" sz="1400"/>
              <a:t>Python, PHP, Ruby algorithms are similar to Perl.</a:t>
            </a:r>
          </a:p>
        </p:txBody>
      </p:sp>
    </p:spTree>
    <p:extLst>
      <p:ext uri="{BB962C8B-B14F-4D97-AF65-F5344CB8AC3E}">
        <p14:creationId xmlns:p14="http://schemas.microsoft.com/office/powerpoint/2010/main" val="84427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816BE2-3E4B-F05D-1989-9FB9A0C0F0C3}"/>
              </a:ext>
            </a:extLst>
          </p:cNvPr>
          <p:cNvSpPr txBox="1"/>
          <p:nvPr/>
        </p:nvSpPr>
        <p:spPr>
          <a:xfrm>
            <a:off x="128016" y="91440"/>
            <a:ext cx="2587752" cy="523220"/>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Thompson NFA</a:t>
            </a:r>
            <a:endParaRPr lang="en-US" sz="2800" b="1"/>
          </a:p>
        </p:txBody>
      </p:sp>
      <p:sp>
        <p:nvSpPr>
          <p:cNvPr id="4" name="TextBox 3">
            <a:extLst>
              <a:ext uri="{FF2B5EF4-FFF2-40B4-BE49-F238E27FC236}">
                <a16:creationId xmlns:a16="http://schemas.microsoft.com/office/drawing/2014/main" id="{9D6A9C70-B778-71F5-FB4E-A7108BF2A830}"/>
              </a:ext>
            </a:extLst>
          </p:cNvPr>
          <p:cNvSpPr txBox="1"/>
          <p:nvPr/>
        </p:nvSpPr>
        <p:spPr>
          <a:xfrm>
            <a:off x="4160778" y="231299"/>
            <a:ext cx="3847485" cy="1169551"/>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a:t>Ken Thompson (the creator of Unix OS) has created his regular expression algorithm in 1968: </a:t>
            </a:r>
          </a:p>
          <a:p>
            <a:endParaRPr lang="en-US" sz="1400"/>
          </a:p>
          <a:p>
            <a:r>
              <a:rPr lang="en-US" sz="1400"/>
              <a:t>"Regular expression search algorithm" </a:t>
            </a:r>
            <a:r>
              <a:rPr lang="en-US" sz="1400">
                <a:hlinkClick r:id="rId2"/>
              </a:rPr>
              <a:t>http://doi.acm.org/10.1145/363347.363387</a:t>
            </a:r>
            <a:endParaRPr lang="en-US" sz="1400"/>
          </a:p>
        </p:txBody>
      </p:sp>
      <p:pic>
        <p:nvPicPr>
          <p:cNvPr id="5" name="Picture 4">
            <a:extLst>
              <a:ext uri="{FF2B5EF4-FFF2-40B4-BE49-F238E27FC236}">
                <a16:creationId xmlns:a16="http://schemas.microsoft.com/office/drawing/2014/main" id="{7BBAF3E9-DE61-5D4B-B8E5-BC1EFFB54F8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12366" y="182231"/>
            <a:ext cx="1051814" cy="1267688"/>
          </a:xfrm>
          <a:prstGeom prst="rect">
            <a:avLst/>
          </a:prstGeom>
        </p:spPr>
      </p:pic>
      <p:sp>
        <p:nvSpPr>
          <p:cNvPr id="6" name="TextBox 5">
            <a:extLst>
              <a:ext uri="{FF2B5EF4-FFF2-40B4-BE49-F238E27FC236}">
                <a16:creationId xmlns:a16="http://schemas.microsoft.com/office/drawing/2014/main" id="{AD1848F0-EBE9-2D4F-0489-D394571A783C}"/>
              </a:ext>
            </a:extLst>
          </p:cNvPr>
          <p:cNvSpPr txBox="1"/>
          <p:nvPr/>
        </p:nvSpPr>
        <p:spPr>
          <a:xfrm>
            <a:off x="128016" y="1852726"/>
            <a:ext cx="3531271" cy="3108543"/>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a:t>The machine uses multi-state approach moving forward over all possible paths in parallel. </a:t>
            </a:r>
          </a:p>
          <a:p>
            <a:endParaRPr lang="en-US" sz="1400"/>
          </a:p>
          <a:p>
            <a:r>
              <a:rPr lang="en-US" sz="1400"/>
              <a:t>This results in (at worst) a constant amount of work growing in </a:t>
            </a:r>
            <a:r>
              <a:rPr lang="en-US" sz="1400" b="1">
                <a:solidFill>
                  <a:srgbClr val="FF0000"/>
                </a:solidFill>
              </a:rPr>
              <a:t>linear time with the length</a:t>
            </a:r>
            <a:r>
              <a:rPr lang="en-US" sz="1400"/>
              <a:t>. </a:t>
            </a:r>
          </a:p>
          <a:p>
            <a:endParaRPr lang="en-US" sz="1400"/>
          </a:p>
          <a:p>
            <a:r>
              <a:rPr lang="en-US" sz="1400"/>
              <a:t>This is a dramatic improvement over the exponential time required by the backtracking approach. </a:t>
            </a:r>
          </a:p>
          <a:p>
            <a:endParaRPr lang="en-US" sz="1400"/>
          </a:p>
          <a:p>
            <a:r>
              <a:rPr lang="en-US" sz="1400"/>
              <a:t>In an NFA with n nodes, there can only be n reachable states at any step, but there might be 2</a:t>
            </a:r>
            <a:r>
              <a:rPr lang="en-US" sz="1400" baseline="30000"/>
              <a:t>n</a:t>
            </a:r>
            <a:r>
              <a:rPr lang="en-US" sz="1400"/>
              <a:t> paths!</a:t>
            </a:r>
          </a:p>
        </p:txBody>
      </p:sp>
      <p:sp>
        <p:nvSpPr>
          <p:cNvPr id="7" name="TextBox 6">
            <a:extLst>
              <a:ext uri="{FF2B5EF4-FFF2-40B4-BE49-F238E27FC236}">
                <a16:creationId xmlns:a16="http://schemas.microsoft.com/office/drawing/2014/main" id="{D61426B1-0F22-63FD-618E-F7DBBBF50702}"/>
              </a:ext>
            </a:extLst>
          </p:cNvPr>
          <p:cNvSpPr txBox="1"/>
          <p:nvPr/>
        </p:nvSpPr>
        <p:spPr>
          <a:xfrm>
            <a:off x="4160778" y="1852726"/>
            <a:ext cx="3847485" cy="1600438"/>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a:solidFill>
                  <a:srgbClr val="0070C0"/>
                </a:solidFill>
              </a:rPr>
              <a:t>"... each character in the text to be searched is examined in sequence against a list of all possible current characters. During this examination a new list of all possible next characters is built. When the end of the current list is reached, the new list becomes the current list, the next character is obtained, and the process continues."</a:t>
            </a:r>
          </a:p>
        </p:txBody>
      </p:sp>
    </p:spTree>
    <p:extLst>
      <p:ext uri="{BB962C8B-B14F-4D97-AF65-F5344CB8AC3E}">
        <p14:creationId xmlns:p14="http://schemas.microsoft.com/office/powerpoint/2010/main" val="245703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extBox 1">
            <a:extLst>
              <a:ext uri="{FF2B5EF4-FFF2-40B4-BE49-F238E27FC236}">
                <a16:creationId xmlns:a16="http://schemas.microsoft.com/office/drawing/2014/main" id="{5AFF8395-52CE-3FCB-7F80-C0F416A84AA1}"/>
              </a:ext>
            </a:extLst>
          </p:cNvPr>
          <p:cNvSpPr txBox="1"/>
          <p:nvPr/>
        </p:nvSpPr>
        <p:spPr>
          <a:xfrm>
            <a:off x="0" y="0"/>
            <a:ext cx="5076202" cy="523220"/>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Regular Expressions - continued</a:t>
            </a:r>
            <a:endParaRPr lang="en-US" sz="280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6C807C4-66A8-7FCC-2070-D1A50A46D901}"/>
              </a:ext>
            </a:extLst>
          </p:cNvPr>
          <p:cNvSpPr txBox="1"/>
          <p:nvPr/>
        </p:nvSpPr>
        <p:spPr>
          <a:xfrm>
            <a:off x="1470007" y="797540"/>
            <a:ext cx="6203986" cy="3877985"/>
          </a:xfrm>
          <a:prstGeom prst="rect">
            <a:avLst/>
          </a:prstGeom>
          <a:solidFill>
            <a:schemeClr val="accent4">
              <a:lumMod val="20000"/>
              <a:lumOff val="80000"/>
            </a:schemeClr>
          </a:solidFill>
        </p:spPr>
        <p:txBody>
          <a:bodyPr wrap="square" rtlCol="0">
            <a:spAutoFit/>
          </a:bodyPr>
          <a:lstStyle/>
          <a:p>
            <a:r>
              <a:rPr lang="en-US" b="1">
                <a:solidFill>
                  <a:srgbClr val="00B050"/>
                </a:solidFill>
              </a:rPr>
              <a:t>RE2</a:t>
            </a:r>
          </a:p>
          <a:p>
            <a:pPr marL="171450" indent="-171450">
              <a:buFont typeface="Arial" panose="020B0604020202020204" pitchFamily="34" charset="0"/>
              <a:buChar char="•"/>
            </a:pPr>
            <a:r>
              <a:rPr lang="en-US" sz="1400"/>
              <a:t>re2 was implemented and is used by Google</a:t>
            </a:r>
          </a:p>
          <a:p>
            <a:pPr marL="171450" indent="-171450">
              <a:buFont typeface="Arial" panose="020B0604020202020204" pitchFamily="34" charset="0"/>
              <a:buChar char="•"/>
            </a:pPr>
            <a:r>
              <a:rPr lang="en-US" sz="1400"/>
              <a:t>re2 does not use backtracking, uses finite-state machine</a:t>
            </a:r>
            <a:br>
              <a:rPr lang="en-US" sz="1400"/>
            </a:br>
            <a:r>
              <a:rPr lang="en-US" sz="1400"/>
              <a:t>.. </a:t>
            </a:r>
            <a:r>
              <a:rPr lang="en-US" sz="1400">
                <a:hlinkClick r:id="rId3"/>
              </a:rPr>
              <a:t>https://en.wikipedia.org/wiki/RE2_(software)</a:t>
            </a:r>
            <a:br>
              <a:rPr lang="en-US" sz="1400"/>
            </a:br>
            <a:r>
              <a:rPr lang="en-US" sz="1400"/>
              <a:t>.. </a:t>
            </a:r>
            <a:r>
              <a:rPr lang="en-US" sz="1400">
                <a:hlinkClick r:id="rId4"/>
              </a:rPr>
              <a:t>https://github.com/google/re2</a:t>
            </a:r>
            <a:endParaRPr lang="en-US" sz="1400"/>
          </a:p>
          <a:p>
            <a:pPr marL="171450" indent="-171450">
              <a:buFont typeface="Arial" panose="020B0604020202020204" pitchFamily="34" charset="0"/>
              <a:buChar char="•"/>
            </a:pPr>
            <a:r>
              <a:rPr lang="en-US" sz="1400"/>
              <a:t>There are may be problems using re2 on a Mac:</a:t>
            </a:r>
            <a:br>
              <a:rPr lang="en-US" sz="1400"/>
            </a:br>
            <a:r>
              <a:rPr lang="en-US" sz="1400"/>
              <a:t>.. </a:t>
            </a:r>
            <a:r>
              <a:rPr lang="en-US" sz="1400">
                <a:hlinkClick r:id="rId5"/>
              </a:rPr>
              <a:t>https://pypi.org/project/re2/</a:t>
            </a:r>
            <a:br>
              <a:rPr lang="en-US" sz="1400"/>
            </a:br>
            <a:r>
              <a:rPr lang="en-US" sz="1400"/>
              <a:t>.. </a:t>
            </a:r>
            <a:r>
              <a:rPr lang="en-US" sz="1400">
                <a:hlinkClick r:id="rId6"/>
              </a:rPr>
              <a:t>https://github.com/conda-forge/re2-feedstock</a:t>
            </a:r>
            <a:br>
              <a:rPr lang="en-US" sz="1400"/>
            </a:br>
            <a:r>
              <a:rPr lang="en-US" sz="1400"/>
              <a:t>.. </a:t>
            </a:r>
            <a:r>
              <a:rPr lang="en-US" sz="1400">
                <a:hlinkClick r:id="rId7"/>
              </a:rPr>
              <a:t>https://pypi.org/project/google-re2/</a:t>
            </a:r>
            <a:br>
              <a:rPr lang="en-US" sz="1400"/>
            </a:br>
            <a:endParaRPr lang="en-US" sz="1400"/>
          </a:p>
          <a:p>
            <a:r>
              <a:rPr lang="en-US" b="1">
                <a:solidFill>
                  <a:srgbClr val="00B050"/>
                </a:solidFill>
              </a:rPr>
              <a:t>PCRE = Perl Compatible Regular Expressions</a:t>
            </a:r>
          </a:p>
          <a:p>
            <a:pPr marL="285750" indent="-285750">
              <a:buFont typeface="Arial" panose="020B0604020202020204" pitchFamily="34" charset="0"/>
              <a:buChar char="•"/>
            </a:pPr>
            <a:r>
              <a:rPr lang="en-US" sz="1400"/>
              <a:t>uses backtracking</a:t>
            </a:r>
          </a:p>
          <a:p>
            <a:pPr marL="285750" indent="-285750">
              <a:buFont typeface="Arial" panose="020B0604020202020204" pitchFamily="34" charset="0"/>
              <a:buChar char="•"/>
            </a:pPr>
            <a:r>
              <a:rPr lang="en-US" sz="1400"/>
              <a:t>has more features</a:t>
            </a:r>
            <a:br>
              <a:rPr lang="en-US" sz="1400"/>
            </a:br>
            <a:r>
              <a:rPr lang="en-US" sz="1400"/>
              <a:t>.. </a:t>
            </a:r>
            <a:r>
              <a:rPr lang="en-US" sz="1400">
                <a:hlinkClick r:id="rId8"/>
              </a:rPr>
              <a:t>https://en.wikipedia.org/wiki/Perl_Compatible_Regular_Expressions</a:t>
            </a:r>
            <a:endParaRPr lang="en-US" sz="1400"/>
          </a:p>
          <a:p>
            <a:pPr marL="285750" indent="-285750">
              <a:buFont typeface="Arial" panose="020B0604020202020204" pitchFamily="34" charset="0"/>
              <a:buChar char="•"/>
            </a:pPr>
            <a:endParaRPr lang="en-US" sz="1400"/>
          </a:p>
          <a:p>
            <a:r>
              <a:rPr lang="en-US" sz="1400" b="1">
                <a:solidFill>
                  <a:srgbClr val="00B050"/>
                </a:solidFill>
              </a:rPr>
              <a:t>Alternative: regex module</a:t>
            </a:r>
          </a:p>
          <a:p>
            <a:r>
              <a:rPr lang="en-US" sz="1400"/>
              <a:t>       .. </a:t>
            </a:r>
            <a:r>
              <a:rPr lang="en-US" sz="1400">
                <a:hlinkClick r:id="rId9"/>
              </a:rPr>
              <a:t>https://pypi.org/project/regex/</a:t>
            </a:r>
            <a:endParaRPr lang="en-US" sz="1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536</Words>
  <Application>Microsoft Macintosh PowerPoint</Application>
  <PresentationFormat>On-screen Show (16:9)</PresentationFormat>
  <Paragraphs>48</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5</cp:revision>
  <dcterms:modified xsi:type="dcterms:W3CDTF">2022-09-04T15:55:21Z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2022-09-04T15:55:21Z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50e5b93d-01b8-41b4-9e30-c2e26a9dc1e9</vt:lpwstr>
  </property>
  <property fmtid="{D5CDD505-2E9C-101B-9397-08002B2CF9AE}" pid="8" name="MSIP_Label_4f518368-b969-4042-91d9-8939bd921da2_ContentBits">
    <vt:lpwstr>0</vt:lpwstr>
  </property>
</Properties>
</file>