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6"/>
    <p:restoredTop sz="93743"/>
  </p:normalViewPr>
  <p:slideViewPr>
    <p:cSldViewPr snapToGrid="0" snapToObjects="1">
      <p:cViewPr varScale="1">
        <p:scale>
          <a:sx n="184" d="100"/>
          <a:sy n="184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3DA7-9484-AD27-0DE6-406963CE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6EFD7-1CE7-EB76-AFBA-A2EA97351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F316-68A5-4C44-D7A1-71F5A1FB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D6DA-4A18-C8E1-539E-66F4B48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B7A0-95B4-A6BE-BB51-053DAE29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3420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3627-C0CA-E9DD-49CC-809F93A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60488-ED1D-6B26-C549-D74DADCD0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CC6B-0ECE-CED9-2F0B-5A7B8650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E570-E8B3-1C29-E50B-07DAB82C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B990-6B52-0332-5BA9-4AC714F2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19995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35702-50B2-3BAF-6C8F-C1903147D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B6E0-E85D-E908-FCA1-8DEC56B9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3A8F-8FDF-A8A8-48BE-4D303069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5E-E2EE-04C9-25FD-518C249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F57-AFD9-7641-A536-4D59B54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459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122-7A89-F82A-D3EB-E0EA8BAD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4A42-160E-5705-8041-DFBBCE29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77A1-A5EB-12FF-C649-765C2AE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C994-CD1B-84BA-2F1E-0AA835F3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BF87-589E-E5F2-C5EC-BCDC6007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2328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BCDC-9D75-7940-3CD3-932BBC6A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0C9D-410A-BEE8-A88D-E8DBCB8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78FE-864F-8DF4-A504-A0CEE98E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C293-4A32-F2C3-3B48-3460F2AD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79AE-4A47-AB03-8F6B-00242CC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0973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3A5A-4430-306B-143C-0ACDA2AC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BA5A-D421-3565-1D32-1CE8D874E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70A9E-FD8C-8224-6C54-CF3A8D382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F184-9887-706D-67A3-68149E9D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98C7F-A865-810F-72FF-2212703F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AFC6-8528-B92D-BA43-6AD060F9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9933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6D7A-78BC-35A0-BEFD-C68E9747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C38ED-038A-2774-486E-812AF6D6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74A7-C04C-53FB-9C48-A912D5EF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5A628-9C82-065F-922E-FB46CE2FC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7B693-78EE-8A10-C89B-3B05EE9D5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B9DEB-AD76-3739-3935-6D573DB9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1654C-01C3-BF44-7EE3-7EB03918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578F5-494E-2214-76A5-E2A5CCBC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897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8EE0-DF8F-53FA-308C-C0976675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8274-2844-009C-AF5B-1DB31A9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489E3-5A43-9AB5-FDB4-5E489988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1594-7555-3E0C-52B3-8699B2E1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91716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37235-0D3C-C8EE-7528-6575F7E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BD32D-EEFF-0F49-2DCD-400C1E9F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7989-0E71-3D91-4012-3A1EC44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8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31B9-D3A6-5ED6-4FC0-B741D7B2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0819-C861-02E1-5CFB-FB0C89E4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5219-8258-CCB9-3AC9-906B854F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A484-4D56-6DE5-7095-8AD5971A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5B46-5804-25BD-2F37-010C950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33345-166C-263A-0614-C1B5575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2193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4DDF-F647-C3CC-10C2-0F8FBDF1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88CF9-F616-42F9-4912-F3BEB93FB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6BE9-37B4-50C9-1952-C3DD89325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6B8D-C40F-AAF0-FEAC-EAA766AB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E5861-26A8-5173-4D6B-933D2BD2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5636-4301-F3B2-410E-0BAD363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231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49680-6DB2-11F1-CC9A-A88511EE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77BF-8F2E-1D73-FAEA-12EAB086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A688-64BF-A033-176C-B70666E9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7260-F4AE-7E55-C834-369BE510A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073A-A191-648E-274C-EA428747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n.wikipedia.org/wiki/Key_manageme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hyperlink" Target="https://docs.aws.amazon.com/secretsmanage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hyperlink" Target="https://cloud.google.com/secret-manager" TargetMode="External"/><Relationship Id="rId4" Type="http://schemas.openxmlformats.org/officeDocument/2006/relationships/hyperlink" Target="https://azure.microsoft.com/en-us/products/key-vaul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7963A-CBC7-2F74-7E39-19F4A8A0E489}"/>
              </a:ext>
            </a:extLst>
          </p:cNvPr>
          <p:cNvSpPr txBox="1"/>
          <p:nvPr/>
        </p:nvSpPr>
        <p:spPr>
          <a:xfrm>
            <a:off x="857250" y="371474"/>
            <a:ext cx="7100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B0F0"/>
                </a:solidFill>
              </a:rPr>
              <a:t>Managing of Crypto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7928F-9E88-2FE4-0AB8-D78604D428F3}"/>
              </a:ext>
            </a:extLst>
          </p:cNvPr>
          <p:cNvSpPr txBox="1"/>
          <p:nvPr/>
        </p:nvSpPr>
        <p:spPr>
          <a:xfrm>
            <a:off x="857251" y="2094607"/>
            <a:ext cx="7100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Generation, exchange, storage, use, crypto-shredding (destruction) and replacement of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Cryptographic protocol design, key servers, user procedures,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and System level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policy, user training, organizational and departmental interactions, and coordination between all of these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207B2-AB69-5BE9-5C35-C39E19753369}"/>
              </a:ext>
            </a:extLst>
          </p:cNvPr>
          <p:cNvSpPr txBox="1"/>
          <p:nvPr/>
        </p:nvSpPr>
        <p:spPr>
          <a:xfrm>
            <a:off x="800100" y="1200149"/>
            <a:ext cx="710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a.k.a. Secrets Manager or Key Vault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3B33-6431-6C53-E8BF-B6965C0F7FD3}"/>
              </a:ext>
            </a:extLst>
          </p:cNvPr>
          <p:cNvSpPr txBox="1"/>
          <p:nvPr/>
        </p:nvSpPr>
        <p:spPr>
          <a:xfrm>
            <a:off x="1857374" y="4220171"/>
            <a:ext cx="498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Key_management</a:t>
            </a:r>
            <a:endParaRPr lang="en-US" dirty="0"/>
          </a:p>
        </p:txBody>
      </p:sp>
      <p:pic>
        <p:nvPicPr>
          <p:cNvPr id="1026" name="Picture 2" descr="Pricing Details - Key Vault | Microsoft Azure">
            <a:extLst>
              <a:ext uri="{FF2B5EF4-FFF2-40B4-BE49-F238E27FC236}">
                <a16:creationId xmlns:a16="http://schemas.microsoft.com/office/drawing/2014/main" id="{B4264FAC-C57D-2D1F-E22F-25E6F4CB5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58137" y="4049158"/>
            <a:ext cx="1092994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4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FCE38D-20A2-0C2D-DC5A-E561B9ABCC5B}"/>
              </a:ext>
            </a:extLst>
          </p:cNvPr>
          <p:cNvSpPr txBox="1"/>
          <p:nvPr/>
        </p:nvSpPr>
        <p:spPr>
          <a:xfrm>
            <a:off x="-1" y="0"/>
            <a:ext cx="471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Secrets Managers on Clouds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25927-7E37-17E0-FE29-0B49162A7E4E}"/>
              </a:ext>
            </a:extLst>
          </p:cNvPr>
          <p:cNvSpPr txBox="1"/>
          <p:nvPr/>
        </p:nvSpPr>
        <p:spPr>
          <a:xfrm>
            <a:off x="1000126" y="3158494"/>
            <a:ext cx="172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https://docs.aws.amazon.com/secretsmanager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B768-8A37-B334-7860-8EE4FA85AA9D}"/>
              </a:ext>
            </a:extLst>
          </p:cNvPr>
          <p:cNvSpPr txBox="1"/>
          <p:nvPr/>
        </p:nvSpPr>
        <p:spPr>
          <a:xfrm>
            <a:off x="528638" y="1392465"/>
            <a:ext cx="261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AWS Secrets Manager</a:t>
            </a:r>
          </a:p>
        </p:txBody>
      </p:sp>
      <p:pic>
        <p:nvPicPr>
          <p:cNvPr id="2050" name="Picture 2" descr="AWS Secrets Manager : All you need to know about">
            <a:extLst>
              <a:ext uri="{FF2B5EF4-FFF2-40B4-BE49-F238E27FC236}">
                <a16:creationId xmlns:a16="http://schemas.microsoft.com/office/drawing/2014/main" id="{321BD895-693A-DE96-06BA-ECAE0A2BC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8138" y="1896906"/>
            <a:ext cx="1079298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B7544-D183-981D-08BE-563F719F6CF5}"/>
              </a:ext>
            </a:extLst>
          </p:cNvPr>
          <p:cNvSpPr txBox="1"/>
          <p:nvPr/>
        </p:nvSpPr>
        <p:spPr>
          <a:xfrm>
            <a:off x="3696758" y="3135483"/>
            <a:ext cx="172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https://</a:t>
            </a:r>
            <a:r>
              <a:rPr lang="en-US" sz="1000" dirty="0" err="1">
                <a:hlinkClick r:id="rId4"/>
              </a:rPr>
              <a:t>azure.microsoft.com</a:t>
            </a:r>
            <a:r>
              <a:rPr lang="en-US" sz="1000" dirty="0">
                <a:hlinkClick r:id="rId4"/>
              </a:rPr>
              <a:t>/</a:t>
            </a:r>
            <a:r>
              <a:rPr lang="en-US" sz="1000" dirty="0" err="1">
                <a:hlinkClick r:id="rId4"/>
              </a:rPr>
              <a:t>en</a:t>
            </a:r>
            <a:r>
              <a:rPr lang="en-US" sz="1000" dirty="0">
                <a:hlinkClick r:id="rId4"/>
              </a:rPr>
              <a:t>-us/products/key-vault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B0A56-B940-208F-53DB-60053CCE088A}"/>
              </a:ext>
            </a:extLst>
          </p:cNvPr>
          <p:cNvSpPr txBox="1"/>
          <p:nvPr/>
        </p:nvSpPr>
        <p:spPr>
          <a:xfrm>
            <a:off x="3252798" y="1387697"/>
            <a:ext cx="261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Azure Key Vault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1752D-B0F7-82EC-8179-A21693AD1199}"/>
              </a:ext>
            </a:extLst>
          </p:cNvPr>
          <p:cNvSpPr txBox="1"/>
          <p:nvPr/>
        </p:nvSpPr>
        <p:spPr>
          <a:xfrm>
            <a:off x="6417184" y="3135483"/>
            <a:ext cx="1726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5"/>
              </a:rPr>
              <a:t>https://</a:t>
            </a:r>
            <a:r>
              <a:rPr lang="en-US" sz="1000" dirty="0" err="1">
                <a:hlinkClick r:id="rId5"/>
              </a:rPr>
              <a:t>cloud.google.com</a:t>
            </a:r>
            <a:r>
              <a:rPr lang="en-US" sz="1000" dirty="0">
                <a:hlinkClick r:id="rId5"/>
              </a:rPr>
              <a:t>/secret-manager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4453C-1912-86D4-E583-98CD4D0A76D0}"/>
              </a:ext>
            </a:extLst>
          </p:cNvPr>
          <p:cNvSpPr txBox="1"/>
          <p:nvPr/>
        </p:nvSpPr>
        <p:spPr>
          <a:xfrm>
            <a:off x="5973093" y="1180414"/>
            <a:ext cx="261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Google Cloud 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Secret Manager</a:t>
            </a:r>
          </a:p>
        </p:txBody>
      </p:sp>
      <p:pic>
        <p:nvPicPr>
          <p:cNvPr id="11" name="Picture 2" descr="Pricing Details - Key Vault | Microsoft Azure">
            <a:extLst>
              <a:ext uri="{FF2B5EF4-FFF2-40B4-BE49-F238E27FC236}">
                <a16:creationId xmlns:a16="http://schemas.microsoft.com/office/drawing/2014/main" id="{E1ED9CFC-2320-755E-4F0F-6730E7953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13607" y="1974761"/>
            <a:ext cx="1092994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curity with Google Cloud Secret Manager and Airflow - Astronomer">
            <a:extLst>
              <a:ext uri="{FF2B5EF4-FFF2-40B4-BE49-F238E27FC236}">
                <a16:creationId xmlns:a16="http://schemas.microsoft.com/office/drawing/2014/main" id="{B6CBB003-F3B7-26A5-5DAD-3599DA440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0180" y="1941505"/>
            <a:ext cx="1225682" cy="110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2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21E4C-CF2D-CFAD-9989-9562ADA64292}"/>
              </a:ext>
            </a:extLst>
          </p:cNvPr>
          <p:cNvSpPr txBox="1"/>
          <p:nvPr/>
        </p:nvSpPr>
        <p:spPr>
          <a:xfrm>
            <a:off x="589693" y="762048"/>
            <a:ext cx="3036162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Closed source KMIP confirming tools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Bloombase</a:t>
            </a:r>
            <a:r>
              <a:rPr lang="en-US" sz="1000" dirty="0"/>
              <a:t> </a:t>
            </a:r>
            <a:r>
              <a:rPr lang="en-US" sz="1000" dirty="0" err="1"/>
              <a:t>KeyCastle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Cryptsoft</a:t>
            </a:r>
            <a:r>
              <a:rPr lang="en-US" sz="1000" dirty="0"/>
              <a:t> KMIP C and Java Servers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Fornetix</a:t>
            </a:r>
            <a:r>
              <a:rPr lang="en-US" sz="1000" dirty="0"/>
              <a:t> Key Orchestration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Fortanix</a:t>
            </a:r>
            <a:r>
              <a:rPr lang="en-US" sz="1000" dirty="0"/>
              <a:t> Data Security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Futurex</a:t>
            </a:r>
            <a:r>
              <a:rPr lang="en-US" sz="1000" dirty="0"/>
              <a:t> Key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Gazzang</a:t>
            </a:r>
            <a:r>
              <a:rPr lang="en-US" sz="1000" dirty="0"/>
              <a:t> </a:t>
            </a:r>
            <a:r>
              <a:rPr lang="en-US" sz="1000" dirty="0" err="1"/>
              <a:t>zTrustee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HP Enterprise Secure Key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IBM Distributed Key Management System (DKMS)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IBM Enterprise Key Management Foundation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IBM Security Key Lifecycle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IBM Cloud Hyper Protect Crypto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KeyNexus</a:t>
            </a:r>
            <a:r>
              <a:rPr lang="en-US" sz="1000" dirty="0"/>
              <a:t> Enterprise on-premise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Oracle Key Vault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Oracle Key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P6R KMIP Client SDK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QuintessenceLabs</a:t>
            </a:r>
            <a:r>
              <a:rPr lang="en-US" sz="1000" dirty="0"/>
              <a:t> </a:t>
            </a:r>
            <a:r>
              <a:rPr lang="en-US" sz="1000" dirty="0" err="1"/>
              <a:t>qCrypt</a:t>
            </a:r>
            <a:r>
              <a:rPr lang="en-US" sz="1000" dirty="0"/>
              <a:t> Key and Policy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RSA Data Protection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Gemalto’s SafeNet </a:t>
            </a:r>
            <a:r>
              <a:rPr lang="en-US" sz="1000" dirty="0" err="1"/>
              <a:t>KeySecure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Thales Key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Townsend Security Alliance Key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Venafi Trust Protection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Vormetric Data Security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7C697-F826-1618-8F4F-4368BE0C0095}"/>
              </a:ext>
            </a:extLst>
          </p:cNvPr>
          <p:cNvSpPr txBox="1"/>
          <p:nvPr/>
        </p:nvSpPr>
        <p:spPr>
          <a:xfrm>
            <a:off x="0" y="371147"/>
            <a:ext cx="4003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KMIP = Key Management Interoperability 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EA540-736D-58E1-5B1B-6F8A1AB45A98}"/>
              </a:ext>
            </a:extLst>
          </p:cNvPr>
          <p:cNvSpPr txBox="1"/>
          <p:nvPr/>
        </p:nvSpPr>
        <p:spPr>
          <a:xfrm>
            <a:off x="4244666" y="762048"/>
            <a:ext cx="4309641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Non-KMIP-compliant key management</a:t>
            </a:r>
          </a:p>
          <a:p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Open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Barbican, the OpenStack security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KeyBox</a:t>
            </a:r>
            <a:r>
              <a:rPr lang="en-US" sz="1000" dirty="0"/>
              <a:t> - web-based SSH access and key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EPKS - Echo Public Key 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Kmc-Subset137 - key management system </a:t>
            </a:r>
            <a:br>
              <a:rPr lang="en-US" sz="1000" dirty="0"/>
            </a:br>
            <a:r>
              <a:rPr lang="en-US" sz="1000" dirty="0"/>
              <a:t>(UNISIG Subset-137 for ERTMS/ETCS railway app)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privacyIDEA</a:t>
            </a:r>
            <a:r>
              <a:rPr lang="en-US" sz="1000" dirty="0"/>
              <a:t> - two factor management with support for managing SSH keys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StrongKey</a:t>
            </a:r>
            <a:r>
              <a:rPr lang="en-US" sz="1000" dirty="0"/>
              <a:t> - open source (last updated 2016), not maintained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Vault - secret server from </a:t>
            </a:r>
            <a:r>
              <a:rPr lang="en-US" sz="1000" dirty="0" err="1"/>
              <a:t>HashiCorp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NuCypher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SecretHub</a:t>
            </a:r>
            <a:r>
              <a:rPr lang="en-US" sz="1000" dirty="0"/>
              <a:t> - end-to-end encrypted SaaS key management</a:t>
            </a:r>
          </a:p>
          <a:p>
            <a:endParaRPr lang="en-US" sz="1000" dirty="0"/>
          </a:p>
          <a:p>
            <a:r>
              <a:rPr lang="en-US" sz="1000" b="1" dirty="0">
                <a:solidFill>
                  <a:srgbClr val="FF0000"/>
                </a:solidFill>
              </a:rPr>
              <a:t>Closed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B050"/>
                </a:solidFill>
              </a:rPr>
              <a:t>Amazon Web Service (AWS) Key Management Service (KMS)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Bell ID Key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Bloombase</a:t>
            </a:r>
            <a:r>
              <a:rPr lang="en-US" sz="1000" dirty="0"/>
              <a:t> </a:t>
            </a:r>
            <a:r>
              <a:rPr lang="en-US" sz="1000" dirty="0" err="1"/>
              <a:t>KeyCastle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Cryptomathic</a:t>
            </a:r>
            <a:r>
              <a:rPr lang="en-US" sz="1000" dirty="0"/>
              <a:t> CKMS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Doppler </a:t>
            </a:r>
            <a:r>
              <a:rPr lang="en-US" sz="1000" dirty="0" err="1"/>
              <a:t>SecretOps</a:t>
            </a:r>
            <a:r>
              <a:rPr lang="en-US" sz="1000" dirty="0"/>
              <a:t>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Encryptionizer</a:t>
            </a:r>
            <a:r>
              <a:rPr lang="en-US" sz="1000" dirty="0"/>
              <a:t> Key Manager (Windows only)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B050"/>
                </a:solidFill>
              </a:rPr>
              <a:t>Google Cloud Key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IBM Cloud Key Protect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00B050"/>
                </a:solidFill>
              </a:rPr>
              <a:t>Microsoft Azure Key Vault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Porticor</a:t>
            </a:r>
            <a:r>
              <a:rPr lang="en-US" sz="1000" dirty="0"/>
              <a:t> Virtual Private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SSH Communications Security Universal SSH Key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Akeyless</a:t>
            </a:r>
            <a:r>
              <a:rPr lang="en-US" sz="1000" dirty="0"/>
              <a:t> Vault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F3CB3-2696-B6F7-53D4-1BFACDD55639}"/>
              </a:ext>
            </a:extLst>
          </p:cNvPr>
          <p:cNvSpPr txBox="1"/>
          <p:nvPr/>
        </p:nvSpPr>
        <p:spPr>
          <a:xfrm>
            <a:off x="6926" y="9441"/>
            <a:ext cx="297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18869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366</Words>
  <Application>Microsoft Macintosh PowerPoint</Application>
  <PresentationFormat>On-screen Show (16:9)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14</cp:revision>
  <dcterms:modified xsi:type="dcterms:W3CDTF">2023-03-07T23:11:34Z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2022-09-04T15:55:21Z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50e5b93d-01b8-41b4-9e30-c2e26a9dc1e9</vt:lpwstr>
  </property>
  <property fmtid="{D5CDD505-2E9C-101B-9397-08002B2CF9AE}" pid="8" name="MSIP_Label_4f518368-b969-4042-91d9-8939bd921da2_ContentBits">
    <vt:lpwstr>0</vt:lpwstr>
  </property>
</Properties>
</file>