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1e0e14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1e0e14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hyperlink" Target="https://www.youtube.com/watch?v=sln-gJaURz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linfo.org/thompson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www.youtube.com/watch?v=LN2shXeJNz8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ennis_Ritchie" TargetMode="External"/><Relationship Id="rId5" Type="http://schemas.openxmlformats.org/officeDocument/2006/relationships/hyperlink" Target="https://en.wikipedia.org/wiki/Ken_Thompson" TargetMode="External"/><Relationship Id="rId4" Type="http://schemas.openxmlformats.org/officeDocument/2006/relationships/hyperlink" Target="http://charles.the-haleys.or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Stephen_R._Bourne" TargetMode="External"/><Relationship Id="rId7" Type="http://schemas.openxmlformats.org/officeDocument/2006/relationships/hyperlink" Target="https://git.savannah.gnu.org/git/bash.gi" TargetMode="External"/><Relationship Id="rId2" Type="http://schemas.openxmlformats.org/officeDocument/2006/relationships/hyperlink" Target="https://en.wikipedia.org/wiki/Bourne_shel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en.wikipedia.org/wiki/Bash_(Unix_shell)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www.tuhs.org/cgi-bin/utree.pl?file=V7/usr/src/cmd/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8175"/>
            <a:ext cx="5185800" cy="5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0000"/>
                </a:solidFill>
              </a:rPr>
              <a:t>Unix history:</a:t>
            </a: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Unix is the dominating OS (~2 </a:t>
            </a:r>
            <a:r>
              <a:rPr lang="en" sz="1100" dirty="0" err="1">
                <a:solidFill>
                  <a:schemeClr val="dk1"/>
                </a:solidFill>
              </a:rPr>
              <a:t>Bln</a:t>
            </a:r>
            <a:r>
              <a:rPr lang="en" sz="1100" dirty="0">
                <a:solidFill>
                  <a:schemeClr val="dk1"/>
                </a:solidFill>
              </a:rPr>
              <a:t> android devices, ~1 </a:t>
            </a:r>
            <a:r>
              <a:rPr lang="en" sz="1100" dirty="0" err="1">
                <a:solidFill>
                  <a:schemeClr val="dk1"/>
                </a:solidFill>
              </a:rPr>
              <a:t>Bln</a:t>
            </a:r>
            <a:r>
              <a:rPr lang="en" sz="1100" dirty="0">
                <a:solidFill>
                  <a:schemeClr val="dk1"/>
                </a:solidFill>
              </a:rPr>
              <a:t> iOS devices, ~1 </a:t>
            </a:r>
            <a:r>
              <a:rPr lang="en" sz="1100" dirty="0" err="1">
                <a:solidFill>
                  <a:schemeClr val="dk1"/>
                </a:solidFill>
              </a:rPr>
              <a:t>Bln</a:t>
            </a:r>
            <a:r>
              <a:rPr lang="en" sz="1100" dirty="0">
                <a:solidFill>
                  <a:schemeClr val="dk1"/>
                </a:solidFill>
              </a:rPr>
              <a:t> servers in clouds, 100 </a:t>
            </a:r>
            <a:r>
              <a:rPr lang="en" sz="1100" dirty="0" err="1">
                <a:solidFill>
                  <a:schemeClr val="dk1"/>
                </a:solidFill>
              </a:rPr>
              <a:t>Mln</a:t>
            </a:r>
            <a:r>
              <a:rPr lang="en" sz="1100" dirty="0">
                <a:solidFill>
                  <a:schemeClr val="dk1"/>
                </a:solidFill>
              </a:rPr>
              <a:t> Macs, etc.).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1155CC"/>
                </a:solidFill>
              </a:rPr>
              <a:t>Ken Thompson</a:t>
            </a:r>
            <a:r>
              <a:rPr lang="en" sz="1100" dirty="0">
                <a:solidFill>
                  <a:schemeClr val="dk1"/>
                </a:solidFill>
              </a:rPr>
              <a:t> has created Unix OS in 1969.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Nowadays he works at Google as one of creators of the “Go” language: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-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https://www.youtube.com/watch?v=sln-gJaURzk</a:t>
            </a:r>
            <a:r>
              <a:rPr lang="en" sz="1100" dirty="0">
                <a:solidFill>
                  <a:schemeClr val="dk1"/>
                </a:solidFill>
              </a:rPr>
              <a:t> -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In this article (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100" u="sng" dirty="0">
                <a:solidFill>
                  <a:schemeClr val="accent5"/>
                </a:solidFill>
                <a:hlinkClick r:id="rId4"/>
              </a:rPr>
              <a:t>http://www.linfo.org/thompson.html</a:t>
            </a:r>
            <a:r>
              <a:rPr lang="en" sz="1100" dirty="0">
                <a:solidFill>
                  <a:schemeClr val="dk1"/>
                </a:solidFill>
              </a:rPr>
              <a:t> ) you will learn how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1155CC"/>
                </a:solidFill>
              </a:rPr>
              <a:t>Ken Thompson</a:t>
            </a:r>
            <a:r>
              <a:rPr lang="en" sz="1100" dirty="0">
                <a:solidFill>
                  <a:schemeClr val="dk1"/>
                </a:solidFill>
              </a:rPr>
              <a:t> has developed the UNIX operating System in assembly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language (to assist himself in playing and creating computer games)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in ~1969, then created the B-language, and later rewrote it’s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kernel in C-language developed by</a:t>
            </a:r>
            <a:r>
              <a:rPr lang="en" sz="1100" b="1" dirty="0">
                <a:solidFill>
                  <a:srgbClr val="1155CC"/>
                </a:solidFill>
              </a:rPr>
              <a:t> Dennis Ritchie</a:t>
            </a:r>
            <a:r>
              <a:rPr lang="en" sz="1100" dirty="0">
                <a:solidFill>
                  <a:schemeClr val="dk1"/>
                </a:solidFill>
              </a:rPr>
              <a:t> in ~1972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First UNIX was running on computer with only 4K of memory!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Then </a:t>
            </a:r>
            <a:r>
              <a:rPr lang="en" sz="1100" b="1" dirty="0">
                <a:solidFill>
                  <a:srgbClr val="1155CC"/>
                </a:solidFill>
              </a:rPr>
              <a:t>Thompson</a:t>
            </a:r>
            <a:r>
              <a:rPr lang="en" sz="1100" dirty="0">
                <a:solidFill>
                  <a:schemeClr val="dk1"/>
                </a:solidFill>
              </a:rPr>
              <a:t> returned to UCB (University California Berkeley)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and while being there in 1975-76, he introduced people there to Unix,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which started the UCB clone of Unix (BSD = Berkeley Software Distribution).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This later became the foundation of Mach OS for </a:t>
            </a:r>
            <a:r>
              <a:rPr lang="en" sz="1100" b="1" dirty="0">
                <a:solidFill>
                  <a:srgbClr val="1155CC"/>
                </a:solidFill>
              </a:rPr>
              <a:t>Steve Job’s</a:t>
            </a:r>
            <a:r>
              <a:rPr lang="en" sz="1100" dirty="0">
                <a:solidFill>
                  <a:schemeClr val="dk1"/>
                </a:solidFill>
              </a:rPr>
              <a:t> NeXT Station,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which was later acquired by Apple, and is the heart of modern MacOS and iOS.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Linux is an independent open source POSIX implementation of Unix.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Android OS is a Google’s version of Linux (android phones &amp; tablets).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1980s -</a:t>
            </a:r>
            <a:r>
              <a:rPr lang="en" sz="1100" b="1" dirty="0">
                <a:solidFill>
                  <a:srgbClr val="1155CC"/>
                </a:solidFill>
              </a:rPr>
              <a:t> Richard Stallman</a:t>
            </a:r>
            <a:r>
              <a:rPr lang="en" sz="1100" dirty="0">
                <a:solidFill>
                  <a:schemeClr val="dk1"/>
                </a:solidFill>
              </a:rPr>
              <a:t> creates a free software movement (GNU project)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  which led to development of numerous software tools.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1991 -</a:t>
            </a:r>
            <a:r>
              <a:rPr lang="en" sz="1100" b="1" dirty="0">
                <a:solidFill>
                  <a:srgbClr val="1155CC"/>
                </a:solidFill>
              </a:rPr>
              <a:t> Linus Torvalds</a:t>
            </a:r>
            <a:r>
              <a:rPr lang="en" sz="1100" dirty="0">
                <a:solidFill>
                  <a:schemeClr val="dk1"/>
                </a:solidFill>
              </a:rPr>
              <a:t>, young student at the University of Helsinki in Finland,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releases (posts on the Internet under GNU license) the first version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of Linux's kernel (Ver. 0.02), which he developed as a hobby.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800" y="3321475"/>
            <a:ext cx="15716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1377" y="2571749"/>
            <a:ext cx="1752600" cy="159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5800" y="446074"/>
            <a:ext cx="1276295" cy="12337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228062" y="4435900"/>
            <a:ext cx="1487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Linus Torvalds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052716" y="1635009"/>
            <a:ext cx="1542462" cy="4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Ken Thompson (born 1943)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0CBB23-CE9F-D141-A48A-7B8E8A9C5EA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9408" y="442312"/>
            <a:ext cx="17526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70588" y="1271971"/>
            <a:ext cx="5699718" cy="179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100" b="1" dirty="0">
                <a:solidFill>
                  <a:srgbClr val="FF0000"/>
                </a:solidFill>
              </a:rPr>
              <a:t>"vi" </a:t>
            </a:r>
            <a:r>
              <a:rPr lang="en" sz="1100" dirty="0">
                <a:solidFill>
                  <a:schemeClr val="dk1"/>
                </a:solidFill>
              </a:rPr>
              <a:t>editor on Unix was written by </a:t>
            </a:r>
            <a:r>
              <a:rPr lang="en" sz="1100" b="1" dirty="0">
                <a:solidFill>
                  <a:srgbClr val="1155CC"/>
                </a:solidFill>
              </a:rPr>
              <a:t>Bill Joy</a:t>
            </a:r>
            <a:r>
              <a:rPr lang="en" sz="1100" dirty="0">
                <a:solidFill>
                  <a:schemeClr val="dk1"/>
                </a:solidFill>
              </a:rPr>
              <a:t> in 1976, as the visual mode for </a:t>
            </a:r>
            <a:endParaRPr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a line editor called </a:t>
            </a:r>
            <a:r>
              <a:rPr lang="en" sz="1100" b="1" dirty="0">
                <a:solidFill>
                  <a:srgbClr val="FF0000"/>
                </a:solidFill>
              </a:rPr>
              <a:t>"ex"</a:t>
            </a:r>
            <a:r>
              <a:rPr lang="en" sz="1100" dirty="0">
                <a:solidFill>
                  <a:schemeClr val="dk1"/>
                </a:solidFill>
              </a:rPr>
              <a:t> that Joy had written with </a:t>
            </a:r>
            <a:r>
              <a:rPr lang="en" sz="1100" b="1" dirty="0">
                <a:solidFill>
                  <a:srgbClr val="1155CC"/>
                </a:solidFill>
              </a:rPr>
              <a:t>Chuck Haley</a:t>
            </a:r>
            <a:r>
              <a:rPr lang="en" sz="1100" dirty="0">
                <a:solidFill>
                  <a:schemeClr val="dk1"/>
                </a:solidFill>
              </a:rPr>
              <a:t>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1155CC"/>
                </a:solidFill>
              </a:rPr>
              <a:t>Bill Joy's </a:t>
            </a:r>
            <a:r>
              <a:rPr lang="en" sz="1100" b="1" dirty="0">
                <a:solidFill>
                  <a:srgbClr val="FF0000"/>
                </a:solidFill>
              </a:rPr>
              <a:t>ex 1.1 </a:t>
            </a:r>
            <a:r>
              <a:rPr lang="en" sz="1100" dirty="0">
                <a:solidFill>
                  <a:schemeClr val="dk1"/>
                </a:solidFill>
              </a:rPr>
              <a:t>was released as part of the first BSD Unix release in March 1978.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</a:rPr>
              <a:t>-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https://www.youtube.com/watch?v=LN2shXeJNz8</a:t>
            </a:r>
            <a:r>
              <a:rPr lang="en-US" sz="1100" dirty="0">
                <a:solidFill>
                  <a:schemeClr val="dk1"/>
                </a:solidFill>
              </a:rPr>
              <a:t> - </a:t>
            </a:r>
            <a:r>
              <a:rPr lang="en-US" sz="1100" b="1" dirty="0">
                <a:solidFill>
                  <a:srgbClr val="1155CC"/>
                </a:solidFill>
              </a:rPr>
              <a:t>Bill Joy</a:t>
            </a:r>
            <a:r>
              <a:rPr lang="en-US" sz="1100" dirty="0">
                <a:solidFill>
                  <a:schemeClr val="dk1"/>
                </a:solidFill>
              </a:rPr>
              <a:t> (Sun Microsystems)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</a:rPr>
              <a:t>-</a:t>
            </a:r>
            <a:r>
              <a:rPr lang="en-US" sz="1100" dirty="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http://charles.the-haleys.org</a:t>
            </a:r>
            <a:r>
              <a:rPr lang="en-US" sz="1100" dirty="0">
                <a:solidFill>
                  <a:schemeClr val="dk1"/>
                </a:solidFill>
              </a:rPr>
              <a:t> - </a:t>
            </a:r>
            <a:r>
              <a:rPr lang="en-US" sz="1100" b="1" dirty="0">
                <a:solidFill>
                  <a:srgbClr val="1155CC"/>
                </a:solidFill>
              </a:rPr>
              <a:t>Charles B. Haley </a:t>
            </a:r>
            <a:r>
              <a:rPr lang="en-US" sz="1100" dirty="0">
                <a:solidFill>
                  <a:schemeClr val="dk1"/>
                </a:solidFill>
              </a:rPr>
              <a:t>(co-author of “ex” editor)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-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100" u="sng" dirty="0">
                <a:solidFill>
                  <a:schemeClr val="hlink"/>
                </a:solidFill>
                <a:hlinkClick r:id="rId5"/>
              </a:rPr>
              <a:t>https://en.wikipedia.org/wiki/Ken_Thompson</a:t>
            </a:r>
            <a:r>
              <a:rPr lang="en" sz="1100" dirty="0">
                <a:solidFill>
                  <a:schemeClr val="dk1"/>
                </a:solidFill>
              </a:rPr>
              <a:t> – </a:t>
            </a:r>
            <a:r>
              <a:rPr lang="en" sz="1100" b="1" dirty="0">
                <a:solidFill>
                  <a:srgbClr val="0070C0"/>
                </a:solidFill>
              </a:rPr>
              <a:t>Ken Thompson</a:t>
            </a:r>
            <a:r>
              <a:rPr lang="en" sz="1100" dirty="0">
                <a:solidFill>
                  <a:schemeClr val="dk1"/>
                </a:solidFill>
              </a:rPr>
              <a:t> 77 years old in 2020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-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100" u="sng" dirty="0">
                <a:solidFill>
                  <a:schemeClr val="hlink"/>
                </a:solidFill>
                <a:hlinkClick r:id="rId6"/>
              </a:rPr>
              <a:t>https://en.wikipedia.org/wiki/Dennis_Ritchie</a:t>
            </a:r>
            <a:r>
              <a:rPr lang="en" sz="1100" dirty="0">
                <a:solidFill>
                  <a:schemeClr val="dk1"/>
                </a:solidFill>
              </a:rPr>
              <a:t> - </a:t>
            </a:r>
            <a:r>
              <a:rPr lang="en" sz="1100" b="1" dirty="0">
                <a:solidFill>
                  <a:srgbClr val="1155CC"/>
                </a:solidFill>
              </a:rPr>
              <a:t>Dennis Ritchie </a:t>
            </a:r>
            <a:r>
              <a:rPr lang="en" sz="1100" dirty="0">
                <a:solidFill>
                  <a:schemeClr val="dk1"/>
                </a:solidFill>
              </a:rPr>
              <a:t>has died in 2011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7ADCD-D8EB-EF47-8E3D-27251727EE9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7964" y="2571750"/>
            <a:ext cx="1143000" cy="127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3C4C4-583C-E247-8F8D-CBD18F64927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7964" y="841593"/>
            <a:ext cx="1305117" cy="1590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068DA-C1A6-AC42-BCC3-F2240E654D05}"/>
              </a:ext>
            </a:extLst>
          </p:cNvPr>
          <p:cNvSpPr txBox="1"/>
          <p:nvPr/>
        </p:nvSpPr>
        <p:spPr>
          <a:xfrm>
            <a:off x="7526401" y="1113196"/>
            <a:ext cx="1547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Bill Joy</a:t>
            </a:r>
          </a:p>
          <a:p>
            <a:r>
              <a:rPr lang="en-US" sz="1200" dirty="0"/>
              <a:t>(co-founded Sun Microsystems in 1982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260B1-F187-EE4C-9EE1-A3343B7997C0}"/>
              </a:ext>
            </a:extLst>
          </p:cNvPr>
          <p:cNvSpPr txBox="1"/>
          <p:nvPr/>
        </p:nvSpPr>
        <p:spPr>
          <a:xfrm>
            <a:off x="7317176" y="3066421"/>
            <a:ext cx="108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Chuck Haley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2F496-13D4-034C-BB12-C57C6017C2A1}"/>
              </a:ext>
            </a:extLst>
          </p:cNvPr>
          <p:cNvSpPr txBox="1"/>
          <p:nvPr/>
        </p:nvSpPr>
        <p:spPr>
          <a:xfrm>
            <a:off x="70588" y="-18048"/>
            <a:ext cx="3505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vi  editor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9A0A7-F6C6-D843-B241-3C8595135D48}"/>
              </a:ext>
            </a:extLst>
          </p:cNvPr>
          <p:cNvSpPr txBox="1"/>
          <p:nvPr/>
        </p:nvSpPr>
        <p:spPr>
          <a:xfrm>
            <a:off x="0" y="-38277"/>
            <a:ext cx="4841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Bourne shell (sh)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BEA66-3C5C-F844-935F-409F51103EE7}"/>
              </a:ext>
            </a:extLst>
          </p:cNvPr>
          <p:cNvSpPr txBox="1"/>
          <p:nvPr/>
        </p:nvSpPr>
        <p:spPr>
          <a:xfrm>
            <a:off x="0" y="592183"/>
            <a:ext cx="52036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Developed by </a:t>
            </a:r>
            <a:r>
              <a:rPr lang="en-US" b="1">
                <a:solidFill>
                  <a:srgbClr val="0070C0"/>
                </a:solidFill>
              </a:rPr>
              <a:t>Stephen Bourne</a:t>
            </a:r>
            <a:r>
              <a:rPr lang="en-US"/>
              <a:t> at Bell Labs</a:t>
            </a:r>
          </a:p>
          <a:p>
            <a:r>
              <a:rPr lang="en-US"/>
              <a:t>1979 – Initial release</a:t>
            </a:r>
          </a:p>
          <a:p>
            <a:endParaRPr lang="en-US"/>
          </a:p>
          <a:p>
            <a:r>
              <a:rPr lang="en-US"/>
              <a:t>.. </a:t>
            </a:r>
            <a:r>
              <a:rPr lang="en-US">
                <a:hlinkClick r:id="rId2"/>
              </a:rPr>
              <a:t>https://en.wikipedia.org/wiki/Bourne_shell</a:t>
            </a:r>
            <a:endParaRPr lang="en-US"/>
          </a:p>
          <a:p>
            <a:r>
              <a:rPr lang="en-US"/>
              <a:t>.. </a:t>
            </a:r>
            <a:r>
              <a:rPr lang="en-US">
                <a:hlinkClick r:id="rId3"/>
              </a:rPr>
              <a:t>https://en.wikipedia.org/wiki/Stephen_R._Bourne</a:t>
            </a:r>
            <a:endParaRPr lang="en-US"/>
          </a:p>
          <a:p>
            <a:endParaRPr lang="en-US"/>
          </a:p>
          <a:p>
            <a:r>
              <a:rPr lang="en-US"/>
              <a:t>Original source code:</a:t>
            </a:r>
          </a:p>
          <a:p>
            <a:r>
              <a:rPr lang="en-US"/>
              <a:t>.. </a:t>
            </a:r>
            <a:r>
              <a:rPr lang="en-US">
                <a:hlinkClick r:id="rId4"/>
              </a:rPr>
              <a:t>https://www.tuhs.org/cgi-bin/utree.pl?file=V7/usr/src/cmd/sh</a:t>
            </a:r>
            <a:endParaRPr lang="en-US"/>
          </a:p>
        </p:txBody>
      </p:sp>
      <p:pic>
        <p:nvPicPr>
          <p:cNvPr id="1026" name="Picture 2" descr="Steven Bourne">
            <a:extLst>
              <a:ext uri="{FF2B5EF4-FFF2-40B4-BE49-F238E27FC236}">
                <a16:creationId xmlns:a16="http://schemas.microsoft.com/office/drawing/2014/main" id="{A47273F4-10AC-1148-89BF-ADE5F488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3826" y="315666"/>
            <a:ext cx="1504425" cy="150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38A3D9-DCA4-0D4E-8987-146339824A7A}"/>
              </a:ext>
            </a:extLst>
          </p:cNvPr>
          <p:cNvSpPr txBox="1"/>
          <p:nvPr/>
        </p:nvSpPr>
        <p:spPr>
          <a:xfrm>
            <a:off x="5913825" y="1898469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Steven Bourne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D3B14-4C28-8442-8A4A-AF6EE7CCAF0D}"/>
              </a:ext>
            </a:extLst>
          </p:cNvPr>
          <p:cNvSpPr txBox="1"/>
          <p:nvPr/>
        </p:nvSpPr>
        <p:spPr>
          <a:xfrm>
            <a:off x="130629" y="2830286"/>
            <a:ext cx="54689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Bash shell (bash)</a:t>
            </a:r>
          </a:p>
          <a:p>
            <a:endParaRPr lang="en-US"/>
          </a:p>
          <a:p>
            <a:r>
              <a:rPr lang="en-US"/>
              <a:t>Written by </a:t>
            </a:r>
            <a:r>
              <a:rPr lang="en-US" b="1">
                <a:solidFill>
                  <a:srgbClr val="0070C0"/>
                </a:solidFill>
              </a:rPr>
              <a:t>Brian Fox</a:t>
            </a:r>
            <a:r>
              <a:rPr lang="en-US"/>
              <a:t> for the GNU Project as a free software replacement for the Bourne shell.</a:t>
            </a:r>
          </a:p>
          <a:p>
            <a:r>
              <a:rPr lang="en-US"/>
              <a:t>1989 – initial release</a:t>
            </a:r>
          </a:p>
          <a:p>
            <a:r>
              <a:rPr lang="en-US"/>
              <a:t>.. </a:t>
            </a:r>
            <a:r>
              <a:rPr lang="en-US">
                <a:hlinkClick r:id="rId6"/>
              </a:rPr>
              <a:t>https://en.wikipedia.org/wiki/Bash_(Unix_shell)</a:t>
            </a:r>
            <a:endParaRPr lang="en-US"/>
          </a:p>
          <a:p>
            <a:r>
              <a:rPr lang="en-US"/>
              <a:t>.. git clone </a:t>
            </a:r>
            <a:r>
              <a:rPr lang="en-US">
                <a:hlinkClick r:id="rId7"/>
              </a:rPr>
              <a:t>https://git.savannah.gnu.org/git/bash.gi</a:t>
            </a:r>
            <a:r>
              <a:rPr lang="en-US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97780-1A75-4C4B-B9B7-08D57F750AC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3825" y="2767698"/>
            <a:ext cx="1509049" cy="1880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80A02-7FCE-2642-9C43-17C1EB0D75CA}"/>
              </a:ext>
            </a:extLst>
          </p:cNvPr>
          <p:cNvSpPr txBox="1"/>
          <p:nvPr/>
        </p:nvSpPr>
        <p:spPr>
          <a:xfrm>
            <a:off x="5913825" y="4648205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Brian Fox</a:t>
            </a:r>
          </a:p>
        </p:txBody>
      </p:sp>
    </p:spTree>
    <p:extLst>
      <p:ext uri="{BB962C8B-B14F-4D97-AF65-F5344CB8AC3E}">
        <p14:creationId xmlns:p14="http://schemas.microsoft.com/office/powerpoint/2010/main" val="27274628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612</Words>
  <Application>Microsoft Macintosh PowerPoint</Application>
  <PresentationFormat>On-screen Show (16:9)</PresentationFormat>
  <Paragraphs>60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4</cp:revision>
  <dcterms:modified xsi:type="dcterms:W3CDTF">2022-02-10T19:41:47Z</dcterms:modified>
</cp:coreProperties>
</file>