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37"/>
    <p:restoredTop sz="94626"/>
  </p:normalViewPr>
  <p:slideViewPr>
    <p:cSldViewPr snapToGrid="0" snapToObjects="1">
      <p:cViewPr varScale="1">
        <p:scale>
          <a:sx n="121" d="100"/>
          <a:sy n="121" d="100"/>
        </p:scale>
        <p:origin x="13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CD711-2F05-E741-AE90-B1014EE0A8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66D91C-2E96-AE4E-BC43-845EEF553A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89DCBE-E30A-2C47-BC38-B3A5A8196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AB406-1A9E-5B4A-93CF-2124615945BA}" type="datetimeFigureOut">
              <a:rPr lang="en-US" smtClean="0"/>
              <a:t>2/3/23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AE5A-5D25-CE4D-8251-903E8F1B4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26171-1BBB-7048-BAAA-299797038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7E511-F588-8E40-9FC7-ED8D6CD7D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461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A9508-FE08-5C4C-A889-74F04666C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F7EE93-2A35-074D-9223-8E2BBDAA31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C41982-B219-BE47-B0B1-EF2CCD167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AB406-1A9E-5B4A-93CF-2124615945BA}" type="datetimeFigureOut">
              <a:rPr lang="en-US" smtClean="0"/>
              <a:t>2/3/23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0E7B7-CF36-B642-B787-C6B41A287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62691E-7F61-1043-88F4-311DE8567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7E511-F588-8E40-9FC7-ED8D6CD7D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35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45F0DA-4F68-8F42-AB12-3421779BDE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B962C6-4F40-4C45-A24B-10228BB5E5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79B637-6141-3540-90E3-99EFC22E1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AB406-1A9E-5B4A-93CF-2124615945BA}" type="datetimeFigureOut">
              <a:rPr lang="en-US" smtClean="0"/>
              <a:t>2/3/23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20D09-1ACB-564B-8C82-7B074DD12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2EE56-85A1-FC46-AABC-20124C8FE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7E511-F588-8E40-9FC7-ED8D6CD7D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774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D0FD6-D297-434D-B170-FE0B7220A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65427-DE46-224C-BCB2-9B1AC3F2C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64D33A-F71B-7548-9302-E7493DC16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AB406-1A9E-5B4A-93CF-2124615945BA}" type="datetimeFigureOut">
              <a:rPr lang="en-US" smtClean="0"/>
              <a:t>2/3/23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64001-F995-C747-8F67-DD5F05C37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71E65-500A-D04B-8733-EBC2C6E69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7E511-F588-8E40-9FC7-ED8D6CD7D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844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839DE-1437-1B4C-BC1B-16B5E9327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BF906A-36CD-6A4C-A977-D36D7CE14B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6A846-8F69-8D4A-ACC3-680D99EA2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AB406-1A9E-5B4A-93CF-2124615945BA}" type="datetimeFigureOut">
              <a:rPr lang="en-US" smtClean="0"/>
              <a:t>2/3/23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64083-C7F3-BC46-AC71-280E65AF1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439DC-DD0C-8745-A4A9-1D11EDB48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7E511-F588-8E40-9FC7-ED8D6CD7D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447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1EA69-FCDC-6A41-BFE1-78556B021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5C616-AFFE-9745-98B6-D765ED4559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3A687B-4250-3142-91C1-C355A4881C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D29C5F-D0DE-C64E-B92E-EA2261D1A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AB406-1A9E-5B4A-93CF-2124615945BA}" type="datetimeFigureOut">
              <a:rPr lang="en-US" smtClean="0"/>
              <a:t>2/3/23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CF66F7-72FF-654D-AE47-8C55F31AD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355FF6-ADF7-F345-A5AF-92F0E7E35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7E511-F588-8E40-9FC7-ED8D6CD7D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575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45BC5-E654-FA4C-9A90-7727146B6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0277DC-0B9C-A04A-8A2D-4904862E5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755A43-6700-B54D-805D-AF8B523E94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FB213E-9591-7E44-8E49-F2288BD340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06F924-24C5-404C-BDD6-AFB19A554D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8D9E34-34B4-1041-9DDC-4123EE498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AB406-1A9E-5B4A-93CF-2124615945BA}" type="datetimeFigureOut">
              <a:rPr lang="en-US" smtClean="0"/>
              <a:t>2/3/23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4614BA-B029-DC41-8B6C-DBD2AD169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9A20A6-31F5-4343-A5CB-C043C7BF0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7E511-F588-8E40-9FC7-ED8D6CD7D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692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2A290-08B6-7940-B2AB-4E44130E3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76D136-EBB0-2D46-B861-C22EAC08D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AB406-1A9E-5B4A-93CF-2124615945BA}" type="datetimeFigureOut">
              <a:rPr lang="en-US" smtClean="0"/>
              <a:t>2/3/23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3E37E2-EAD8-8C49-94B4-9361CFFCF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6953AF-CBA7-D945-9C42-B35586275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7E511-F588-8E40-9FC7-ED8D6CD7D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890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2976D8-495D-F74F-BEC0-40D70F5B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AB406-1A9E-5B4A-93CF-2124615945BA}" type="datetimeFigureOut">
              <a:rPr lang="en-US" smtClean="0"/>
              <a:t>2/3/23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E901C2-AB41-CE41-A2B7-0D9A7F070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7BD08C-6B22-D244-ACF4-30C8EF337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7E511-F588-8E40-9FC7-ED8D6CD7D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556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064A6-B21F-1447-A815-011833803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231EE-ED7B-F042-BBB8-1363D8EA5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ED635B-A8B5-174F-89F7-32DA4751EA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AF33FA-2420-154A-9859-C41658B1F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AB406-1A9E-5B4A-93CF-2124615945BA}" type="datetimeFigureOut">
              <a:rPr lang="en-US" smtClean="0"/>
              <a:t>2/3/23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C44C04-D6B6-1746-88D8-217A7C86F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E5CEC8-EE97-C249-9C19-A218BBA29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7E511-F588-8E40-9FC7-ED8D6CD7D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569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A92FE-264F-AB41-9BA5-AFD3A8715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5C16EB-8043-E947-AD0A-C009241098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EE954A-1B0B-D146-8DB4-B79AC65119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0CB3F3-0EDE-FA49-B7BE-20A422775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AB406-1A9E-5B4A-93CF-2124615945BA}" type="datetimeFigureOut">
              <a:rPr lang="en-US" smtClean="0"/>
              <a:t>2/3/23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D60259-7D73-8D42-BBB8-C9426C7CD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349A02-FAFF-4449-A074-A5E3022FB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7E511-F588-8E40-9FC7-ED8D6CD7D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626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51CF1B-C820-704D-815B-E1C174FEC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8FEC4-CD53-2740-90B3-A9A401E64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FE9B6-A25F-954C-9E60-7269F677BB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AB406-1A9E-5B4A-93CF-2124615945BA}" type="datetimeFigureOut">
              <a:rPr lang="en-US" smtClean="0"/>
              <a:t>2/3/23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4BC4F-4243-F747-8E69-FD72E1D6F3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4D067B-36B9-CA4A-9A3C-11CFD539C8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7E511-F588-8E40-9FC7-ED8D6CD7D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22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ebsockets.readthedocs.io/en/stable/howto/nginx.html" TargetMode="External"/><Relationship Id="rId2" Type="http://schemas.openxmlformats.org/officeDocument/2006/relationships/hyperlink" Target="https://en.wikipedia.org/wiki/WebSocket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maximorlov.com/tips/nginx-configuration-for-websocket-applications/" TargetMode="Externa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08671E-BBEB-5F4E-A781-4275FEC6A2FE}"/>
              </a:ext>
            </a:extLst>
          </p:cNvPr>
          <p:cNvSpPr txBox="1"/>
          <p:nvPr/>
        </p:nvSpPr>
        <p:spPr>
          <a:xfrm>
            <a:off x="0" y="-18164"/>
            <a:ext cx="6739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Websockets</a:t>
            </a:r>
            <a:endParaRPr 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6440A0-AE94-828A-FB47-CF650118E7CF}"/>
              </a:ext>
            </a:extLst>
          </p:cNvPr>
          <p:cNvSpPr txBox="1"/>
          <p:nvPr/>
        </p:nvSpPr>
        <p:spPr>
          <a:xfrm>
            <a:off x="175755" y="517281"/>
            <a:ext cx="4616961" cy="10772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WebSocket is a computer communications protocol, providing full-duplex communication channels over a single TCP connection – developed in 2008-2011</a:t>
            </a:r>
          </a:p>
          <a:p>
            <a:r>
              <a:rPr lang="en-US" sz="1100" dirty="0"/>
              <a:t> .. </a:t>
            </a:r>
            <a:r>
              <a:rPr lang="en-US" sz="1100" dirty="0">
                <a:hlinkClick r:id="rId2"/>
              </a:rPr>
              <a:t>https://en.wikipedia.org/wiki/WebSocket</a:t>
            </a:r>
            <a:r>
              <a:rPr lang="en-US" sz="1100" dirty="0"/>
              <a:t> </a:t>
            </a:r>
          </a:p>
          <a:p>
            <a:r>
              <a:rPr lang="en-US" sz="1100" dirty="0"/>
              <a:t> .. </a:t>
            </a:r>
            <a:r>
              <a:rPr lang="en-US" sz="1100" dirty="0">
                <a:hlinkClick r:id="rId3"/>
              </a:rPr>
              <a:t>https://</a:t>
            </a:r>
            <a:r>
              <a:rPr lang="en-US" sz="1100" dirty="0" err="1">
                <a:hlinkClick r:id="rId3"/>
              </a:rPr>
              <a:t>websockets.readthedocs.io</a:t>
            </a:r>
            <a:r>
              <a:rPr lang="en-US" sz="1100" dirty="0">
                <a:hlinkClick r:id="rId3"/>
              </a:rPr>
              <a:t>/</a:t>
            </a:r>
            <a:r>
              <a:rPr lang="en-US" sz="1100" dirty="0" err="1">
                <a:hlinkClick r:id="rId3"/>
              </a:rPr>
              <a:t>en</a:t>
            </a:r>
            <a:r>
              <a:rPr lang="en-US" sz="1100" dirty="0">
                <a:hlinkClick r:id="rId3"/>
              </a:rPr>
              <a:t>/stable/</a:t>
            </a:r>
            <a:r>
              <a:rPr lang="en-US" sz="1100" dirty="0" err="1">
                <a:hlinkClick r:id="rId3"/>
              </a:rPr>
              <a:t>howto</a:t>
            </a:r>
            <a:r>
              <a:rPr lang="en-US" sz="1100" dirty="0">
                <a:hlinkClick r:id="rId3"/>
              </a:rPr>
              <a:t>/</a:t>
            </a:r>
            <a:r>
              <a:rPr lang="en-US" sz="1100" dirty="0" err="1">
                <a:hlinkClick r:id="rId3"/>
              </a:rPr>
              <a:t>nginx.html</a:t>
            </a:r>
            <a:endParaRPr lang="en-US" sz="1100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33FA49BA-3E71-30AC-DDBD-396A70CDDC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6378" y="589139"/>
            <a:ext cx="2836917" cy="2604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5531838-2DEB-E654-1010-2C2094B67C26}"/>
              </a:ext>
            </a:extLst>
          </p:cNvPr>
          <p:cNvSpPr txBox="1"/>
          <p:nvPr/>
        </p:nvSpPr>
        <p:spPr>
          <a:xfrm>
            <a:off x="175754" y="1695449"/>
            <a:ext cx="4616961" cy="212365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Nginx Configuration for </a:t>
            </a:r>
            <a:r>
              <a:rPr lang="en-US" sz="1400" dirty="0" err="1"/>
              <a:t>Websocket</a:t>
            </a:r>
            <a:r>
              <a:rPr lang="en-US" sz="1400" dirty="0"/>
              <a:t> Applications </a:t>
            </a:r>
          </a:p>
          <a:p>
            <a:r>
              <a:rPr lang="en-US" sz="1000" dirty="0">
                <a:hlinkClick r:id="rId5"/>
              </a:rPr>
              <a:t>https://maximorlov.com/tips/nginx-configuration-for-websocket-applications/</a:t>
            </a:r>
            <a:endParaRPr lang="en-US" sz="1400" dirty="0"/>
          </a:p>
          <a:p>
            <a:r>
              <a:rPr lang="en-US" sz="12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location / {</a:t>
            </a:r>
          </a:p>
          <a:p>
            <a:r>
              <a:rPr lang="en-US" sz="12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# </a:t>
            </a:r>
            <a:r>
              <a:rPr lang="en-US" sz="1200" dirty="0" err="1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websocket</a:t>
            </a:r>
            <a:r>
              <a:rPr lang="en-US" sz="12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app listening on port 3000</a:t>
            </a:r>
          </a:p>
          <a:p>
            <a:r>
              <a:rPr lang="en-US" sz="12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200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proxy_pass</a:t>
            </a:r>
            <a:r>
              <a:rPr lang="en-US" sz="12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http://127.0.0.1:3000;</a:t>
            </a:r>
          </a:p>
          <a:p>
            <a:r>
              <a:rPr lang="en-US" sz="12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200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proxy_http_version</a:t>
            </a:r>
            <a:r>
              <a:rPr lang="en-US" sz="12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1.1;</a:t>
            </a:r>
          </a:p>
          <a:p>
            <a:r>
              <a:rPr lang="en-US" sz="12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# forward</a:t>
            </a:r>
          </a:p>
          <a:p>
            <a:r>
              <a:rPr lang="en-US" sz="12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200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proxy_set_header</a:t>
            </a:r>
            <a:r>
              <a:rPr lang="en-US" sz="12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Upgrade $</a:t>
            </a:r>
            <a:r>
              <a:rPr lang="en-US" sz="1200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http_upgrade</a:t>
            </a:r>
            <a:r>
              <a:rPr lang="en-US" sz="12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r>
              <a:rPr lang="en-US" sz="12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200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proxy_set_header</a:t>
            </a:r>
            <a:r>
              <a:rPr lang="en-US" sz="12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Connection $</a:t>
            </a:r>
            <a:r>
              <a:rPr lang="en-US" sz="1200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http_connection</a:t>
            </a:r>
            <a:r>
              <a:rPr lang="en-US" sz="12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r>
              <a:rPr lang="en-US" sz="12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200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proxy_set_header</a:t>
            </a:r>
            <a:r>
              <a:rPr lang="en-US" sz="12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Host $host;</a:t>
            </a:r>
          </a:p>
          <a:p>
            <a:r>
              <a:rPr lang="en-US" sz="12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C1A201-CD64-838C-961E-89E35FD208EA}"/>
              </a:ext>
            </a:extLst>
          </p:cNvPr>
          <p:cNvSpPr txBox="1"/>
          <p:nvPr/>
        </p:nvSpPr>
        <p:spPr>
          <a:xfrm>
            <a:off x="175754" y="4017353"/>
            <a:ext cx="5391807" cy="26776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python on server</a:t>
            </a:r>
          </a:p>
          <a:p>
            <a:r>
              <a:rPr lang="en-US" sz="12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from </a:t>
            </a:r>
            <a:r>
              <a:rPr lang="en-US" sz="1200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websocket_server</a:t>
            </a:r>
            <a:r>
              <a:rPr lang="en-US" sz="12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import </a:t>
            </a:r>
            <a:r>
              <a:rPr lang="en-US" sz="1200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WebsocketServer</a:t>
            </a:r>
            <a:endParaRPr lang="en-US" sz="1200" dirty="0">
              <a:solidFill>
                <a:srgbClr val="00B0F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PORT = 9001</a:t>
            </a:r>
          </a:p>
          <a:p>
            <a:r>
              <a:rPr lang="en-US" sz="12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 </a:t>
            </a:r>
            <a:r>
              <a:rPr lang="en-US" sz="1200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new_client</a:t>
            </a:r>
            <a:r>
              <a:rPr lang="en-US" sz="12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(...):  ...</a:t>
            </a:r>
          </a:p>
          <a:p>
            <a:r>
              <a:rPr lang="en-US" sz="12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 </a:t>
            </a:r>
            <a:r>
              <a:rPr lang="en-US" sz="1200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client_left</a:t>
            </a:r>
            <a:r>
              <a:rPr lang="en-US" sz="12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(...): ...</a:t>
            </a:r>
          </a:p>
          <a:p>
            <a:r>
              <a:rPr lang="en-US" sz="12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 </a:t>
            </a:r>
            <a:r>
              <a:rPr lang="en-US" sz="1200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message_received</a:t>
            </a:r>
            <a:r>
              <a:rPr lang="en-US" sz="12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(...): ...</a:t>
            </a:r>
          </a:p>
          <a:p>
            <a:endParaRPr lang="en-US" sz="1200" dirty="0">
              <a:solidFill>
                <a:srgbClr val="00B0F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server = </a:t>
            </a:r>
            <a:r>
              <a:rPr lang="en-US" sz="1200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WebsocketServer</a:t>
            </a:r>
            <a:r>
              <a:rPr lang="en-US" sz="12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(port = PORT, host='0.0.0.0', </a:t>
            </a:r>
            <a:r>
              <a:rPr lang="en-US" sz="1200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loglevel</a:t>
            </a:r>
            <a:r>
              <a:rPr lang="en-US" sz="12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200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logging.DEBUG</a:t>
            </a:r>
            <a:r>
              <a:rPr lang="en-US" sz="12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r>
              <a:rPr lang="en-US" sz="1200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server.set_fn_new_client</a:t>
            </a:r>
            <a:r>
              <a:rPr lang="en-US" sz="12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200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new_client</a:t>
            </a:r>
            <a:r>
              <a:rPr lang="en-US" sz="12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r>
              <a:rPr lang="en-US" sz="1200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server.set_fn_client_left</a:t>
            </a:r>
            <a:r>
              <a:rPr lang="en-US" sz="12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200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client_left</a:t>
            </a:r>
            <a:r>
              <a:rPr lang="en-US" sz="12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r>
              <a:rPr lang="en-US" sz="1200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server.set_fn_message_received</a:t>
            </a:r>
            <a:r>
              <a:rPr lang="en-US" sz="12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200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message_received</a:t>
            </a:r>
            <a:r>
              <a:rPr lang="en-US" sz="12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endParaRPr lang="en-US" sz="1200" dirty="0">
              <a:solidFill>
                <a:srgbClr val="00B0F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server.run_forever</a:t>
            </a:r>
            <a:r>
              <a:rPr lang="en-US" sz="12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(threaded=False)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C3FC62-A3CB-2EC6-DC5C-D0AC0651D69F}"/>
              </a:ext>
            </a:extLst>
          </p:cNvPr>
          <p:cNvSpPr txBox="1"/>
          <p:nvPr/>
        </p:nvSpPr>
        <p:spPr>
          <a:xfrm>
            <a:off x="5749160" y="4051285"/>
            <a:ext cx="5948854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</a:t>
            </a:r>
            <a:r>
              <a:rPr lang="en-US" sz="1200" dirty="0" err="1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Javascript</a:t>
            </a:r>
            <a:r>
              <a:rPr lang="en-US" sz="12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on client side</a:t>
            </a:r>
          </a:p>
          <a:p>
            <a:r>
              <a:rPr lang="en-US" sz="1200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ws</a:t>
            </a:r>
            <a:r>
              <a:rPr lang="en-US" sz="12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new WebSocket("</a:t>
            </a:r>
            <a:r>
              <a:rPr lang="en-US" sz="1200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ws</a:t>
            </a:r>
            <a:r>
              <a:rPr lang="en-US" sz="12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://localhost:9001/");</a:t>
            </a:r>
          </a:p>
          <a:p>
            <a:r>
              <a:rPr lang="en-US" sz="1200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ws.onopen</a:t>
            </a:r>
            <a:r>
              <a:rPr lang="en-US" sz="12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function() {</a:t>
            </a:r>
          </a:p>
          <a:p>
            <a:r>
              <a:rPr lang="en-US" sz="12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// do something</a:t>
            </a:r>
          </a:p>
          <a:p>
            <a:r>
              <a:rPr lang="en-US" sz="12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</a:t>
            </a:r>
            <a:r>
              <a:rPr lang="en-US" sz="1200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ws.send</a:t>
            </a:r>
            <a:r>
              <a:rPr lang="en-US" sz="12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200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JSON.stringify</a:t>
            </a:r>
            <a:r>
              <a:rPr lang="en-US" sz="12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({Request:"</a:t>
            </a:r>
            <a:r>
              <a:rPr lang="en-US" sz="1200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GetClients</a:t>
            </a:r>
            <a:r>
              <a:rPr lang="en-US" sz="12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"}));};</a:t>
            </a:r>
          </a:p>
          <a:p>
            <a:r>
              <a:rPr lang="en-US" sz="1200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ws.onmessage</a:t>
            </a:r>
            <a:r>
              <a:rPr lang="en-US" sz="12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function(e) { ... };</a:t>
            </a:r>
          </a:p>
          <a:p>
            <a:r>
              <a:rPr lang="en-US" sz="1200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ws.onclose</a:t>
            </a:r>
            <a:r>
              <a:rPr lang="en-US" sz="12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function(e) { ... };</a:t>
            </a:r>
          </a:p>
          <a:p>
            <a:r>
              <a:rPr lang="en-US" sz="1200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ws.onerror</a:t>
            </a:r>
            <a:r>
              <a:rPr lang="en-US" sz="12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function(e) { ... };</a:t>
            </a:r>
          </a:p>
        </p:txBody>
      </p:sp>
    </p:spTree>
    <p:extLst>
      <p:ext uri="{BB962C8B-B14F-4D97-AF65-F5344CB8AC3E}">
        <p14:creationId xmlns:p14="http://schemas.microsoft.com/office/powerpoint/2010/main" val="599484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</TotalTime>
  <Words>307</Words>
  <Application>Microsoft Macintosh PowerPoint</Application>
  <PresentationFormat>Widescreen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Menlo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Agladze</dc:creator>
  <cp:lastModifiedBy>Lev Selector</cp:lastModifiedBy>
  <cp:revision>29</cp:revision>
  <dcterms:created xsi:type="dcterms:W3CDTF">2021-07-03T00:40:49Z</dcterms:created>
  <dcterms:modified xsi:type="dcterms:W3CDTF">2023-02-03T13:14:12Z</dcterms:modified>
</cp:coreProperties>
</file>