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313" r:id="rId2"/>
    <p:sldId id="310" r:id="rId3"/>
    <p:sldId id="311" r:id="rId4"/>
    <p:sldId id="31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2"/>
    <p:restoredTop sz="92280"/>
  </p:normalViewPr>
  <p:slideViewPr>
    <p:cSldViewPr snapToGrid="0" snapToObjects="1">
      <p:cViewPr varScale="1">
        <p:scale>
          <a:sx n="87" d="100"/>
          <a:sy n="87" d="100"/>
        </p:scale>
        <p:origin x="1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hyperlink" Target="https://www.youtube.com/watch?v=U41e7hKAAPQ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Convex_optimiz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hyperlink" Target="https://www.youtube.com/watch?v=uhGMnT12zO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jD2KSXWDyo" TargetMode="External"/><Relationship Id="rId5" Type="http://schemas.openxmlformats.org/officeDocument/2006/relationships/hyperlink" Target="https://www.youtube.com/watch?v=7hRLOnTn7o4" TargetMode="Externa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fujitsu.com/us/services/business-services/digital-annealer/what-is-digital-anneal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E9F61-055F-1F43-B6F0-A3330AAA1662}"/>
              </a:ext>
            </a:extLst>
          </p:cNvPr>
          <p:cNvSpPr txBox="1"/>
          <p:nvPr/>
        </p:nvSpPr>
        <p:spPr>
          <a:xfrm>
            <a:off x="175971" y="37396"/>
            <a:ext cx="318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A17FE-DC41-DA4E-AA93-E116F36507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754" y="1728848"/>
            <a:ext cx="5156221" cy="3884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BC61C-CBC9-8A4F-8CD7-A86F879EAAC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200" y="228600"/>
            <a:ext cx="5499124" cy="40877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E237C-37FE-1047-BAB5-D55DF45BDC9E}"/>
              </a:ext>
            </a:extLst>
          </p:cNvPr>
          <p:cNvCxnSpPr/>
          <p:nvPr/>
        </p:nvCxnSpPr>
        <p:spPr>
          <a:xfrm flipV="1">
            <a:off x="5892800" y="329784"/>
            <a:ext cx="0" cy="6299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64822A-1E46-364F-BD8E-B4113A07F6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1984" y="5111750"/>
            <a:ext cx="4993557" cy="1517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562C8A-4624-D54E-9BCD-238AEBBA4D42}"/>
              </a:ext>
            </a:extLst>
          </p:cNvPr>
          <p:cNvSpPr txBox="1"/>
          <p:nvPr/>
        </p:nvSpPr>
        <p:spPr>
          <a:xfrm>
            <a:off x="6096001" y="4803973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 Machine Learning and AI</a:t>
            </a:r>
          </a:p>
        </p:txBody>
      </p:sp>
    </p:spTree>
    <p:extLst>
      <p:ext uri="{BB962C8B-B14F-4D97-AF65-F5344CB8AC3E}">
        <p14:creationId xmlns:p14="http://schemas.microsoft.com/office/powerpoint/2010/main" val="317988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4267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Convex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D4B69-569A-F246-A34E-1020E0FF5EF7}"/>
              </a:ext>
            </a:extLst>
          </p:cNvPr>
          <p:cNvSpPr txBox="1"/>
          <p:nvPr/>
        </p:nvSpPr>
        <p:spPr>
          <a:xfrm>
            <a:off x="131973" y="2836153"/>
            <a:ext cx="51649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optimization studies the problem of minimizing </a:t>
            </a:r>
            <a:r>
              <a:rPr lang="en-US" b="1" dirty="0">
                <a:solidFill>
                  <a:srgbClr val="FF0000"/>
                </a:solidFill>
              </a:rPr>
              <a:t>convex functions</a:t>
            </a:r>
            <a:r>
              <a:rPr lang="en-US" dirty="0"/>
              <a:t> over </a:t>
            </a:r>
            <a:r>
              <a:rPr lang="en-US" b="1" dirty="0">
                <a:solidFill>
                  <a:srgbClr val="FF0000"/>
                </a:solidFill>
              </a:rPr>
              <a:t>convex sets</a:t>
            </a:r>
            <a:r>
              <a:rPr lang="en-US" dirty="0"/>
              <a:t>. 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https://en.wikipedia.org/wiki/Convex_optimization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Stephen Boyd (Stanford):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https://www.youtube.com/watch?v=U41e7hKAAPQ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Convex Set S</a:t>
            </a:r>
            <a:r>
              <a:rPr lang="en-US" dirty="0"/>
              <a:t>:  For any </a:t>
            </a:r>
            <a:r>
              <a:rPr lang="en-US" dirty="0" err="1"/>
              <a:t>x,y</a:t>
            </a:r>
            <a:r>
              <a:rPr lang="en-US" dirty="0"/>
              <a:t> in S :  </a:t>
            </a:r>
            <a:r>
              <a:rPr lang="el-GR" dirty="0"/>
              <a:t>θ</a:t>
            </a:r>
            <a:r>
              <a:rPr lang="en-US" dirty="0"/>
              <a:t>x + (1-</a:t>
            </a:r>
            <a:r>
              <a:rPr lang="el-GR" dirty="0"/>
              <a:t>θ</a:t>
            </a:r>
            <a:r>
              <a:rPr lang="en-US" dirty="0"/>
              <a:t>)y  ∈ 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Convex Function F</a:t>
            </a:r>
            <a:r>
              <a:rPr lang="en-US" dirty="0"/>
              <a:t>:   F( </a:t>
            </a:r>
            <a:r>
              <a:rPr lang="el-GR" dirty="0"/>
              <a:t>θ</a:t>
            </a:r>
            <a:r>
              <a:rPr lang="en-US" dirty="0"/>
              <a:t>x + (1-</a:t>
            </a:r>
            <a:r>
              <a:rPr lang="el-GR" dirty="0"/>
              <a:t>θ</a:t>
            </a:r>
            <a:r>
              <a:rPr lang="en-US" dirty="0"/>
              <a:t>)y )  &lt;=  </a:t>
            </a:r>
            <a:r>
              <a:rPr lang="el-GR" dirty="0"/>
              <a:t>θ</a:t>
            </a:r>
            <a:r>
              <a:rPr lang="en-US" dirty="0"/>
              <a:t>F(x) + (1-</a:t>
            </a:r>
            <a:r>
              <a:rPr lang="el-GR" dirty="0"/>
              <a:t>θ</a:t>
            </a:r>
            <a:r>
              <a:rPr lang="en-US" dirty="0"/>
              <a:t>)F(y)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empty set and the whole space are convex.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intersection of any collection of convex sets is convex.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union of a sequence of convex sets is convex, </a:t>
            </a:r>
            <a:br>
              <a:rPr lang="en-US" dirty="0"/>
            </a:br>
            <a:r>
              <a:rPr lang="en-US" dirty="0"/>
              <a:t>if they form a non-decreasing chain for inclusion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union of two convex sets need not be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 of two convex functions is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f(x) is convex, then exp(f(x)) is convex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50890-22AC-A44D-B1CF-C8F4D7D8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8165" y="2007884"/>
            <a:ext cx="1324390" cy="12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03012B-425A-E244-BD49-A40F3788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9447" y="2007884"/>
            <a:ext cx="1324390" cy="12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788B85-FEF7-764A-A55F-18EA2AE6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1642" y="4402492"/>
            <a:ext cx="3810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onvex function 2 dim">
            <a:extLst>
              <a:ext uri="{FF2B5EF4-FFF2-40B4-BE49-F238E27FC236}">
                <a16:creationId xmlns:a16="http://schemas.microsoft.com/office/drawing/2014/main" id="{7C6B6BC3-7552-774F-926E-7D26B0D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5534" y="4195157"/>
            <a:ext cx="3194493" cy="239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8B0A39-0614-FB4A-98B2-7E78DE9C948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00" y="530530"/>
            <a:ext cx="4774542" cy="2037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C2562-C0FC-0747-8073-DCCA1D4B5412}"/>
              </a:ext>
            </a:extLst>
          </p:cNvPr>
          <p:cNvSpPr txBox="1"/>
          <p:nvPr/>
        </p:nvSpPr>
        <p:spPr>
          <a:xfrm>
            <a:off x="6538165" y="1549168"/>
            <a:ext cx="113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BD8A-8623-B644-A639-707C000A5E0B}"/>
              </a:ext>
            </a:extLst>
          </p:cNvPr>
          <p:cNvSpPr txBox="1"/>
          <p:nvPr/>
        </p:nvSpPr>
        <p:spPr>
          <a:xfrm>
            <a:off x="8139447" y="1549168"/>
            <a:ext cx="1601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Non-Convex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E2C4E-A558-B043-ABBA-0FC3E7BE7932}"/>
              </a:ext>
            </a:extLst>
          </p:cNvPr>
          <p:cNvSpPr txBox="1"/>
          <p:nvPr/>
        </p:nvSpPr>
        <p:spPr>
          <a:xfrm>
            <a:off x="6250145" y="3887380"/>
            <a:ext cx="161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7752D-CC03-D34E-90AE-9BA76FFF219D}"/>
              </a:ext>
            </a:extLst>
          </p:cNvPr>
          <p:cNvSpPr txBox="1"/>
          <p:nvPr/>
        </p:nvSpPr>
        <p:spPr>
          <a:xfrm>
            <a:off x="9740729" y="3881598"/>
            <a:ext cx="161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Function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7B0C4-21A1-5E44-B198-054E537DE977}"/>
              </a:ext>
            </a:extLst>
          </p:cNvPr>
          <p:cNvCxnSpPr>
            <a:cxnSpLocks/>
          </p:cNvCxnSpPr>
          <p:nvPr/>
        </p:nvCxnSpPr>
        <p:spPr>
          <a:xfrm flipH="1">
            <a:off x="128017" y="2633959"/>
            <a:ext cx="51688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FBE74E-BEF3-6545-AFCD-305D9AC35EA9}"/>
              </a:ext>
            </a:extLst>
          </p:cNvPr>
          <p:cNvSpPr txBox="1"/>
          <p:nvPr/>
        </p:nvSpPr>
        <p:spPr>
          <a:xfrm>
            <a:off x="318868" y="2031325"/>
            <a:ext cx="558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</a:t>
            </a:r>
            <a:r>
              <a:rPr lang="en-US" dirty="0" err="1"/>
              <a:t>dimensial</a:t>
            </a:r>
            <a:r>
              <a:rPr lang="en-US" dirty="0"/>
              <a:t>, Hessian</a:t>
            </a:r>
          </a:p>
        </p:txBody>
      </p:sp>
      <p:pic>
        <p:nvPicPr>
          <p:cNvPr id="1026" name="Picture 2" descr="Image result for Stephen Boyd, Stanford University">
            <a:extLst>
              <a:ext uri="{FF2B5EF4-FFF2-40B4-BE49-F238E27FC236}">
                <a16:creationId xmlns:a16="http://schemas.microsoft.com/office/drawing/2014/main" id="{59095136-D955-F347-9554-3315559B5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020"/>
          <a:stretch/>
        </p:blipFill>
        <p:spPr bwMode="auto">
          <a:xfrm>
            <a:off x="7625472" y="199153"/>
            <a:ext cx="2067950" cy="27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0D682-F11F-254A-8832-DDB29B9B5DCF}"/>
              </a:ext>
            </a:extLst>
          </p:cNvPr>
          <p:cNvSpPr txBox="1"/>
          <p:nvPr/>
        </p:nvSpPr>
        <p:spPr>
          <a:xfrm>
            <a:off x="7625472" y="2821238"/>
            <a:ext cx="2134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Stephen Boyd</a:t>
            </a:r>
          </a:p>
          <a:p>
            <a:pPr algn="ctr"/>
            <a:r>
              <a:rPr lang="en-US" dirty="0"/>
              <a:t>Stanford University, CA</a:t>
            </a:r>
          </a:p>
        </p:txBody>
      </p:sp>
      <p:pic>
        <p:nvPicPr>
          <p:cNvPr id="1028" name="Picture 4" descr="Image result for Stephen Boyd convex optimization book">
            <a:extLst>
              <a:ext uri="{FF2B5EF4-FFF2-40B4-BE49-F238E27FC236}">
                <a16:creationId xmlns:a16="http://schemas.microsoft.com/office/drawing/2014/main" id="{B0E4BCA4-5216-6C43-BE55-C504A2CA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3749" y="3489901"/>
            <a:ext cx="1757476" cy="231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ieven vandenberghe">
            <a:extLst>
              <a:ext uri="{FF2B5EF4-FFF2-40B4-BE49-F238E27FC236}">
                <a16:creationId xmlns:a16="http://schemas.microsoft.com/office/drawing/2014/main" id="{ED02FFA2-3579-8C4B-8D7A-3473B9A8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459" y="199153"/>
            <a:ext cx="1966673" cy="254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4EA3A7-B8B5-354F-A4C2-C4919C217CF6}"/>
              </a:ext>
            </a:extLst>
          </p:cNvPr>
          <p:cNvSpPr txBox="1"/>
          <p:nvPr/>
        </p:nvSpPr>
        <p:spPr>
          <a:xfrm>
            <a:off x="9686689" y="2726812"/>
            <a:ext cx="24062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Lieven </a:t>
            </a:r>
            <a:r>
              <a:rPr lang="en-US" sz="1600" b="1" dirty="0" err="1">
                <a:solidFill>
                  <a:srgbClr val="0070C0"/>
                </a:solidFill>
              </a:rPr>
              <a:t>Vandenberghe</a:t>
            </a:r>
            <a:br>
              <a:rPr lang="en-US" dirty="0"/>
            </a:br>
            <a:r>
              <a:rPr lang="en-US" dirty="0"/>
              <a:t>UCLA, Los Angeles, CA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98C2D-62C2-CC46-8D59-5869B903D8FC}"/>
              </a:ext>
            </a:extLst>
          </p:cNvPr>
          <p:cNvSpPr txBox="1"/>
          <p:nvPr/>
        </p:nvSpPr>
        <p:spPr>
          <a:xfrm>
            <a:off x="238815" y="5336341"/>
            <a:ext cx="5589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Definition of NP Hard</a:t>
            </a:r>
          </a:p>
          <a:p>
            <a:r>
              <a:rPr lang="en-US" dirty="0"/>
              <a:t> - </a:t>
            </a:r>
            <a:r>
              <a:rPr lang="en-US" dirty="0">
                <a:hlinkClick r:id="rId5"/>
              </a:rPr>
              <a:t>https://www.youtube.com/watch?v=7hRLOnTn7o4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Stephen Boyd's tricks for analyzing convexity</a:t>
            </a:r>
          </a:p>
          <a:p>
            <a:r>
              <a:rPr lang="en-US" dirty="0"/>
              <a:t> - </a:t>
            </a:r>
            <a:r>
              <a:rPr lang="en-US" dirty="0">
                <a:hlinkClick r:id="rId6"/>
              </a:rPr>
              <a:t>https://www.youtube.com/watch?v=ijD2KSXWDyo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C91C4-01E1-3D42-B99E-8331C2455AFC}"/>
              </a:ext>
            </a:extLst>
          </p:cNvPr>
          <p:cNvSpPr txBox="1"/>
          <p:nvPr/>
        </p:nvSpPr>
        <p:spPr>
          <a:xfrm>
            <a:off x="318869" y="363785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B0E60-68E7-6F46-BE97-DABD1716DF13}"/>
              </a:ext>
            </a:extLst>
          </p:cNvPr>
          <p:cNvSpPr txBox="1"/>
          <p:nvPr/>
        </p:nvSpPr>
        <p:spPr>
          <a:xfrm>
            <a:off x="238815" y="3032393"/>
            <a:ext cx="644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It is possible to find optimal solutions in microseconds !</a:t>
            </a:r>
          </a:p>
          <a:p>
            <a:endParaRPr lang="en-US" dirty="0"/>
          </a:p>
          <a:p>
            <a:r>
              <a:rPr lang="en-US" dirty="0"/>
              <a:t>Real-time convex optimization - Stephen Boyd, Stanford University</a:t>
            </a:r>
          </a:p>
          <a:p>
            <a:r>
              <a:rPr lang="en-US" dirty="0"/>
              <a:t> - </a:t>
            </a:r>
            <a:r>
              <a:rPr lang="en-US" dirty="0">
                <a:hlinkClick r:id="rId7"/>
              </a:rPr>
              <a:t>https://www.youtube.com/watch?v=uhGMnT12zOg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6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FE612-71F8-3E41-BF92-4C497117257D}"/>
              </a:ext>
            </a:extLst>
          </p:cNvPr>
          <p:cNvSpPr txBox="1"/>
          <p:nvPr/>
        </p:nvSpPr>
        <p:spPr>
          <a:xfrm>
            <a:off x="117988" y="1688690"/>
            <a:ext cx="759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https://www.fujitsu.com/us/services/business-services/digital-annealer/what-is-digital-annealer/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B77D-5ADA-3747-9A20-DDC8B3108EF5}"/>
              </a:ext>
            </a:extLst>
          </p:cNvPr>
          <p:cNvSpPr txBox="1"/>
          <p:nvPr/>
        </p:nvSpPr>
        <p:spPr>
          <a:xfrm>
            <a:off x="117988" y="191729"/>
            <a:ext cx="48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Fujitsu Digital Annealer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42219-EDFD-BA46-9E36-D9589946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1377" y="191729"/>
            <a:ext cx="3012635" cy="299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oad Practical Use diagram">
            <a:extLst>
              <a:ext uri="{FF2B5EF4-FFF2-40B4-BE49-F238E27FC236}">
                <a16:creationId xmlns:a16="http://schemas.microsoft.com/office/drawing/2014/main" id="{1EF14F88-5858-8D4D-BBDB-B491D14E3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5853" y="3429000"/>
            <a:ext cx="3668159" cy="31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71A3A-8BC8-3347-8ADC-571301EE9C2E}"/>
              </a:ext>
            </a:extLst>
          </p:cNvPr>
          <p:cNvSpPr txBox="1"/>
          <p:nvPr/>
        </p:nvSpPr>
        <p:spPr>
          <a:xfrm>
            <a:off x="117988" y="829806"/>
            <a:ext cx="7197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specialized chip to solve massive combinatorial optimization problems.</a:t>
            </a:r>
          </a:p>
          <a:p>
            <a:r>
              <a:rPr lang="en-US" dirty="0"/>
              <a:t>Parallel, real-time optimization calculations.</a:t>
            </a:r>
          </a:p>
          <a:p>
            <a:r>
              <a:rPr lang="en-US" dirty="0"/>
              <a:t>Faster than GPUs.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8186F-6CBB-5F4F-925E-D179DA397A82}"/>
              </a:ext>
            </a:extLst>
          </p:cNvPr>
          <p:cNvSpPr txBox="1"/>
          <p:nvPr/>
        </p:nvSpPr>
        <p:spPr>
          <a:xfrm>
            <a:off x="117988" y="2264171"/>
            <a:ext cx="73446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Fujitsu developed a “digital annealing unit” (DAU), a custom CMOS chip (similar to FPGA)  with an architecture designed for efficient solving large-scale optimization problems.</a:t>
            </a:r>
          </a:p>
          <a:p>
            <a:endParaRPr lang="en-US" dirty="0"/>
          </a:p>
          <a:p>
            <a:r>
              <a:rPr lang="en-US" dirty="0"/>
              <a:t>It uses a version of classical </a:t>
            </a:r>
            <a:r>
              <a:rPr lang="en-US" b="1" dirty="0">
                <a:solidFill>
                  <a:srgbClr val="0070C0"/>
                </a:solidFill>
              </a:rPr>
              <a:t>simulated annealing</a:t>
            </a:r>
            <a:r>
              <a:rPr lang="en-US" dirty="0"/>
              <a:t> method. </a:t>
            </a:r>
          </a:p>
          <a:p>
            <a:r>
              <a:rPr lang="en-US" dirty="0"/>
              <a:t>But for marketing purposes they say that it is “quantum-inspired”, </a:t>
            </a:r>
          </a:p>
          <a:p>
            <a:r>
              <a:rPr lang="en-US" dirty="0"/>
              <a:t>because “quantum annealing” is a variant of "simulated annealing".</a:t>
            </a:r>
          </a:p>
          <a:p>
            <a:r>
              <a:rPr lang="en-US" dirty="0"/>
              <a:t>But of course DAU is not "quantum".</a:t>
            </a:r>
          </a:p>
        </p:txBody>
      </p:sp>
      <p:pic>
        <p:nvPicPr>
          <p:cNvPr id="1030" name="Picture 6" descr="Image result for fujitsu digital annealer vs gpu">
            <a:extLst>
              <a:ext uri="{FF2B5EF4-FFF2-40B4-BE49-F238E27FC236}">
                <a16:creationId xmlns:a16="http://schemas.microsoft.com/office/drawing/2014/main" id="{E7C0A5D6-4F4D-354B-A96B-5A7C0B36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209" y="4085951"/>
            <a:ext cx="4926371" cy="27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11E2F-1793-A640-87D7-C415D249E322}"/>
              </a:ext>
            </a:extLst>
          </p:cNvPr>
          <p:cNvSpPr txBox="1"/>
          <p:nvPr/>
        </p:nvSpPr>
        <p:spPr>
          <a:xfrm>
            <a:off x="6260041" y="5504974"/>
            <a:ext cx="13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  <a:p>
            <a:r>
              <a:rPr lang="en-US" dirty="0"/>
              <a:t>time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F4D6D8C-8515-0241-8E1D-8EC7DC08D6EB}"/>
              </a:ext>
            </a:extLst>
          </p:cNvPr>
          <p:cNvSpPr/>
          <p:nvPr/>
        </p:nvSpPr>
        <p:spPr>
          <a:xfrm rot="10800000">
            <a:off x="5500580" y="5619104"/>
            <a:ext cx="59542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405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289</cp:revision>
  <cp:lastPrinted>2020-09-21T17:22:59Z</cp:lastPrinted>
  <dcterms:modified xsi:type="dcterms:W3CDTF">2021-02-16T17:04:41Z</dcterms:modified>
</cp:coreProperties>
</file>