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34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/>
    <p:restoredTop sz="94570"/>
  </p:normalViewPr>
  <p:slideViewPr>
    <p:cSldViewPr snapToGrid="0" snapToObjects="1">
      <p:cViewPr varScale="1">
        <p:scale>
          <a:sx n="71" d="100"/>
          <a:sy n="71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data-factory/transform-data-databricks-jar" TargetMode="External"/><Relationship Id="rId3" Type="http://schemas.openxmlformats.org/officeDocument/2006/relationships/hyperlink" Target="https://en.wikipedia.org/wiki/Apache_Spark" TargetMode="External"/><Relationship Id="rId7" Type="http://schemas.openxmlformats.org/officeDocument/2006/relationships/hyperlink" Target="https://docs.microsoft.com/en-us/azure/data-factory/transform-data-databricks-notebook" TargetMode="External"/><Relationship Id="rId2" Type="http://schemas.openxmlformats.org/officeDocument/2006/relationships/hyperlink" Target="https://logz.io/blog/hadoop-vs-spark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://spark.apache.org/docs/latest/" TargetMode="External"/><Relationship Id="rId4" Type="http://schemas.openxmlformats.org/officeDocument/2006/relationships/hyperlink" Target="https://en.wikipedia.org/wiki/Databricks" TargetMode="External"/><Relationship Id="rId9" Type="http://schemas.openxmlformats.org/officeDocument/2006/relationships/hyperlink" Target="https://docs.microsoft.com/en-us/azure/data-factory/transform-data-databricks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ynapse-analytics/spark/apache-spark-what-is-delta-lake" TargetMode="External"/><Relationship Id="rId2" Type="http://schemas.openxmlformats.org/officeDocument/2006/relationships/hyperlink" Target="https://docs.microsoft.com/en-us/azure/databricks/delta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lta-io/del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76402"/>
            <a:ext cx="589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Hadoop &gt;&gt; Spark &gt;&gt; </a:t>
            </a:r>
            <a:r>
              <a:rPr lang="en-US" sz="3600" b="1" dirty="0" err="1"/>
              <a:t>PySpark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6344-25D1-214F-A75E-373DADD0E10F}"/>
              </a:ext>
            </a:extLst>
          </p:cNvPr>
          <p:cNvSpPr txBox="1"/>
          <p:nvPr/>
        </p:nvSpPr>
        <p:spPr>
          <a:xfrm>
            <a:off x="13846629" y="667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EA9DD-F532-E844-9109-9810BD2F6D66}"/>
              </a:ext>
            </a:extLst>
          </p:cNvPr>
          <p:cNvSpPr txBox="1"/>
          <p:nvPr/>
        </p:nvSpPr>
        <p:spPr>
          <a:xfrm>
            <a:off x="1" y="841487"/>
            <a:ext cx="58901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Spark was initially started by </a:t>
            </a:r>
            <a:r>
              <a:rPr lang="en-US" sz="1400" dirty="0" err="1"/>
              <a:t>Matei</a:t>
            </a:r>
            <a:r>
              <a:rPr lang="en-US" sz="1400" dirty="0"/>
              <a:t> </a:t>
            </a:r>
            <a:r>
              <a:rPr lang="en-US" sz="1400" dirty="0" err="1"/>
              <a:t>Zaharia</a:t>
            </a:r>
            <a:r>
              <a:rPr lang="en-US" sz="1400" dirty="0"/>
              <a:t> at UC Berkeley's </a:t>
            </a:r>
            <a:r>
              <a:rPr lang="en-US" sz="1400" dirty="0" err="1"/>
              <a:t>AMPLab</a:t>
            </a:r>
            <a:r>
              <a:rPr lang="en-US" sz="1400" dirty="0"/>
              <a:t> in 2009, </a:t>
            </a:r>
          </a:p>
          <a:p>
            <a:r>
              <a:rPr lang="en-US" sz="1400" dirty="0"/>
              <a:t>and open sourced in 2010 under a BSD license.</a:t>
            </a:r>
          </a:p>
          <a:p>
            <a:endParaRPr lang="en-US" sz="1400" dirty="0"/>
          </a:p>
          <a:p>
            <a:r>
              <a:rPr lang="en-US" sz="1400" dirty="0"/>
              <a:t>In 2013: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project was donated to the Apache Software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Databricks was formed </a:t>
            </a:r>
          </a:p>
          <a:p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https://logz.io/blog/hadoop-vs-spark/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https://en.wikipedia.org/wiki/Apache_Spark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https://en.wikipedia.org/wiki/Databricks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http://spark.apache.org/docs/latest/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36521-7E78-5C4C-B673-4C979D2B0018}"/>
              </a:ext>
            </a:extLst>
          </p:cNvPr>
          <p:cNvSpPr txBox="1"/>
          <p:nvPr/>
        </p:nvSpPr>
        <p:spPr>
          <a:xfrm>
            <a:off x="10336007" y="2175467"/>
            <a:ext cx="156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endParaRPr lang="en-US" dirty="0"/>
          </a:p>
        </p:txBody>
      </p:sp>
      <p:pic>
        <p:nvPicPr>
          <p:cNvPr id="8" name="Picture 2" descr="Matei Zaharia">
            <a:extLst>
              <a:ext uri="{FF2B5EF4-FFF2-40B4-BE49-F238E27FC236}">
                <a16:creationId xmlns:a16="http://schemas.microsoft.com/office/drawing/2014/main" id="{6EF332AD-6AB4-2440-8E7A-1564C721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59" y="160531"/>
            <a:ext cx="1714520" cy="199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33A2D0-DA48-5747-B61D-C1B6705EC682}"/>
              </a:ext>
            </a:extLst>
          </p:cNvPr>
          <p:cNvSpPr txBox="1"/>
          <p:nvPr/>
        </p:nvSpPr>
        <p:spPr>
          <a:xfrm>
            <a:off x="770965" y="3693459"/>
            <a:ext cx="855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https://docs.microsoft.com/en-us/azure/data-factory/transform-data-databricks-notebook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https://docs.microsoft.com/en-us/azure/data-factory/transform-data-databricks-jar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9"/>
              </a:rPr>
              <a:t>https://docs.microsoft.com/en-us/azure/data-factory/transform-data-databricks-python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0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D2417-BF3F-8149-9774-5CAB29533956}"/>
              </a:ext>
            </a:extLst>
          </p:cNvPr>
          <p:cNvSpPr/>
          <p:nvPr/>
        </p:nvSpPr>
        <p:spPr>
          <a:xfrm>
            <a:off x="0" y="0"/>
            <a:ext cx="528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54545"/>
                </a:solidFill>
                <a:latin typeface="Arial" panose="020B0604020202020204" pitchFamily="34" charset="0"/>
              </a:rPr>
              <a:t>Synapse Spark vs </a:t>
            </a:r>
            <a:r>
              <a:rPr lang="en-US" sz="2800" b="1" dirty="0" err="1">
                <a:solidFill>
                  <a:srgbClr val="454545"/>
                </a:solidFill>
                <a:latin typeface="Arial" panose="020B0604020202020204" pitchFamily="34" charset="0"/>
              </a:rPr>
              <a:t>DataBricks</a:t>
            </a:r>
            <a:endParaRPr lang="en-US" sz="2800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98E271C-C974-9448-9237-6C3A7EF709FC}"/>
              </a:ext>
            </a:extLst>
          </p:cNvPr>
          <p:cNvGraphicFramePr>
            <a:graphicFrameLocks noGrp="1"/>
          </p:cNvGraphicFramePr>
          <p:nvPr/>
        </p:nvGraphicFramePr>
        <p:xfrm>
          <a:off x="492211" y="869211"/>
          <a:ext cx="11207577" cy="4572000"/>
        </p:xfrm>
        <a:graphic>
          <a:graphicData uri="http://schemas.openxmlformats.org/drawingml/2006/table">
            <a:tbl>
              <a:tblPr firstRow="1" bandRow="1"/>
              <a:tblGrid>
                <a:gridCol w="2136346">
                  <a:extLst>
                    <a:ext uri="{9D8B030D-6E8A-4147-A177-3AD203B41FA5}">
                      <a16:colId xmlns:a16="http://schemas.microsoft.com/office/drawing/2014/main" val="308610748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840119174"/>
                    </a:ext>
                  </a:extLst>
                </a:gridCol>
                <a:gridCol w="4727831">
                  <a:extLst>
                    <a:ext uri="{9D8B030D-6E8A-4147-A177-3AD203B41FA5}">
                      <a16:colId xmlns:a16="http://schemas.microsoft.com/office/drawing/2014/main" val="3028681248"/>
                    </a:ext>
                  </a:extLst>
                </a:gridCol>
              </a:tblGrid>
              <a:tr h="2457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Databricks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Synapse Spark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71092"/>
                  </a:ext>
                </a:extLst>
              </a:tr>
              <a:tr h="46910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Spark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very fast Runtime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use GPU-clusters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standard/high-concurrency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Open-source Apache Spark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support for 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42004"/>
                  </a:ext>
                </a:extLst>
              </a:tr>
              <a:tr h="60313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Notebooks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Databricks Notebooks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Real-time co-authoring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Automated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Nteract</a:t>
                      </a:r>
                      <a:r>
                        <a:rPr lang="en-US" sz="1200" dirty="0"/>
                        <a:t> Notebooks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co-authoring of Notebooks, but one person needs to save the Notebook before another person sees the change.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have automated versioning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53434"/>
                  </a:ext>
                </a:extLst>
              </a:tr>
              <a:tr h="20104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Access Data Lake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You need to mount a data lake before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When creating Synapse, you can select your primary D.L.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3145"/>
                  </a:ext>
                </a:extLst>
              </a:tr>
              <a:tr h="20104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Delta</a:t>
                      </a:r>
                      <a:br>
                        <a:rPr lang="en-US" sz="1400" b="1" dirty="0">
                          <a:solidFill>
                            <a:srgbClr val="FF0000"/>
                          </a:solidFill>
                        </a:rPr>
                      </a:b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Databricks Delta</a:t>
                      </a:r>
                      <a:r>
                        <a:rPr lang="en-US" sz="1200" dirty="0"/>
                        <a:t> has extra optimizations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</a:t>
                      </a:r>
                      <a:r>
                        <a:rPr lang="en-US" sz="1200" dirty="0">
                          <a:hlinkClick r:id="rId2"/>
                        </a:rPr>
                        <a:t>https://docs.microsoft.com/en-us/azure/databricks/delta/</a:t>
                      </a:r>
                      <a:r>
                        <a:rPr lang="en-US" sz="1200" dirty="0"/>
                        <a:t> </a:t>
                      </a:r>
                      <a:br>
                        <a:rPr lang="en-US" sz="1200" dirty="0"/>
                      </a:b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Delta Lake</a:t>
                      </a:r>
                      <a:r>
                        <a:rPr lang="en-US" sz="1200" dirty="0"/>
                        <a:t> is a storage layer that brings scalable,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ACID transactions</a:t>
                      </a:r>
                      <a:r>
                        <a:rPr lang="en-US" sz="1200" dirty="0"/>
                        <a:t> to Apache Spark and other big-data engines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Delta Lake</a:t>
                      </a:r>
                      <a:r>
                        <a:rPr lang="en-US" sz="1200" dirty="0"/>
                        <a:t> is open source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</a:t>
                      </a:r>
                      <a:r>
                        <a:rPr lang="en-US" sz="1200" dirty="0">
                          <a:hlinkClick r:id="rId3"/>
                        </a:rPr>
                        <a:t>https://docs.microsoft.com/en-us/azure/synapse-analytics/spark/apache-spark-what-is-delta-lake</a:t>
                      </a:r>
                      <a:r>
                        <a:rPr lang="en-US" sz="1200" dirty="0"/>
                        <a:t>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</a:t>
                      </a:r>
                      <a:r>
                        <a:rPr lang="en-US" sz="1200" dirty="0">
                          <a:hlinkClick r:id="rId4"/>
                        </a:rPr>
                        <a:t>https://github.com/delta-io/delta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83364"/>
                  </a:ext>
                </a:extLst>
              </a:tr>
              <a:tr h="73716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Not the same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Is not a data warehouse tool but rather a Spark-based notebook tool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Has a focus on 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Spark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Delta Engine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MLflow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open source platform to manage the ML lifecycle)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and 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MLR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(Machine Learning in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both a traditional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SQL engine</a:t>
                      </a:r>
                      <a:r>
                        <a:rPr lang="en-US" sz="1200" dirty="0"/>
                        <a:t> as well as a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Spark engine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Is a data warehouse (i.e. Synapse Analytics) + an interface tool (i.e. Synapse Studio)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95278"/>
                  </a:ext>
                </a:extLst>
              </a:tr>
              <a:tr h="60313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Developer Experience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Databricks UI, Databricks Connect (i.e. remote connect from Visual Studio Code, </a:t>
                      </a:r>
                      <a:r>
                        <a:rPr lang="en-US" sz="1200" dirty="0" err="1"/>
                        <a:t>Pycharm</a:t>
                      </a:r>
                      <a:r>
                        <a:rPr lang="en-US" sz="1200" dirty="0"/>
                        <a:t>, etc.) and soon </a:t>
                      </a:r>
                      <a:r>
                        <a:rPr lang="en-US" sz="1200" dirty="0" err="1"/>
                        <a:t>Jupyter</a:t>
                      </a:r>
                      <a:r>
                        <a:rPr lang="en-US" sz="1200" dirty="0"/>
                        <a:t> &amp; RStudio UI within Databricks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Spark-development only through Synapse Studio (not through local IDEs)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have Git yet integrated within the Synapse Studio Notebooks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62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2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445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151</cp:revision>
  <dcterms:created xsi:type="dcterms:W3CDTF">2018-10-10T17:24:46Z</dcterms:created>
  <dcterms:modified xsi:type="dcterms:W3CDTF">2021-04-16T02:34:45Z</dcterms:modified>
</cp:coreProperties>
</file>