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4" r:id="rId2"/>
    <p:sldId id="283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58"/>
    <p:restoredTop sz="96327"/>
  </p:normalViewPr>
  <p:slideViewPr>
    <p:cSldViewPr snapToGrid="0" snapToObjects="1">
      <p:cViewPr varScale="1">
        <p:scale>
          <a:sx n="77" d="100"/>
          <a:sy n="77" d="100"/>
        </p:scale>
        <p:origin x="20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90873-3AA5-9E40-B531-5AFEF4BFE92A}" type="datetimeFigureOut"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3F452-9787-7448-A5BE-76C94E6C93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0" name="Google Shape;54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0" name="Google Shape;54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0092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0" name="Google Shape;54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806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7CE7-A992-554A-8049-6B81E7B4F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CBE2E-9063-614F-814E-5189A86F9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04D79-F60D-7642-97A9-B7AECEF5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220D8-FD7C-8C41-842D-E40D62E3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2A6F-FB5C-E045-8082-33C76658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D1B2-FF60-B044-8724-A379A7C3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C3069-7726-5240-A1B1-7C582FD69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78180-669F-464F-A1B2-027C0727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A0C1E-6AFC-7748-B1CD-F809C403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B272-D5BE-4A43-A1E3-CE5026FB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CF016-F424-2C4D-BDA8-CDBFC11D9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1CCE4-8124-414D-98DD-EAE579507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CF87F-33D0-AC42-92E9-270A3FEC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2DBE-7CDD-9C40-83FE-808E3328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5D1E-DD43-594D-AA79-6C043BAB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E1F7-EBAC-EC48-B021-5B848889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E678-4BB1-BA43-B1E1-7759C31DE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80328-5AF8-8541-B0B8-1AE8CEA3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7F1D-5E93-A245-AA5A-317557D6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0333-7547-4D40-A2C9-30260BC8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7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1FFD-320D-6A45-BF79-A8ABEAE5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80E92-3EF6-A441-B8E2-C8685A29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21A5-42FA-FD42-AA35-2D1C5DBA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9804-720D-3C42-942E-0B83E955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C91B-AE62-CF40-9988-8A6A5674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611D-C433-434C-9189-61523BB4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A599-BE61-CA4B-8C61-E31FCB926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E8AAE-B090-E344-B33D-1B09E507B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E41E2-EF59-8F46-A330-5AC093E9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D9294-07C2-3B49-BBE9-A3F1C584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84012-DF0C-DC49-8221-8964B6F0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9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5534-0F08-9F41-8123-D6CAC36B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8F7BA-E397-5D45-B356-3D63D9BDF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7787E-1D8B-1B4C-AC9D-33BB53AD6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C1F16-24D4-E240-8AE8-EA5CD861F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CAFBF-3D20-7C4F-8384-2A817DAA2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CC852-BB8D-3A4A-AB35-C1BDBB69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FC743-634C-C94A-B720-1BB0C520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0F85D-6663-EC42-96E3-440DB1E3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3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8492-92B9-E141-A717-E7FFA5C4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CCB82-ED6B-7747-B8FF-38A580B4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8B88D-C012-864F-BDFD-4FB78A3F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F1CD2-E271-3142-9765-3172D06A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6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3DD7C-E9D2-1543-A8C2-77DA8804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92212-2051-5E46-B719-2A140501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3F162-0930-714E-B297-18DF5466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A481-663D-574F-A715-2331789D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84C03-D4C5-C946-BF18-EC193C41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C566-B8A4-7E43-9FB7-D9DD46315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13343-C4F0-C84A-8779-9AA8426F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B2ED-CE1C-0A4C-9448-40704AEF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033B7-26E5-CD43-B1FC-B0AD78F6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3FCD-583E-E042-9974-F7FB109E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BE28E-11BB-CE4E-88C4-C01523479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FB41E-ABEA-6844-8EAD-B37BC1459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865DF-852C-F546-BA3F-6FEE7C76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D484-D5DF-F242-B758-887C8F9B3865}" type="datetimeFigureOut"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328AE-9F03-6E41-B753-A7046DB3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8B42-E610-514B-A891-780FDF4F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FFC2C-5491-134B-AC2A-754E6C3A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B23A5-14CE-DF4A-83FD-25A832442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7CFC-ABE1-3944-8C44-181364723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D484-D5DF-F242-B758-887C8F9B3865}" type="datetimeFigureOut"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A0AEB-E543-1342-9A7F-455C9DB97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9D325-70A4-C844-97B9-EE363D9BF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D8F65-1858-1B48-9205-9F95F7025D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9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signal.butter.html" TargetMode="External"/><Relationship Id="rId2" Type="http://schemas.openxmlformats.org/officeDocument/2006/relationships/hyperlink" Target="https://docs.scipy.org/doc/scipy/reference/signal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A20BE4-40A5-4D4D-9AF9-1D803908B921}"/>
              </a:ext>
            </a:extLst>
          </p:cNvPr>
          <p:cNvSpPr txBox="1"/>
          <p:nvPr/>
        </p:nvSpPr>
        <p:spPr>
          <a:xfrm>
            <a:off x="0" y="0"/>
            <a:ext cx="388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Time Series Filtering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9F7206-5252-DE4C-8261-301A69DA3E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98056"/>
            <a:ext cx="5756385" cy="4259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0C7930-0672-9A40-8409-827473DC4FF3}"/>
              </a:ext>
            </a:extLst>
          </p:cNvPr>
          <p:cNvSpPr txBox="1"/>
          <p:nvPr/>
        </p:nvSpPr>
        <p:spPr>
          <a:xfrm>
            <a:off x="122465" y="1474113"/>
            <a:ext cx="5305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B050"/>
                </a:solidFill>
              </a:rPr>
              <a:t>Filtering in Analog Electronics</a:t>
            </a:r>
          </a:p>
          <a:p>
            <a:pPr algn="ctr"/>
            <a:r>
              <a:rPr lang="en-US" sz="2800" b="1">
                <a:solidFill>
                  <a:srgbClr val="00B050"/>
                </a:solidFill>
              </a:rPr>
              <a:t>(Amplitude vs Frequency)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5216F-F8A1-F843-B349-5B05AB41A66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0985" y="3429000"/>
            <a:ext cx="261620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DA489-1117-0E41-9636-8F2D2334255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5385" y="6013465"/>
            <a:ext cx="3327400" cy="673100"/>
          </a:xfrm>
          <a:prstGeom prst="rect">
            <a:avLst/>
          </a:prstGeom>
        </p:spPr>
      </p:pic>
      <p:sp>
        <p:nvSpPr>
          <p:cNvPr id="11" name="Google Shape;545;p40">
            <a:extLst>
              <a:ext uri="{FF2B5EF4-FFF2-40B4-BE49-F238E27FC236}">
                <a16:creationId xmlns:a16="http://schemas.microsoft.com/office/drawing/2014/main" id="{CD067ECE-0B40-C849-BB82-CBEEEBA67678}"/>
              </a:ext>
            </a:extLst>
          </p:cNvPr>
          <p:cNvSpPr txBox="1"/>
          <p:nvPr/>
        </p:nvSpPr>
        <p:spPr>
          <a:xfrm>
            <a:off x="7914951" y="507985"/>
            <a:ext cx="364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>
                <a:sym typeface="Arial"/>
              </a:rPr>
              <a:t>Low-Pass Filtering</a:t>
            </a:r>
            <a:endParaRPr/>
          </a:p>
        </p:txBody>
      </p:sp>
      <p:pic>
        <p:nvPicPr>
          <p:cNvPr id="12" name="Google Shape;546;p40">
            <a:extLst>
              <a:ext uri="{FF2B5EF4-FFF2-40B4-BE49-F238E27FC236}">
                <a16:creationId xmlns:a16="http://schemas.microsoft.com/office/drawing/2014/main" id="{96526904-1D74-8747-BAE8-A7802A51B56C}"/>
              </a:ext>
            </a:extLst>
          </p:cNvPr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4570" y="1119270"/>
            <a:ext cx="4911725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36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"/>
          <p:cNvSpPr txBox="1"/>
          <p:nvPr/>
        </p:nvSpPr>
        <p:spPr>
          <a:xfrm>
            <a:off x="42583" y="126501"/>
            <a:ext cx="63873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Average Filter (low-pass)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3C73A4-6923-114C-A704-AB59DA08C3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5214" y="789666"/>
            <a:ext cx="8288564" cy="3195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909B54-B244-864D-B534-738935550DC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1900" y="4470400"/>
            <a:ext cx="63754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"/>
          <p:cNvSpPr txBox="1"/>
          <p:nvPr/>
        </p:nvSpPr>
        <p:spPr>
          <a:xfrm>
            <a:off x="0" y="0"/>
            <a:ext cx="638735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Low-Pass Filter – weghted averaging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850" y="2327294"/>
            <a:ext cx="5183094" cy="39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F425E-9072-9342-8495-ED045695CE70}"/>
              </a:ext>
            </a:extLst>
          </p:cNvPr>
          <p:cNvSpPr txBox="1"/>
          <p:nvPr/>
        </p:nvSpPr>
        <p:spPr>
          <a:xfrm>
            <a:off x="1315970" y="1083505"/>
            <a:ext cx="1412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B050"/>
                </a:solidFill>
              </a:rPr>
              <a:t>"Hat"</a:t>
            </a:r>
          </a:p>
          <a:p>
            <a:pPr algn="ctr"/>
            <a:r>
              <a:rPr lang="en-US" sz="2800" b="1">
                <a:solidFill>
                  <a:srgbClr val="00B050"/>
                </a:solidFill>
              </a:rPr>
              <a:t>Shape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088E2-DB8E-B84A-8200-95937A3EC87C}"/>
              </a:ext>
            </a:extLst>
          </p:cNvPr>
          <p:cNvSpPr txBox="1"/>
          <p:nvPr/>
        </p:nvSpPr>
        <p:spPr>
          <a:xfrm>
            <a:off x="3236259" y="1083505"/>
            <a:ext cx="2104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B050"/>
                </a:solidFill>
              </a:rPr>
              <a:t>Frequency</a:t>
            </a:r>
          </a:p>
          <a:p>
            <a:pPr algn="ctr"/>
            <a:r>
              <a:rPr lang="en-US" sz="2800" b="1">
                <a:solidFill>
                  <a:srgbClr val="00B050"/>
                </a:solidFill>
              </a:rPr>
              <a:t>Response  </a:t>
            </a:r>
          </a:p>
        </p:txBody>
      </p:sp>
    </p:spTree>
    <p:extLst>
      <p:ext uri="{BB962C8B-B14F-4D97-AF65-F5344CB8AC3E}">
        <p14:creationId xmlns:p14="http://schemas.microsoft.com/office/powerpoint/2010/main" val="272381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0"/>
          <p:cNvSpPr txBox="1"/>
          <p:nvPr/>
        </p:nvSpPr>
        <p:spPr>
          <a:xfrm>
            <a:off x="0" y="0"/>
            <a:ext cx="8940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Low-Pass Filter – Exponential Smoothing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289989-A2E5-7B40-BE91-DD9B0FA2FFCD}"/>
              </a:ext>
            </a:extLst>
          </p:cNvPr>
          <p:cNvSpPr txBox="1"/>
          <p:nvPr/>
        </p:nvSpPr>
        <p:spPr>
          <a:xfrm>
            <a:off x="1349828" y="1857643"/>
            <a:ext cx="412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070C0"/>
                </a:solidFill>
              </a:rPr>
              <a:t>f</a:t>
            </a:r>
            <a:r>
              <a:rPr lang="en-US" sz="4400" b="1" baseline="-25000">
                <a:solidFill>
                  <a:srgbClr val="0070C0"/>
                </a:solidFill>
              </a:rPr>
              <a:t>t</a:t>
            </a:r>
            <a:r>
              <a:rPr lang="en-US" sz="4400" b="1">
                <a:solidFill>
                  <a:srgbClr val="0070C0"/>
                </a:solidFill>
              </a:rPr>
              <a:t> = kX</a:t>
            </a:r>
            <a:r>
              <a:rPr lang="en-US" sz="4400" b="1" baseline="-25000">
                <a:solidFill>
                  <a:srgbClr val="0070C0"/>
                </a:solidFill>
              </a:rPr>
              <a:t>t</a:t>
            </a:r>
            <a:r>
              <a:rPr lang="en-US" sz="4400" b="1">
                <a:solidFill>
                  <a:srgbClr val="0070C0"/>
                </a:solidFill>
              </a:rPr>
              <a:t> + (1-k)f</a:t>
            </a:r>
            <a:r>
              <a:rPr lang="en-US" sz="4400" b="1" baseline="-2500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55219-8B7F-C04F-A98C-854D4AB95211}"/>
              </a:ext>
            </a:extLst>
          </p:cNvPr>
          <p:cNvSpPr txBox="1"/>
          <p:nvPr/>
        </p:nvSpPr>
        <p:spPr>
          <a:xfrm>
            <a:off x="0" y="1167171"/>
            <a:ext cx="341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Exponential Moving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BC3F50-5B67-6E4F-A0CF-1EC9CF31C53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229" y="3591379"/>
            <a:ext cx="3962400" cy="2578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591768-27F9-0345-B58F-F1CAFCF1CD9A}"/>
              </a:ext>
            </a:extLst>
          </p:cNvPr>
          <p:cNvSpPr txBox="1"/>
          <p:nvPr/>
        </p:nvSpPr>
        <p:spPr>
          <a:xfrm>
            <a:off x="7514771" y="2897289"/>
            <a:ext cx="209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Step Response</a:t>
            </a:r>
          </a:p>
        </p:txBody>
      </p:sp>
    </p:spTree>
    <p:extLst>
      <p:ext uri="{BB962C8B-B14F-4D97-AF65-F5344CB8AC3E}">
        <p14:creationId xmlns:p14="http://schemas.microsoft.com/office/powerpoint/2010/main" val="262158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11796D-70B4-1E44-8C29-1CF4F274FF35}"/>
              </a:ext>
            </a:extLst>
          </p:cNvPr>
          <p:cNvSpPr txBox="1"/>
          <p:nvPr/>
        </p:nvSpPr>
        <p:spPr>
          <a:xfrm>
            <a:off x="101601" y="130629"/>
            <a:ext cx="465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Digital Filtering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C4693-AA93-A440-A1B8-51F28A17FCB0}"/>
              </a:ext>
            </a:extLst>
          </p:cNvPr>
          <p:cNvSpPr txBox="1"/>
          <p:nvPr/>
        </p:nvSpPr>
        <p:spPr>
          <a:xfrm>
            <a:off x="232229" y="885371"/>
            <a:ext cx="563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scipy.signal</a:t>
            </a:r>
          </a:p>
          <a:p>
            <a:r>
              <a:rPr lang="en-US">
                <a:hlinkClick r:id="rId2"/>
              </a:rPr>
              <a:t>https://docs.scipy.org/doc/scipy/reference/signal.html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587B1-E0AB-8446-922E-DD49E7337473}"/>
              </a:ext>
            </a:extLst>
          </p:cNvPr>
          <p:cNvSpPr txBox="1"/>
          <p:nvPr/>
        </p:nvSpPr>
        <p:spPr>
          <a:xfrm>
            <a:off x="6437087" y="1131592"/>
            <a:ext cx="468811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scipy.signal.butter()</a:t>
            </a:r>
          </a:p>
          <a:p>
            <a:r>
              <a:rPr lang="en-US"/>
              <a:t>Butterworth digital and analog filter design</a:t>
            </a:r>
          </a:p>
          <a:p>
            <a:r>
              <a:rPr lang="en-US" sz="1000">
                <a:hlinkClick r:id="rId3"/>
              </a:rPr>
              <a:t>https://docs.scipy.org/doc/scipy/reference/generated/scipy.signal.butter.html</a:t>
            </a:r>
            <a:endParaRPr 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55537-81FE-5D4E-8683-740C08921DFD}"/>
              </a:ext>
            </a:extLst>
          </p:cNvPr>
          <p:cNvSpPr txBox="1"/>
          <p:nvPr/>
        </p:nvSpPr>
        <p:spPr>
          <a:xfrm>
            <a:off x="6096000" y="2291443"/>
            <a:ext cx="58637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scipy import signal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matplotlib.pyplot as plt</a:t>
            </a:r>
          </a:p>
          <a:p>
            <a:endParaRPr lang="en-US" sz="14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 a = signal.butter(4, 100, 'low', analog=True)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w, h = signal.freqs(b, a)</a:t>
            </a:r>
          </a:p>
          <a:p>
            <a:endParaRPr lang="en-US" sz="14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plt.semilogx(w, 20 * np.log10(abs(h)))</a:t>
            </a:r>
          </a:p>
          <a:p>
            <a:endParaRPr lang="en-US" sz="14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plt.title('Butterworth filter frequency response')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plt.xlabel('Frequency [radians / second]')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plt.ylabel('Amplitude [dB]')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plt.margins(0, 0.1)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plt.grid(which='both', axis='both')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plt.axvline(100, color='green') # cutoff frequency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plt.show()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89B201-6056-0148-8472-FF88C7555F0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500" y="2291443"/>
            <a:ext cx="52070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5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228</Words>
  <Application>Microsoft Macintosh PowerPoint</Application>
  <PresentationFormat>Widescreen</PresentationFormat>
  <Paragraphs>35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10</cp:revision>
  <dcterms:created xsi:type="dcterms:W3CDTF">2022-02-08T15:18:45Z</dcterms:created>
  <dcterms:modified xsi:type="dcterms:W3CDTF">2022-02-24T19:19:01Z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2022-02-08T15:18:45Z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cac83d3d-33c1-41ae-9d27-9bd90d0c27cf</vt:lpwstr>
  </property>
  <property fmtid="{D5CDD505-2E9C-101B-9397-08002B2CF9AE}" pid="8" name="MSIP_Label_4f518368-b969-4042-91d9-8939bd921da2_ContentBits">
    <vt:lpwstr>0</vt:lpwstr>
  </property>
</Properties>
</file>