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5259-9AC2-43AD-9552-6A76344A9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517A5-F1D1-41FC-A545-DD02347E9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0CDA-6970-4975-9A0D-0351B0D8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7267-6F0E-4910-88B9-F2DA67C0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6F71-C296-4A30-9C25-489FC36E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B95E-6058-41CC-A1B6-3D797555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FF0C-500B-44CD-84F3-61646D339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90C-F648-4A66-AA4B-2A00465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274-B9C7-4E65-96DE-11233A4E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4DF9-3A92-4FED-8934-898DC416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AF0B0-CBC8-4F9E-B3A5-277ED2E3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4BC98-7023-4BE7-B165-F15F2224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4EBD-EC47-4EBF-9551-588FB1A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3115-BC7A-4EBB-95B1-EC0ABFAB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73AE-5109-42EF-AC65-C416FDAE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D1AE-1B1A-41AC-AA7C-4ACF7CCE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2B6-FCD6-4A74-9AEE-AA9A8CE8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1230-EAD4-47B1-A7A0-C86DAE8C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F841-485E-458C-8C49-BE32A597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6BFB-9D81-4EA4-BF7E-22878EBC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9C63-E409-454C-A025-254BFE47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D3B6-4F99-4546-BFA6-3343A1AC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878F-3CA3-45FC-BD4C-AB57BD27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198B-F23F-4BF9-B800-87AF1E58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4885-BD6B-4F43-8511-20F7C2A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566-8C9A-42B4-8ED8-55A6FF7F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68D9-AF77-4684-835F-B6A1C05F2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8AAF-53EE-4AE7-8753-3788D93D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FE6A-184C-4CAC-A11E-3AA8C4D1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AC320-5CC1-453E-AF22-933692F2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197D1-47B4-407F-8803-7A7D8074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ACD6-D677-4227-A01F-1E7DC546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EE696-B94B-459F-AC1D-7A335233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8162-6383-4ED9-93E5-12DB0002D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8A28C-C86A-43E0-BC1B-3F0F68BC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1DBA6-3C58-404C-A1BF-ABF32AA4F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0F13B-E7F7-4707-8441-F0EC1010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E5FAF-190E-4C9F-BDB3-B40B6E29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3B933-D702-4F83-8F5E-30E14B24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ECD-9059-47D6-8731-37A9D586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4B87E-30B0-43B4-AA72-DC5A8F8C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0034A-903A-4943-B887-4A2F913A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4895B-D965-429E-A9B8-E973515B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00233-D12D-4C88-8F59-A4C6ACD8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1C03-0177-46BC-9C5E-634EF443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D297-12E3-4548-B508-10A6DFE2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DCEF-1150-46B2-9300-1D186D34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1DF7-342B-44CE-91A9-6579C299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654E-F149-4C2C-942E-B022FBA0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55C7-02A1-4CA2-91D8-0226364F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F9AB-2D4A-48DF-85A3-8922BF17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21CC-CF5E-4192-9038-B3563ED6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9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DF4B-88FC-4162-B952-047BA64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18588-84B6-4056-8289-AFD39B8C7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B4E1-CBFA-46C1-853A-3B08541F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1B19E-F5C9-44EF-85A7-7973901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8125-250D-4D88-8A85-CEF721E7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92DD-E92C-4455-BD3E-9D428B3A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F001-1B09-42A3-8B6A-4AAFB657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0C52-E2BF-4728-9E54-192EF6B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79E6-381E-423F-A0AB-A9C22856B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CD5E-42B2-400A-8507-848E2C61D32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21B0-1883-4E93-A032-52D75A290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E095-339A-4C26-BB1B-C8C1A9841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hyperlink" Target="https://docs.microsoft.com/en-us/azure/cosmos-db/synapse-lin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docs.microsoft.com/en-us/azure/cosmos-db/use-cases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Relationship Id="rId14" Type="http://schemas.openxmlformats.org/officeDocument/2006/relationships/hyperlink" Target="https://docs.microsoft.com/en-us/azure/cosmos-db/analytical-store-introdu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qjVZexHCcE" TargetMode="External"/><Relationship Id="rId2" Type="http://schemas.openxmlformats.org/officeDocument/2006/relationships/hyperlink" Target="http://www.vldb.org/pvldb/vol13/p3204-saborit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analytical-store-introduction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youtube.com/watch?v=UcYMgKpbdP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docs.microsoft.com/en-us/azure/cosmos-db/configure-synapse-link" TargetMode="External"/><Relationship Id="rId4" Type="http://schemas.openxmlformats.org/officeDocument/2006/relationships/hyperlink" Target="https://docs.microsoft.com/en-us/azure/cosmos-db/synapse-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tnet.microsoft.com/download" TargetMode="External"/><Relationship Id="rId4" Type="http://schemas.openxmlformats.org/officeDocument/2006/relationships/hyperlink" Target="https://github.com/dotne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gydxodDS_I" TargetMode="External"/><Relationship Id="rId13" Type="http://schemas.openxmlformats.org/officeDocument/2006/relationships/image" Target="../media/image19.tiff"/><Relationship Id="rId3" Type="http://schemas.openxmlformats.org/officeDocument/2006/relationships/hyperlink" Target="https://www.linkedin.com/in/aleksey-s-7b0918/" TargetMode="External"/><Relationship Id="rId7" Type="http://schemas.openxmlformats.org/officeDocument/2006/relationships/hyperlink" Target="https://www.youtube.com/watch?v=27SN1eyVn5k" TargetMode="External"/><Relationship Id="rId12" Type="http://schemas.openxmlformats.org/officeDocument/2006/relationships/image" Target="../media/image18.jpeg"/><Relationship Id="rId2" Type="http://schemas.openxmlformats.org/officeDocument/2006/relationships/hyperlink" Target="https://www.linkedin.com/in/zaychikov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kirillgavrylyuk/" TargetMode="External"/><Relationship Id="rId11" Type="http://schemas.openxmlformats.org/officeDocument/2006/relationships/image" Target="../media/image17.jpeg"/><Relationship Id="rId5" Type="http://schemas.openxmlformats.org/officeDocument/2006/relationships/hyperlink" Target="https://azure.microsoft.com/en-us/blog/gain-insight-into-your-azure-cosmos-db-data-with-qlik-view-and-qlik-sense/" TargetMode="External"/><Relationship Id="rId10" Type="http://schemas.openxmlformats.org/officeDocument/2006/relationships/hyperlink" Target="https://www.linkedin.com/pulse/how-select-proper-data-backend-technology-azure-andrei-zaichikov/" TargetMode="External"/><Relationship Id="rId4" Type="http://schemas.openxmlformats.org/officeDocument/2006/relationships/hyperlink" Target="https://www.youtube.com/watch?v=8RiHSDf7xBs" TargetMode="External"/><Relationship Id="rId9" Type="http://schemas.openxmlformats.org/officeDocument/2006/relationships/hyperlink" Target="https://www.youtube.com/watch?v=rIjH24x19pQ" TargetMode="External"/><Relationship Id="rId1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cosmos-db/change-fe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534DD7-FF93-4590-9807-208964FB3BE1}"/>
              </a:ext>
            </a:extLst>
          </p:cNvPr>
          <p:cNvSpPr/>
          <p:nvPr/>
        </p:nvSpPr>
        <p:spPr>
          <a:xfrm>
            <a:off x="7470516" y="691456"/>
            <a:ext cx="2409513" cy="5236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DCDBA-84BD-4939-A549-016186B855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239" y="1578163"/>
            <a:ext cx="742730" cy="704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02BB0-FD24-45FD-8075-040863F4D55C}"/>
              </a:ext>
            </a:extLst>
          </p:cNvPr>
          <p:cNvSpPr txBox="1"/>
          <p:nvPr/>
        </p:nvSpPr>
        <p:spPr>
          <a:xfrm>
            <a:off x="1907056" y="4170040"/>
            <a:ext cx="1623346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Transactional Store,</a:t>
            </a:r>
          </a:p>
          <a:p>
            <a:pPr algn="ctr"/>
            <a:r>
              <a:rPr lang="en-US" sz="1400" dirty="0"/>
              <a:t>massive inserts,</a:t>
            </a:r>
          </a:p>
          <a:p>
            <a:pPr algn="ctr"/>
            <a:r>
              <a:rPr lang="en-US" sz="1400" dirty="0"/>
              <a:t>key-value</a:t>
            </a:r>
            <a:br>
              <a:rPr lang="en-US" sz="1400" dirty="0"/>
            </a:br>
            <a:r>
              <a:rPr lang="en-US" sz="1400" dirty="0"/>
              <a:t>(JSON doc)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E2C67-0B2E-4452-BC3F-DC43AFAF0A3C}"/>
              </a:ext>
            </a:extLst>
          </p:cNvPr>
          <p:cNvSpPr txBox="1"/>
          <p:nvPr/>
        </p:nvSpPr>
        <p:spPr>
          <a:xfrm>
            <a:off x="5061981" y="4130357"/>
            <a:ext cx="13263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Analytical Columnar Store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8AA5B3-3FFD-4B46-9AFD-5559EE18F426}"/>
              </a:ext>
            </a:extLst>
          </p:cNvPr>
          <p:cNvSpPr/>
          <p:nvPr/>
        </p:nvSpPr>
        <p:spPr>
          <a:xfrm>
            <a:off x="132976" y="2141704"/>
            <a:ext cx="1258808" cy="2849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DBCF51-C37B-4D47-9490-336CCD2BE0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67" y="2273910"/>
            <a:ext cx="775773" cy="792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C9F077-5649-4D2E-8303-5EC02A23F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10" y="3231520"/>
            <a:ext cx="571429" cy="7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CE8FDC-650A-4849-8662-18A2E4839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85" y="4130357"/>
            <a:ext cx="638095" cy="695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1DA86-FF13-4677-B140-F42D36E1BEF7}"/>
              </a:ext>
            </a:extLst>
          </p:cNvPr>
          <p:cNvSpPr txBox="1"/>
          <p:nvPr/>
        </p:nvSpPr>
        <p:spPr>
          <a:xfrm>
            <a:off x="-15404" y="1711074"/>
            <a:ext cx="15899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Operational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A71D22-D601-4919-B079-5A536C3E86CC}"/>
              </a:ext>
            </a:extLst>
          </p:cNvPr>
          <p:cNvSpPr/>
          <p:nvPr/>
        </p:nvSpPr>
        <p:spPr>
          <a:xfrm>
            <a:off x="1489787" y="3452169"/>
            <a:ext cx="836491" cy="24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E1CE0D-1572-4B94-A7CC-6E9558850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715" y="3928677"/>
            <a:ext cx="1495238" cy="7714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29F966-FBE4-473A-8B36-00C977201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921" y="2223158"/>
            <a:ext cx="1219048" cy="16857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30332E-2BA0-48F2-9A5A-94A18253C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184" y="1742736"/>
            <a:ext cx="749246" cy="6150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A00EA5-8F51-4518-8064-650202C1EE5C}"/>
              </a:ext>
            </a:extLst>
          </p:cNvPr>
          <p:cNvSpPr txBox="1"/>
          <p:nvPr/>
        </p:nvSpPr>
        <p:spPr>
          <a:xfrm>
            <a:off x="3866577" y="4772136"/>
            <a:ext cx="3363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Configuring </a:t>
            </a:r>
            <a:r>
              <a:rPr lang="en-US" sz="1400" b="1" dirty="0">
                <a:solidFill>
                  <a:srgbClr val="FF0000"/>
                </a:solidFill>
              </a:rPr>
              <a:t>Synapse Link for Cosmos DB</a:t>
            </a:r>
            <a:r>
              <a:rPr lang="en-US" sz="1400" dirty="0"/>
              <a:t> means enabling </a:t>
            </a:r>
            <a:r>
              <a:rPr lang="en-US" sz="1400" b="1" dirty="0">
                <a:solidFill>
                  <a:srgbClr val="00B050"/>
                </a:solidFill>
              </a:rPr>
              <a:t>Analytical Store</a:t>
            </a:r>
            <a:r>
              <a:rPr lang="en-US" sz="1400" dirty="0"/>
              <a:t> in Cosmos DB and enabling automatic sync of data into it. So you can use SQL to query data from Analytical Store without slowing down the Transactional Store.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1F937-7C57-AD47-998D-B2A87B2B0C32}"/>
              </a:ext>
            </a:extLst>
          </p:cNvPr>
          <p:cNvSpPr txBox="1"/>
          <p:nvPr/>
        </p:nvSpPr>
        <p:spPr>
          <a:xfrm>
            <a:off x="0" y="-4277"/>
            <a:ext cx="282171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Cosmos DB</a:t>
            </a:r>
          </a:p>
          <a:p>
            <a:r>
              <a:rPr lang="en-US" sz="2400" b="1" dirty="0"/>
              <a:t>Link for Cosmos DB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67EF9B-6FF7-3441-8C5C-E0B5ACF848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423" y="3155995"/>
            <a:ext cx="927781" cy="9222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FD529D-57FD-8847-A6FD-58BA6A162B7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403324" y="3073794"/>
            <a:ext cx="927781" cy="922229"/>
          </a:xfrm>
          <a:prstGeom prst="rect">
            <a:avLst/>
          </a:prstGeom>
        </p:spPr>
      </p:pic>
      <p:sp>
        <p:nvSpPr>
          <p:cNvPr id="34" name="Rectangle: Rounded Corners 15">
            <a:extLst>
              <a:ext uri="{FF2B5EF4-FFF2-40B4-BE49-F238E27FC236}">
                <a16:creationId xmlns:a16="http://schemas.microsoft.com/office/drawing/2014/main" id="{4FD303BB-36B6-AA42-87AA-7569E8F94F68}"/>
              </a:ext>
            </a:extLst>
          </p:cNvPr>
          <p:cNvSpPr/>
          <p:nvPr/>
        </p:nvSpPr>
        <p:spPr>
          <a:xfrm>
            <a:off x="3795467" y="2861270"/>
            <a:ext cx="3278859" cy="1846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16">
            <a:extLst>
              <a:ext uri="{FF2B5EF4-FFF2-40B4-BE49-F238E27FC236}">
                <a16:creationId xmlns:a16="http://schemas.microsoft.com/office/drawing/2014/main" id="{E8B251CB-7029-E945-B66E-A8D4B4F300B6}"/>
              </a:ext>
            </a:extLst>
          </p:cNvPr>
          <p:cNvSpPr/>
          <p:nvPr/>
        </p:nvSpPr>
        <p:spPr>
          <a:xfrm>
            <a:off x="3459293" y="3438509"/>
            <a:ext cx="1707710" cy="28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6E1253-555B-154F-9AE7-731008340C8A}"/>
              </a:ext>
            </a:extLst>
          </p:cNvPr>
          <p:cNvSpPr txBox="1"/>
          <p:nvPr/>
        </p:nvSpPr>
        <p:spPr>
          <a:xfrm>
            <a:off x="4824682" y="2458969"/>
            <a:ext cx="16255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Link for Cosmos 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D5A423-4CF1-474C-86D2-32360BBE5BDF}"/>
              </a:ext>
            </a:extLst>
          </p:cNvPr>
          <p:cNvSpPr txBox="1"/>
          <p:nvPr/>
        </p:nvSpPr>
        <p:spPr>
          <a:xfrm>
            <a:off x="2385002" y="2379289"/>
            <a:ext cx="107429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Cosmos DB</a:t>
            </a:r>
          </a:p>
        </p:txBody>
      </p:sp>
      <p:sp>
        <p:nvSpPr>
          <p:cNvPr id="39" name="Arrow: Right 16">
            <a:extLst>
              <a:ext uri="{FF2B5EF4-FFF2-40B4-BE49-F238E27FC236}">
                <a16:creationId xmlns:a16="http://schemas.microsoft.com/office/drawing/2014/main" id="{5E260749-E857-DB45-B7ED-036880234966}"/>
              </a:ext>
            </a:extLst>
          </p:cNvPr>
          <p:cNvSpPr/>
          <p:nvPr/>
        </p:nvSpPr>
        <p:spPr>
          <a:xfrm>
            <a:off x="6315625" y="3413908"/>
            <a:ext cx="207013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D78652-2635-2447-91D5-27433DDC52EB}"/>
              </a:ext>
            </a:extLst>
          </p:cNvPr>
          <p:cNvSpPr txBox="1"/>
          <p:nvPr/>
        </p:nvSpPr>
        <p:spPr>
          <a:xfrm>
            <a:off x="7402632" y="3087220"/>
            <a:ext cx="105036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1CF9D3-3557-E746-97FF-26E9BA0B0A15}"/>
              </a:ext>
            </a:extLst>
          </p:cNvPr>
          <p:cNvSpPr txBox="1"/>
          <p:nvPr/>
        </p:nvSpPr>
        <p:spPr>
          <a:xfrm>
            <a:off x="3866577" y="3155588"/>
            <a:ext cx="11521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Auto-Sync</a:t>
            </a:r>
          </a:p>
        </p:txBody>
      </p:sp>
      <p:pic>
        <p:nvPicPr>
          <p:cNvPr id="1028" name="Picture 4" descr="Microsoft Power BI | Logopedia | Fandom">
            <a:extLst>
              <a:ext uri="{FF2B5EF4-FFF2-40B4-BE49-F238E27FC236}">
                <a16:creationId xmlns:a16="http://schemas.microsoft.com/office/drawing/2014/main" id="{514B89B4-FF75-4D47-A110-EAA5EB6F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4223" y="1767358"/>
            <a:ext cx="1240326" cy="12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E19216-7243-2F4F-9F48-6DBF96455F09}"/>
              </a:ext>
            </a:extLst>
          </p:cNvPr>
          <p:cNvSpPr txBox="1"/>
          <p:nvPr/>
        </p:nvSpPr>
        <p:spPr>
          <a:xfrm>
            <a:off x="10634025" y="3070241"/>
            <a:ext cx="8958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BI</a:t>
            </a:r>
          </a:p>
        </p:txBody>
      </p:sp>
      <p:pic>
        <p:nvPicPr>
          <p:cNvPr id="1030" name="Picture 6" descr="ML Pipelines in Azure Machine Learning the right way | by Coussement Bruno  | datamindedbe | Jun, 2021 | Medium">
            <a:extLst>
              <a:ext uri="{FF2B5EF4-FFF2-40B4-BE49-F238E27FC236}">
                <a16:creationId xmlns:a16="http://schemas.microsoft.com/office/drawing/2014/main" id="{1EE2F591-D932-0249-85CD-94AFDEBB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5205" y="3820765"/>
            <a:ext cx="755487" cy="8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cing - Azure Synapse Analytics | Microsoft Azure">
            <a:extLst>
              <a:ext uri="{FF2B5EF4-FFF2-40B4-BE49-F238E27FC236}">
                <a16:creationId xmlns:a16="http://schemas.microsoft.com/office/drawing/2014/main" id="{57606DA9-BA51-C343-82CA-AEE42E41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180" y="779259"/>
            <a:ext cx="1469388" cy="7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552F87-77D1-1147-98E6-FAD27B01DA64}"/>
              </a:ext>
            </a:extLst>
          </p:cNvPr>
          <p:cNvSpPr txBox="1"/>
          <p:nvPr/>
        </p:nvSpPr>
        <p:spPr>
          <a:xfrm>
            <a:off x="10544815" y="4796713"/>
            <a:ext cx="12297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 Studio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E79D0-957E-9346-A403-C9435B0AE0DB}"/>
              </a:ext>
            </a:extLst>
          </p:cNvPr>
          <p:cNvSpPr txBox="1"/>
          <p:nvPr/>
        </p:nvSpPr>
        <p:spPr>
          <a:xfrm>
            <a:off x="8325150" y="889026"/>
            <a:ext cx="13263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Azure Synapse Analytics</a:t>
            </a:r>
          </a:p>
        </p:txBody>
      </p:sp>
      <p:pic>
        <p:nvPicPr>
          <p:cNvPr id="1034" name="Picture 10" descr="Importing Data into Azure Data Lake Storage Gen2">
            <a:extLst>
              <a:ext uri="{FF2B5EF4-FFF2-40B4-BE49-F238E27FC236}">
                <a16:creationId xmlns:a16="http://schemas.microsoft.com/office/drawing/2014/main" id="{0464C089-9783-D049-867B-5278ABCAA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032" r="27237"/>
          <a:stretch/>
        </p:blipFill>
        <p:spPr bwMode="auto">
          <a:xfrm>
            <a:off x="7664725" y="4878476"/>
            <a:ext cx="788271" cy="92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AE725E-FF89-4F43-9A59-C6870793AE49}"/>
              </a:ext>
            </a:extLst>
          </p:cNvPr>
          <p:cNvSpPr txBox="1"/>
          <p:nvPr/>
        </p:nvSpPr>
        <p:spPr>
          <a:xfrm>
            <a:off x="8454598" y="5103835"/>
            <a:ext cx="1154536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Lake Storage (Files)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2FC5C6-2CC7-9A4C-8B8D-A19C77F3B53D}"/>
              </a:ext>
            </a:extLst>
          </p:cNvPr>
          <p:cNvSpPr txBox="1"/>
          <p:nvPr/>
        </p:nvSpPr>
        <p:spPr>
          <a:xfrm>
            <a:off x="541892" y="5248003"/>
            <a:ext cx="3481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Azure Cosmos DB: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fast NoSQL multi-model database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(key-value, documents, graphs and columnar)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low order-of-millisecond response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global scaling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0A4396-F80F-E74B-BE07-1933FF0F8E3A}"/>
              </a:ext>
            </a:extLst>
          </p:cNvPr>
          <p:cNvSpPr txBox="1"/>
          <p:nvPr/>
        </p:nvSpPr>
        <p:spPr>
          <a:xfrm>
            <a:off x="541892" y="6266670"/>
            <a:ext cx="4760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- </a:t>
            </a:r>
            <a:r>
              <a:rPr lang="en-US" sz="1000" dirty="0">
                <a:hlinkClick r:id="rId14"/>
              </a:rPr>
              <a:t>https://docs.microsoft.com/en-us/azure/cosmos-db/analytical-store-introduction</a:t>
            </a:r>
            <a:endParaRPr lang="en-US" sz="1000" dirty="0"/>
          </a:p>
          <a:p>
            <a:r>
              <a:rPr lang="en-US" sz="1000" dirty="0"/>
              <a:t> - </a:t>
            </a:r>
            <a:r>
              <a:rPr lang="en-US" sz="1000" dirty="0">
                <a:hlinkClick r:id="rId15"/>
              </a:rPr>
              <a:t>https://docs.microsoft.com/en-us/azure/cosmos-db/use-cases</a:t>
            </a:r>
            <a:r>
              <a:rPr lang="en-US" sz="1000" dirty="0"/>
              <a:t> </a:t>
            </a:r>
          </a:p>
          <a:p>
            <a:r>
              <a:rPr lang="en-US" sz="1000" dirty="0"/>
              <a:t> - </a:t>
            </a:r>
            <a:r>
              <a:rPr lang="en-US" sz="1000" dirty="0">
                <a:hlinkClick r:id="rId16"/>
              </a:rPr>
              <a:t>https://docs.microsoft.com/en-us/azure/cosmos-db/synapse-link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06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FEBC7-4D49-9342-9AF8-3A039F404158}"/>
              </a:ext>
            </a:extLst>
          </p:cNvPr>
          <p:cNvSpPr txBox="1"/>
          <p:nvPr/>
        </p:nvSpPr>
        <p:spPr>
          <a:xfrm>
            <a:off x="145140" y="479503"/>
            <a:ext cx="6266985" cy="3539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Question:</a:t>
            </a:r>
          </a:p>
          <a:p>
            <a:r>
              <a:rPr lang="en-US" sz="1400" dirty="0"/>
              <a:t>How Link manages to do real-time replication?</a:t>
            </a:r>
          </a:p>
          <a:p>
            <a:r>
              <a:rPr lang="en-US" sz="1400" dirty="0"/>
              <a:t>It is interesting because inserts into analytical DBs are usually very slow.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Answer:</a:t>
            </a:r>
            <a:r>
              <a:rPr lang="en-US" sz="1400" dirty="0"/>
              <a:t> (from a Microsoft architect):</a:t>
            </a:r>
          </a:p>
          <a:p>
            <a:r>
              <a:rPr lang="en-US" sz="1400" dirty="0"/>
              <a:t>In a nutshell this is achieved using the combination of micro-batch jobs and mass parallel ingestion. As you know, Synapse doesn't perform well under transactional load due to variety of factors, but using </a:t>
            </a:r>
            <a:r>
              <a:rPr lang="en-US" sz="1400" b="1" dirty="0" err="1">
                <a:solidFill>
                  <a:srgbClr val="FF0000"/>
                </a:solidFill>
              </a:rPr>
              <a:t>Polybase</a:t>
            </a:r>
            <a:r>
              <a:rPr lang="en-US" sz="1400" dirty="0"/>
              <a:t> removes these limitations.</a:t>
            </a:r>
          </a:p>
          <a:p>
            <a:r>
              <a:rPr lang="en-US" sz="1400" dirty="0"/>
              <a:t>Think about repointing </a:t>
            </a:r>
            <a:r>
              <a:rPr lang="en-US" sz="1400" b="1" dirty="0" err="1">
                <a:solidFill>
                  <a:srgbClr val="FF0000"/>
                </a:solidFill>
              </a:rPr>
              <a:t>Polybase</a:t>
            </a:r>
            <a:r>
              <a:rPr lang="en-US" sz="1400" dirty="0"/>
              <a:t> to some other source (other than ADLS for example). Some ideas around the actual implementation you can figure out using the </a:t>
            </a:r>
            <a:r>
              <a:rPr lang="en-US" sz="1400" b="1" dirty="0">
                <a:solidFill>
                  <a:srgbClr val="FF0000"/>
                </a:solidFill>
              </a:rPr>
              <a:t>Polaris</a:t>
            </a:r>
            <a:r>
              <a:rPr lang="en-US" sz="1400" dirty="0"/>
              <a:t> public paper (2020, 50 authors, 13 pages) 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http://www.vldb.org/pvldb/vol13/p3204-saborit.pdf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Here is the video walking through this </a:t>
            </a:r>
            <a:r>
              <a:rPr lang="en-US" sz="1400" b="1" dirty="0">
                <a:solidFill>
                  <a:srgbClr val="FF0000"/>
                </a:solidFill>
              </a:rPr>
              <a:t>Polaris</a:t>
            </a:r>
            <a:r>
              <a:rPr lang="en-US" sz="1400" dirty="0"/>
              <a:t> paper explaining how the Azure Synapse </a:t>
            </a:r>
            <a:r>
              <a:rPr lang="en-US" sz="1400" dirty="0" err="1"/>
              <a:t>serveless</a:t>
            </a:r>
            <a:r>
              <a:rPr lang="en-US" sz="1400" dirty="0"/>
              <a:t> SQL engine works: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https://www.youtube.com/watch?v=IqjVZexHCcE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769D8-B03D-0F47-A82D-A159782D8C18}"/>
              </a:ext>
            </a:extLst>
          </p:cNvPr>
          <p:cNvSpPr txBox="1"/>
          <p:nvPr/>
        </p:nvSpPr>
        <p:spPr>
          <a:xfrm>
            <a:off x="-1" y="-4277"/>
            <a:ext cx="533028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Link for Cosmos DB – how it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91058-D947-294E-97B9-95EBFB92A8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6661" y="789140"/>
            <a:ext cx="5540199" cy="5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FEBC7-4D49-9342-9AF8-3A039F404158}"/>
              </a:ext>
            </a:extLst>
          </p:cNvPr>
          <p:cNvSpPr txBox="1"/>
          <p:nvPr/>
        </p:nvSpPr>
        <p:spPr>
          <a:xfrm>
            <a:off x="145140" y="479503"/>
            <a:ext cx="6266985" cy="2031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Here is a video showing how to configure Link in Azure interface: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https://www.youtube.com/watch?v=UcYMgKpbdPk</a:t>
            </a:r>
            <a:r>
              <a:rPr lang="en-US" sz="1400" dirty="0"/>
              <a:t> </a:t>
            </a:r>
          </a:p>
          <a:p>
            <a:r>
              <a:rPr lang="en-US" sz="1400" dirty="0"/>
              <a:t>Configuring the "Link" is is simply enabling "Analytical Store" inside Cosmos DB, thus enabling replication from transactional to analytical parts of Cosmos DB. </a:t>
            </a:r>
          </a:p>
          <a:p>
            <a:r>
              <a:rPr lang="en-US" sz="1400" dirty="0"/>
              <a:t>Then you can simply query the Analytical part using SQL from Synapse. </a:t>
            </a:r>
          </a:p>
          <a:p>
            <a:r>
              <a:rPr lang="en-US" sz="1400" dirty="0"/>
              <a:t>Official docs: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https://docs.microsoft.com/en-us/azure/cosmos-db/analytical-store-introduction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https://docs.microsoft.com/en-us/azure/cosmos-db/synapse-link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https://docs.microsoft.com/en-us/azure/cosmos-db/configure-synapse-link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769D8-B03D-0F47-A82D-A159782D8C18}"/>
              </a:ext>
            </a:extLst>
          </p:cNvPr>
          <p:cNvSpPr txBox="1"/>
          <p:nvPr/>
        </p:nvSpPr>
        <p:spPr>
          <a:xfrm>
            <a:off x="-1" y="-4277"/>
            <a:ext cx="533028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Link for Cosmos DB – how it works</a:t>
            </a:r>
          </a:p>
        </p:txBody>
      </p:sp>
      <p:pic>
        <p:nvPicPr>
          <p:cNvPr id="1026" name="Picture 2" descr="Configure and use Azure Synapse Link for Azure Cosmos DB | Microsoft Docs">
            <a:extLst>
              <a:ext uri="{FF2B5EF4-FFF2-40B4-BE49-F238E27FC236}">
                <a16:creationId xmlns:a16="http://schemas.microsoft.com/office/drawing/2014/main" id="{28D25D0A-9767-E346-B1F0-C41D4E9FC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5140" y="2689337"/>
            <a:ext cx="5330283" cy="179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rn on analytical store for Azure Cosmos container">
            <a:extLst>
              <a:ext uri="{FF2B5EF4-FFF2-40B4-BE49-F238E27FC236}">
                <a16:creationId xmlns:a16="http://schemas.microsoft.com/office/drawing/2014/main" id="{AF52820A-FCE1-D34C-AE12-BA2D01FD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354" y="2689337"/>
            <a:ext cx="6266985" cy="35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9EAD8-2027-A043-A6C4-FAEF6D6F5471}"/>
              </a:ext>
            </a:extLst>
          </p:cNvPr>
          <p:cNvSpPr txBox="1"/>
          <p:nvPr/>
        </p:nvSpPr>
        <p:spPr>
          <a:xfrm>
            <a:off x="9707671" y="6417056"/>
            <a:ext cx="17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Analytical Store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205F121-C784-194D-BC09-348A33899316}"/>
              </a:ext>
            </a:extLst>
          </p:cNvPr>
          <p:cNvSpPr/>
          <p:nvPr/>
        </p:nvSpPr>
        <p:spPr>
          <a:xfrm rot="17679256">
            <a:off x="10421655" y="5987441"/>
            <a:ext cx="751561" cy="18847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4F2D4-8A41-0441-A4C5-AE6CB8772544}"/>
              </a:ext>
            </a:extLst>
          </p:cNvPr>
          <p:cNvSpPr txBox="1"/>
          <p:nvPr/>
        </p:nvSpPr>
        <p:spPr>
          <a:xfrm>
            <a:off x="1451430" y="427818"/>
            <a:ext cx="333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.NET Framework</a:t>
            </a:r>
          </a:p>
        </p:txBody>
      </p:sp>
      <p:pic>
        <p:nvPicPr>
          <p:cNvPr id="1026" name="Picture 2" descr="Net SDK - Paydock: High Impact Payments Orchestration">
            <a:extLst>
              <a:ext uri="{FF2B5EF4-FFF2-40B4-BE49-F238E27FC236}">
                <a16:creationId xmlns:a16="http://schemas.microsoft.com/office/drawing/2014/main" id="{8890469B-B086-3E47-8993-3FB3AC013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5143" y="116114"/>
            <a:ext cx="1149797" cy="114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2E8C4B-8224-814A-BEB3-BB33A22BF060}"/>
              </a:ext>
            </a:extLst>
          </p:cNvPr>
          <p:cNvSpPr txBox="1"/>
          <p:nvPr/>
        </p:nvSpPr>
        <p:spPr>
          <a:xfrm>
            <a:off x="229060" y="1480458"/>
            <a:ext cx="54283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= FCL + CLR</a:t>
            </a:r>
          </a:p>
          <a:p>
            <a:r>
              <a:rPr lang="en-US" dirty="0"/>
              <a:t>FCL = Framework Class Library</a:t>
            </a:r>
          </a:p>
          <a:p>
            <a:r>
              <a:rPr lang="en-US" dirty="0"/>
              <a:t>CLR = Common Language Runtime (virtual machine)</a:t>
            </a:r>
          </a:p>
          <a:p>
            <a:endParaRPr lang="en-US" dirty="0"/>
          </a:p>
          <a:p>
            <a:r>
              <a:rPr lang="en-US" dirty="0"/>
              <a:t>VS GUI = Visual Studio</a:t>
            </a:r>
          </a:p>
          <a:p>
            <a:r>
              <a:rPr lang="en-US" dirty="0"/>
              <a:t>VS Code = light open source editor for all platforms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https://code.visualstudio.com/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2002 - .NET began as proprietary software</a:t>
            </a:r>
          </a:p>
          <a:p>
            <a:r>
              <a:rPr lang="en-US" dirty="0"/>
              <a:t>2016-2018 – open-sourced most of it</a:t>
            </a:r>
          </a:p>
          <a:p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https://github.com/dotnet</a:t>
            </a:r>
            <a:r>
              <a:rPr lang="en-US" dirty="0"/>
              <a:t> </a:t>
            </a:r>
          </a:p>
          <a:p>
            <a:r>
              <a:rPr lang="en-US" dirty="0"/>
              <a:t>it runs on Windows, Linux, and Mac:</a:t>
            </a:r>
          </a:p>
          <a:p>
            <a:r>
              <a:rPr lang="en-US" dirty="0"/>
              <a:t> - </a:t>
            </a:r>
            <a:r>
              <a:rPr lang="en-US" dirty="0">
                <a:hlinkClick r:id="rId5"/>
              </a:rPr>
              <a:t>https://dotnet.microsoft.com/download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D879A-67E1-4447-9770-1F08349B271E}"/>
              </a:ext>
            </a:extLst>
          </p:cNvPr>
          <p:cNvSpPr txBox="1"/>
          <p:nvPr/>
        </p:nvSpPr>
        <p:spPr>
          <a:xfrm>
            <a:off x="6096000" y="3466688"/>
            <a:ext cx="605089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Program.cs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C# programming in .NET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to run it use command:  </a:t>
            </a:r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dotnet run</a:t>
            </a: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System;</a:t>
            </a: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class Program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static void Main(string[]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Console.WriteLine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("Hello World!");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Console.WriteLine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("The current time is " +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DateTime.Now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58731-3F89-D545-B1A6-15AACED9D753}"/>
              </a:ext>
            </a:extLst>
          </p:cNvPr>
          <p:cNvSpPr txBox="1"/>
          <p:nvPr/>
        </p:nvSpPr>
        <p:spPr>
          <a:xfrm>
            <a:off x="6096000" y="2230830"/>
            <a:ext cx="531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rw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-r--r--  1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myuser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staff   258B Jul 14 18:10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Program.cs</a:t>
            </a:r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drwxr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-x  3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myuser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staff    96B Jul 14 18:09 bin/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rw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-r--r--  1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myuser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staff   171B Jul 14 18:03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myApp.csproj</a:t>
            </a:r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drwxr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-x  8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myuser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staff   256B Jul 14 18:09 obj/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B4F97-7F17-F34D-AB69-6B4C3C0A2EBB}"/>
              </a:ext>
            </a:extLst>
          </p:cNvPr>
          <p:cNvSpPr txBox="1"/>
          <p:nvPr/>
        </p:nvSpPr>
        <p:spPr>
          <a:xfrm>
            <a:off x="6096000" y="480933"/>
            <a:ext cx="3793269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 – Synapse servers run Linux OS and .NET</a:t>
            </a:r>
          </a:p>
        </p:txBody>
      </p:sp>
    </p:spTree>
    <p:extLst>
      <p:ext uri="{BB962C8B-B14F-4D97-AF65-F5344CB8AC3E}">
        <p14:creationId xmlns:p14="http://schemas.microsoft.com/office/powerpoint/2010/main" val="384551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769D8-B03D-0F47-A82D-A159782D8C18}"/>
              </a:ext>
            </a:extLst>
          </p:cNvPr>
          <p:cNvSpPr txBox="1"/>
          <p:nvPr/>
        </p:nvSpPr>
        <p:spPr>
          <a:xfrm>
            <a:off x="-1" y="-4277"/>
            <a:ext cx="533028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Link for Cosmos DB –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6CA93-D96F-4140-8BAD-C85F45DC5871}"/>
              </a:ext>
            </a:extLst>
          </p:cNvPr>
          <p:cNvSpPr txBox="1"/>
          <p:nvPr/>
        </p:nvSpPr>
        <p:spPr>
          <a:xfrm>
            <a:off x="47167" y="3140881"/>
            <a:ext cx="5207621" cy="3539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Good people to connect:</a:t>
            </a:r>
          </a:p>
          <a:p>
            <a:endParaRPr lang="en-US" sz="1400" dirty="0"/>
          </a:p>
          <a:p>
            <a:r>
              <a:rPr lang="en-US" sz="1400" dirty="0"/>
              <a:t>   Andrei </a:t>
            </a:r>
            <a:r>
              <a:rPr lang="en-US" sz="1400" dirty="0" err="1"/>
              <a:t>Zaichikov</a:t>
            </a:r>
            <a:r>
              <a:rPr lang="en-US" sz="1400" dirty="0"/>
              <a:t> (Luxembourg, Europe) </a:t>
            </a:r>
            <a:br>
              <a:rPr lang="en-US" sz="1400" dirty="0"/>
            </a:br>
            <a:r>
              <a:rPr lang="en-US" sz="1400" dirty="0"/>
              <a:t>   - </a:t>
            </a:r>
            <a:r>
              <a:rPr lang="en-US" sz="1400" dirty="0">
                <a:hlinkClick r:id="rId2"/>
              </a:rPr>
              <a:t>https://www.linkedin.com/in/zaychikov/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   Aleksey </a:t>
            </a:r>
            <a:r>
              <a:rPr lang="en-US" sz="1400" dirty="0" err="1"/>
              <a:t>Savateyev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  - </a:t>
            </a:r>
            <a:r>
              <a:rPr lang="en-US" sz="1400" dirty="0">
                <a:hlinkClick r:id="rId3"/>
              </a:rPr>
              <a:t>https://www.linkedin.com/in/aleksey-s-7b0918/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  - </a:t>
            </a:r>
            <a:r>
              <a:rPr lang="en-US" sz="1400" dirty="0">
                <a:hlinkClick r:id="rId4"/>
              </a:rPr>
              <a:t>https://www.youtube.com/watch?v=8RiHSDf7xBs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  - </a:t>
            </a:r>
            <a:r>
              <a:rPr lang="en-US" sz="1400" dirty="0">
                <a:hlinkClick r:id="rId5"/>
              </a:rPr>
              <a:t>https://azure.microsoft.com/en-us/blog/gain-insight-into-your-azure-cosmos-db-data-with-qlik-view-and-qlik-sense/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   Kirill </a:t>
            </a:r>
            <a:r>
              <a:rPr lang="en-US" sz="1400" dirty="0" err="1"/>
              <a:t>Gavrylyuk</a:t>
            </a:r>
            <a:r>
              <a:rPr lang="en-US" sz="1400" dirty="0"/>
              <a:t> - director of Cosmos DB development:</a:t>
            </a:r>
          </a:p>
          <a:p>
            <a:r>
              <a:rPr lang="en-US" sz="1400" dirty="0"/>
              <a:t>     - </a:t>
            </a:r>
            <a:r>
              <a:rPr lang="en-US" sz="1400" dirty="0">
                <a:hlinkClick r:id="rId6"/>
              </a:rPr>
              <a:t>https://www.linkedin.com/in/kirillgavrylyuk/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 - </a:t>
            </a:r>
            <a:r>
              <a:rPr lang="en-US" sz="1400" dirty="0">
                <a:hlinkClick r:id="rId7"/>
              </a:rPr>
              <a:t>https://www.youtube.com/watch?v=27SN1eyVn5k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 - </a:t>
            </a:r>
            <a:r>
              <a:rPr lang="en-US" sz="1400" dirty="0">
                <a:hlinkClick r:id="rId8"/>
              </a:rPr>
              <a:t>https://www.youtube.com/watch?v=2gydxodDS_I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 - </a:t>
            </a:r>
            <a:r>
              <a:rPr lang="en-US" sz="1400" dirty="0">
                <a:hlinkClick r:id="rId9"/>
              </a:rPr>
              <a:t>https://www.youtube.com/watch?v=rIjH24x19pQ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BE107-4E51-EB44-8CB7-F723A7DB38A6}"/>
              </a:ext>
            </a:extLst>
          </p:cNvPr>
          <p:cNvSpPr txBox="1"/>
          <p:nvPr/>
        </p:nvSpPr>
        <p:spPr>
          <a:xfrm>
            <a:off x="1693754" y="845027"/>
            <a:ext cx="5207621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Very interesting article about Cosmos DB </a:t>
            </a:r>
          </a:p>
          <a:p>
            <a:r>
              <a:rPr lang="en-US" sz="1400" dirty="0"/>
              <a:t>and different architectures. </a:t>
            </a:r>
            <a:br>
              <a:rPr lang="en-US" sz="1400" dirty="0"/>
            </a:br>
            <a:r>
              <a:rPr lang="en-US" sz="1400" dirty="0"/>
              <a:t> - </a:t>
            </a:r>
            <a:r>
              <a:rPr lang="en-US" sz="1400" dirty="0">
                <a:hlinkClick r:id="rId10"/>
              </a:rPr>
              <a:t>https://www.linkedin.com/pulse/how-select-proper-data-backend-technology-azure-andrei-zaichikov/</a:t>
            </a:r>
            <a:r>
              <a:rPr lang="en-US" sz="1400" dirty="0"/>
              <a:t> </a:t>
            </a:r>
          </a:p>
        </p:txBody>
      </p:sp>
      <p:pic>
        <p:nvPicPr>
          <p:cNvPr id="2050" name="Picture 2" descr="Andrei Zaichikov - Data Modernization Global Black Belt EMEA at Microsoft -  Microsoft | XING">
            <a:extLst>
              <a:ext uri="{FF2B5EF4-FFF2-40B4-BE49-F238E27FC236}">
                <a16:creationId xmlns:a16="http://schemas.microsoft.com/office/drawing/2014/main" id="{EF5B56E1-A49B-A44E-A1C1-85ECBC2C6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62492" y="2969187"/>
            <a:ext cx="1096911" cy="149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C5208-B830-024C-B875-63A1F88C9C1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375" y="3989758"/>
            <a:ext cx="1374384" cy="184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60064-1DEF-7849-90CF-1756CDAD274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357" y="4706070"/>
            <a:ext cx="1473314" cy="197424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F797647-E3E0-8848-B9E1-DD075C2B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5225" y="62630"/>
            <a:ext cx="4979608" cy="37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2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D003A-2FAD-B24E-8636-980BBC20C1C2}"/>
              </a:ext>
            </a:extLst>
          </p:cNvPr>
          <p:cNvSpPr txBox="1"/>
          <p:nvPr/>
        </p:nvSpPr>
        <p:spPr>
          <a:xfrm>
            <a:off x="96981" y="138545"/>
            <a:ext cx="562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Cosmos DB &amp; Multiple Regions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49A76-FB90-2945-9A22-D9FC4358AA7B}"/>
              </a:ext>
            </a:extLst>
          </p:cNvPr>
          <p:cNvSpPr txBox="1"/>
          <p:nvPr/>
        </p:nvSpPr>
        <p:spPr>
          <a:xfrm>
            <a:off x="3198312" y="3052186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DB163-7904-FC4D-A54C-747B32698229}"/>
              </a:ext>
            </a:extLst>
          </p:cNvPr>
          <p:cNvSpPr txBox="1"/>
          <p:nvPr/>
        </p:nvSpPr>
        <p:spPr>
          <a:xfrm>
            <a:off x="3272169" y="5723358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Region3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22589-D9EB-6E41-A29F-4272A54235EE}"/>
              </a:ext>
            </a:extLst>
          </p:cNvPr>
          <p:cNvSpPr txBox="1"/>
          <p:nvPr/>
        </p:nvSpPr>
        <p:spPr>
          <a:xfrm>
            <a:off x="1176982" y="4756045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Region2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56DC9-3AA8-2C4D-96C1-656B592694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74739" y="3957608"/>
            <a:ext cx="749540" cy="745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BE53E-D335-464D-A7C2-15D1F4F203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96070" y="2304889"/>
            <a:ext cx="749540" cy="745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31BC6-51DD-4142-81E3-231A8E8F47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239984" y="4923639"/>
            <a:ext cx="749540" cy="745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75CFE-EBA7-1E4C-962B-FBD9C63EC2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9755" y="2322434"/>
            <a:ext cx="754054" cy="749542"/>
          </a:xfrm>
          <a:prstGeom prst="rect">
            <a:avLst/>
          </a:prstGeom>
        </p:spPr>
      </p:pic>
      <p:sp>
        <p:nvSpPr>
          <p:cNvPr id="13" name="Arrow: Right 16">
            <a:extLst>
              <a:ext uri="{FF2B5EF4-FFF2-40B4-BE49-F238E27FC236}">
                <a16:creationId xmlns:a16="http://schemas.microsoft.com/office/drawing/2014/main" id="{C1B36F51-63F0-834C-BEF0-4DA71ED970CB}"/>
              </a:ext>
            </a:extLst>
          </p:cNvPr>
          <p:cNvSpPr/>
          <p:nvPr/>
        </p:nvSpPr>
        <p:spPr>
          <a:xfrm>
            <a:off x="4341624" y="2604947"/>
            <a:ext cx="1707710" cy="28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D393F-374B-874A-ADA3-1550C31D0B7C}"/>
              </a:ext>
            </a:extLst>
          </p:cNvPr>
          <p:cNvSpPr txBox="1"/>
          <p:nvPr/>
        </p:nvSpPr>
        <p:spPr>
          <a:xfrm>
            <a:off x="6173296" y="3079104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Region1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C53248-218B-5940-875B-812F194C338C}"/>
              </a:ext>
            </a:extLst>
          </p:cNvPr>
          <p:cNvCxnSpPr>
            <a:cxnSpLocks/>
          </p:cNvCxnSpPr>
          <p:nvPr/>
        </p:nvCxnSpPr>
        <p:spPr>
          <a:xfrm flipV="1">
            <a:off x="1922037" y="2888124"/>
            <a:ext cx="1030732" cy="62804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A4576-0088-134C-8F1E-2D0E3A804E3E}"/>
              </a:ext>
            </a:extLst>
          </p:cNvPr>
          <p:cNvCxnSpPr>
            <a:cxnSpLocks/>
          </p:cNvCxnSpPr>
          <p:nvPr/>
        </p:nvCxnSpPr>
        <p:spPr>
          <a:xfrm>
            <a:off x="2025447" y="4518058"/>
            <a:ext cx="971238" cy="54576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7271D8-C60D-A945-9532-26883CD67A39}"/>
              </a:ext>
            </a:extLst>
          </p:cNvPr>
          <p:cNvCxnSpPr>
            <a:cxnSpLocks/>
          </p:cNvCxnSpPr>
          <p:nvPr/>
        </p:nvCxnSpPr>
        <p:spPr>
          <a:xfrm>
            <a:off x="3587286" y="3516170"/>
            <a:ext cx="0" cy="118873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33C117-8B55-3A43-B9C4-BABBB143810D}"/>
              </a:ext>
            </a:extLst>
          </p:cNvPr>
          <p:cNvSpPr txBox="1"/>
          <p:nvPr/>
        </p:nvSpPr>
        <p:spPr>
          <a:xfrm>
            <a:off x="4482692" y="2234920"/>
            <a:ext cx="12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(Sync)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FEBE6-E206-CB43-9C85-49E581F27863}"/>
              </a:ext>
            </a:extLst>
          </p:cNvPr>
          <p:cNvSpPr txBox="1"/>
          <p:nvPr/>
        </p:nvSpPr>
        <p:spPr>
          <a:xfrm>
            <a:off x="1649736" y="1370420"/>
            <a:ext cx="1722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Transactions</a:t>
            </a:r>
          </a:p>
          <a:p>
            <a:r>
              <a:rPr lang="en-US" sz="2000" dirty="0"/>
              <a:t>replicated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D9C99-58F6-3345-A7C4-B95303712A8F}"/>
              </a:ext>
            </a:extLst>
          </p:cNvPr>
          <p:cNvSpPr txBox="1"/>
          <p:nvPr/>
        </p:nvSpPr>
        <p:spPr>
          <a:xfrm>
            <a:off x="5914212" y="1311605"/>
            <a:ext cx="363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Analytical store(s) can be set up in one or more regions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8FA6C-52BF-2C4F-8831-50645263EFFD}"/>
              </a:ext>
            </a:extLst>
          </p:cNvPr>
          <p:cNvSpPr txBox="1"/>
          <p:nvPr/>
        </p:nvSpPr>
        <p:spPr>
          <a:xfrm>
            <a:off x="6173296" y="5063822"/>
            <a:ext cx="55434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/>
              <a:t>Change feed in Azure Cosmos DB</a:t>
            </a:r>
          </a:p>
          <a:p>
            <a:r>
              <a:rPr lang="en-US" sz="1400" dirty="0"/>
              <a:t>  </a:t>
            </a:r>
            <a:r>
              <a:rPr lang="en-US" sz="1400" dirty="0">
                <a:hlinkClick r:id="rId4"/>
              </a:rPr>
              <a:t>https://docs.microsoft.com/en-us/azure/cosmos-db/change-feed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54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926</Words>
  <Application>Microsoft Macintosh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23</cp:revision>
  <dcterms:created xsi:type="dcterms:W3CDTF">2021-07-11T00:23:01Z</dcterms:created>
  <dcterms:modified xsi:type="dcterms:W3CDTF">2022-02-08T10:18:15Z</dcterms:modified>
</cp:coreProperties>
</file>