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80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9"/>
    <p:restoredTop sz="94619"/>
  </p:normalViewPr>
  <p:slideViewPr>
    <p:cSldViewPr snapToGrid="0" snapToObjects="1">
      <p:cViewPr varScale="1">
        <p:scale>
          <a:sx n="109" d="100"/>
          <a:sy n="109" d="100"/>
        </p:scale>
        <p:origin x="10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97c60d2d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97c60d2de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497c60d2de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nford%27s_la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8782457" TargetMode="External"/><Relationship Id="rId3" Type="http://schemas.openxmlformats.org/officeDocument/2006/relationships/hyperlink" Target="https://pages.dataiku.com/hubfs/Guidebooks/Anomaly%20Detection/anomaly-detection-guidebook.pdf" TargetMode="External"/><Relationship Id="rId7" Type="http://schemas.openxmlformats.org/officeDocument/2006/relationships/hyperlink" Target="https://github.com/dachosen1/Feature-Engineering-for-Fraud-Detection" TargetMode="External"/><Relationship Id="rId2" Type="http://schemas.openxmlformats.org/officeDocument/2006/relationships/hyperlink" Target="https://mapr.com/practical-machine-learning-new-look-anomaly-detection/assets/practical-machine-learning-new-look-anomaly-detection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owardsdatascience.com/how-to-create-good-features-in-fraud-detection-de6562f249ef" TargetMode="External"/><Relationship Id="rId5" Type="http://schemas.openxmlformats.org/officeDocument/2006/relationships/hyperlink" Target="https://www.kaggle.com/mlg-ulb/creditcardfraud" TargetMode="External"/><Relationship Id="rId10" Type="http://schemas.openxmlformats.org/officeDocument/2006/relationships/hyperlink" Target="https://stats.stackexchange.com/questions/1001/is-spearmans-correlation" TargetMode="External"/><Relationship Id="rId4" Type="http://schemas.openxmlformats.org/officeDocument/2006/relationships/hyperlink" Target="https://stats.stackexchange.com/questions/141017/how-to-prepare-construct-features-for-anomaly-detection-network-security-data" TargetMode="External"/><Relationship Id="rId9" Type="http://schemas.openxmlformats.org/officeDocument/2006/relationships/hyperlink" Target="https://en.wikipedia.org/wiki/Kolmogorov%E2%80%93Smirnov_tes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LabUM/rrcf" TargetMode="External"/><Relationship Id="rId3" Type="http://schemas.openxmlformats.org/officeDocument/2006/relationships/hyperlink" Target="https://stackoverflow.com/questions/63115867/isolation-forest-vs-robust-random-cut-forest-in-outlier-detection" TargetMode="External"/><Relationship Id="rId7" Type="http://schemas.openxmlformats.org/officeDocument/2006/relationships/hyperlink" Target="https://freecontent.manning.com/the-randomcutforest-algorithm/" TargetMode="External"/><Relationship Id="rId2" Type="http://schemas.openxmlformats.org/officeDocument/2006/relationships/hyperlink" Target="https://en.wikipedia.org/wiki/Isolation_fores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proceedings.mlr.press/v48/guha16.pdf" TargetMode="External"/><Relationship Id="rId5" Type="http://schemas.openxmlformats.org/officeDocument/2006/relationships/hyperlink" Target="https://towardsdatascience.com/outlier-detection-with-isolation-forest-3d190448d45e" TargetMode="External"/><Relationship Id="rId4" Type="http://schemas.openxmlformats.org/officeDocument/2006/relationships/hyperlink" Target="https://cs.nju.edu.cn/zhouzh/zhouzh.files/publication/icdm08b.pdf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0" y="663405"/>
            <a:ext cx="8020200" cy="406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Anomalies a.k.a. outliers, novelties, noise, deviations, exceptions.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</a:t>
            </a:r>
            <a:r>
              <a:rPr 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fraud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structural defect, medical problems or errors in a text.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Anomaly detection techniques: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Unsupervised </a:t>
            </a:r>
            <a:b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Supervised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Semi-supervised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Anomalies may be not rare, for example, bursts of intrusion activity.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Unsupervised methods may fail in these cases.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methods: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clustering (SVM, etc.)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represent state as image, use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ConvoNet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detect anomaly "visually"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2100" y="0"/>
            <a:ext cx="4079898" cy="259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8700" y="2909400"/>
            <a:ext cx="3953312" cy="18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6125" y="5041725"/>
            <a:ext cx="1951850" cy="16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4B93EE-149F-334C-A7E5-2E6A9DC90DE6}"/>
              </a:ext>
            </a:extLst>
          </p:cNvPr>
          <p:cNvSpPr txBox="1"/>
          <p:nvPr/>
        </p:nvSpPr>
        <p:spPr>
          <a:xfrm>
            <a:off x="0" y="0"/>
            <a:ext cx="5863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Anomaly Detection, Fraud Detection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0" y="0"/>
            <a:ext cx="12001500" cy="669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/>
              <a:t>Outlier Detection methods:</a:t>
            </a:r>
            <a:endParaRPr sz="30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Density-based techniques (k-nearest neighbor, local outlier factor,  isolation forests, etc.).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Subspace- and correlation-based outlier detection for high-dimensional data.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One-class support vector machines.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Replicator neural networks.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Bayesian Networks.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Hidden Markov models (HMMs).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Cluster analysis-based outlier detection.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Deviations from association rules and frequent </a:t>
            </a:r>
            <a:r>
              <a:rPr lang="en-US" sz="1800" dirty="0" err="1"/>
              <a:t>itemsets</a:t>
            </a:r>
            <a:r>
              <a:rPr lang="en-US" sz="1800" dirty="0"/>
              <a:t>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Fuzzy logic-based outlier detection.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Ensemble techniques, using feature bagging, score normalization, and different sources of diversity.</a:t>
            </a:r>
          </a:p>
          <a:p>
            <a:pPr marL="457200" lvl="0" indent="-342900">
              <a:buSzPts val="1800"/>
              <a:buChar char="●"/>
            </a:pPr>
            <a:r>
              <a:rPr lang="en-US" sz="1800" dirty="0" err="1"/>
              <a:t>Benford's</a:t>
            </a:r>
            <a:r>
              <a:rPr lang="en-US" sz="1800" dirty="0"/>
              <a:t> law - </a:t>
            </a:r>
            <a:r>
              <a:rPr lang="en-US" sz="1800" dirty="0">
                <a:hlinkClick r:id="rId3"/>
              </a:rPr>
              <a:t>https://en.wikipedia.org/wiki/Benford%27s_law</a:t>
            </a:r>
            <a:r>
              <a:rPr lang="en-US" sz="1800" dirty="0"/>
              <a:t> - first-digit law, is an observation about the frequency distribution of leading digits in many real-life sets of numerical data.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Application to data security:</a:t>
            </a: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intrusion detection systems using threshold statistics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based on profiles of users, workstations, networks,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remote hosts, groups of users, and programs based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on frequencies, means, variances &amp; covariances.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The counterpart of anomaly detection in intrusion detection is misuse detection.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85A9E7-CA1E-6B4F-A4E5-1A770A40C6DD}"/>
              </a:ext>
            </a:extLst>
          </p:cNvPr>
          <p:cNvSpPr txBox="1"/>
          <p:nvPr/>
        </p:nvSpPr>
        <p:spPr>
          <a:xfrm>
            <a:off x="0" y="4210930"/>
            <a:ext cx="1139125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Practical Machine Learning: New Look at Anomaly Detection - by Ted Dunning and Ellen Friedman (2014)</a:t>
            </a:r>
          </a:p>
          <a:p>
            <a:r>
              <a:rPr lang="en-US" dirty="0"/>
              <a:t> - </a:t>
            </a:r>
            <a:r>
              <a:rPr lang="en-US" dirty="0">
                <a:hlinkClick r:id="rId2"/>
              </a:rPr>
              <a:t>https://mapr.com/practical-machine-learning-new-look-anomaly-detection/assets/practical-machine-learning-new-look-anomaly-detection.pdf</a:t>
            </a:r>
            <a:endParaRPr lang="en-US" dirty="0"/>
          </a:p>
          <a:p>
            <a:r>
              <a:rPr lang="en-US" dirty="0"/>
              <a:t>How to: Execute Anomaly Detection at Scale (</a:t>
            </a:r>
            <a:r>
              <a:rPr lang="en-US" dirty="0" err="1"/>
              <a:t>Dataiku.com</a:t>
            </a:r>
            <a:r>
              <a:rPr lang="en-US" dirty="0"/>
              <a:t>. 2020)</a:t>
            </a:r>
          </a:p>
          <a:p>
            <a:r>
              <a:rPr lang="en-US" dirty="0"/>
              <a:t> - </a:t>
            </a:r>
            <a:r>
              <a:rPr lang="en-US" dirty="0">
                <a:hlinkClick r:id="rId3"/>
              </a:rPr>
              <a:t>https://pages.dataiku.com/hubfs/Guidebooks/Anomaly%20Detection/anomaly-detection-guidebook.pdf</a:t>
            </a:r>
            <a:r>
              <a:rPr lang="en-US" dirty="0"/>
              <a:t>     </a:t>
            </a:r>
          </a:p>
          <a:p>
            <a:r>
              <a:rPr lang="en-US" dirty="0"/>
              <a:t>How to prepare/construct features for anomaly detection (network security data)</a:t>
            </a:r>
          </a:p>
          <a:p>
            <a:r>
              <a:rPr lang="en-US" dirty="0"/>
              <a:t> - </a:t>
            </a:r>
            <a:r>
              <a:rPr lang="en-US" dirty="0">
                <a:hlinkClick r:id="rId4"/>
              </a:rPr>
              <a:t>https://stats.stackexchange.com/questions/141017/how-to-prepare-construct-features-for-anomaly-detection-network-security-data</a:t>
            </a:r>
            <a:r>
              <a:rPr lang="en-US" dirty="0"/>
              <a:t>   </a:t>
            </a:r>
          </a:p>
          <a:p>
            <a:r>
              <a:rPr lang="en-US" dirty="0"/>
              <a:t>Kaggle Credit Card Fraud Data Set - </a:t>
            </a:r>
            <a:r>
              <a:rPr lang="en-US" dirty="0">
                <a:hlinkClick r:id="rId5"/>
              </a:rPr>
              <a:t>https://www.kaggle.com/mlg-ulb/creditcardfraud</a:t>
            </a:r>
            <a:r>
              <a:rPr lang="en-US" dirty="0"/>
              <a:t> -</a:t>
            </a:r>
          </a:p>
          <a:p>
            <a:r>
              <a:rPr lang="en-US" dirty="0"/>
              <a:t>Features for Credit Card Fraud Detection - </a:t>
            </a:r>
            <a:r>
              <a:rPr lang="en-US" dirty="0">
                <a:hlinkClick r:id="rId6"/>
              </a:rPr>
              <a:t>https://towardsdatascience.com/how-to-create-good-features-in-fraud-detection-de6562f249ef</a:t>
            </a:r>
            <a:r>
              <a:rPr lang="en-US" dirty="0"/>
              <a:t>  </a:t>
            </a:r>
          </a:p>
          <a:p>
            <a:r>
              <a:rPr lang="en-US" dirty="0"/>
              <a:t>Feature Engineering for Fraud Detection - </a:t>
            </a:r>
            <a:r>
              <a:rPr lang="en-US" dirty="0">
                <a:hlinkClick r:id="rId7"/>
              </a:rPr>
              <a:t>https://github.com/dachosen1/Feature-Engineering-for-Fraud-Detection</a:t>
            </a:r>
            <a:r>
              <a:rPr lang="en-US" dirty="0"/>
              <a:t> </a:t>
            </a:r>
          </a:p>
          <a:p>
            <a:r>
              <a:rPr lang="en-US" dirty="0"/>
              <a:t>A Feature Extraction Method for Credit Card Fraud Detection - </a:t>
            </a:r>
            <a:r>
              <a:rPr lang="en-US" dirty="0">
                <a:hlinkClick r:id="rId8"/>
              </a:rPr>
              <a:t>https://ieeexplore.ieee.org/document/8782457</a:t>
            </a:r>
            <a:r>
              <a:rPr lang="en-US" dirty="0"/>
              <a:t> </a:t>
            </a:r>
          </a:p>
          <a:p>
            <a:r>
              <a:rPr lang="en-US" dirty="0"/>
              <a:t>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D6496-46DF-EC4E-8558-820FEF2B8A74}"/>
              </a:ext>
            </a:extLst>
          </p:cNvPr>
          <p:cNvSpPr txBox="1"/>
          <p:nvPr/>
        </p:nvSpPr>
        <p:spPr>
          <a:xfrm>
            <a:off x="244548" y="187210"/>
            <a:ext cx="7578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select features to train anomaly-detection model.</a:t>
            </a:r>
          </a:p>
          <a:p>
            <a:r>
              <a:rPr lang="en-US" dirty="0"/>
              <a:t> - remove features with a lot of missing data (we don't want to impute missing data)</a:t>
            </a:r>
          </a:p>
          <a:p>
            <a:r>
              <a:rPr lang="en-US" dirty="0"/>
              <a:t> - remove features which have no variance (no relation to events)</a:t>
            </a:r>
          </a:p>
          <a:p>
            <a:r>
              <a:rPr lang="en-US" dirty="0"/>
              <a:t> - look at collinearity of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2C5C4-F3F9-8949-B2FD-FEF8C159E1A9}"/>
              </a:ext>
            </a:extLst>
          </p:cNvPr>
          <p:cNvSpPr txBox="1"/>
          <p:nvPr/>
        </p:nvSpPr>
        <p:spPr>
          <a:xfrm>
            <a:off x="244548" y="1445017"/>
            <a:ext cx="79269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find which columns' values change their distribution the most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when we change from rows with Class=0 to Class==1.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To compare two distributions we will use Kolmogorov-Smirnov test.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-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9"/>
              </a:rPr>
              <a:t>https://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9"/>
              </a:rPr>
              <a:t>en.wikipedia.org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9"/>
              </a:rPr>
              <a:t>/wiki/Kolmogorov%E2%80%93Smirnov_test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Note - this is just one of many tests, for example, read this discussion: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-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10"/>
              </a:rPr>
              <a:t>https://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10"/>
              </a:rPr>
              <a:t>stats.stackexchange.com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10"/>
              </a:rPr>
              <a:t>/questions/1001/is-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10"/>
              </a:rPr>
              <a:t>spearmans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10"/>
              </a:rPr>
              <a:t>-correlation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function ks_2samp(array1, array2)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compares distributions of values in two arrays and returns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p_value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p_value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0.4 - distributions are very similar (identical)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p_value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very small - distributions differ</a:t>
            </a:r>
          </a:p>
        </p:txBody>
      </p:sp>
    </p:spTree>
    <p:extLst>
      <p:ext uri="{BB962C8B-B14F-4D97-AF65-F5344CB8AC3E}">
        <p14:creationId xmlns:p14="http://schemas.microsoft.com/office/powerpoint/2010/main" val="66683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F4EE20-15E4-B840-A5AB-7ED41A39906E}"/>
              </a:ext>
            </a:extLst>
          </p:cNvPr>
          <p:cNvSpPr txBox="1"/>
          <p:nvPr/>
        </p:nvSpPr>
        <p:spPr>
          <a:xfrm>
            <a:off x="0" y="0"/>
            <a:ext cx="96665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Isolation Forest (IF)</a:t>
            </a:r>
            <a:r>
              <a:rPr lang="en-US" sz="2800" b="1"/>
              <a:t> &amp; </a:t>
            </a:r>
            <a:r>
              <a:rPr lang="en-US" sz="2800" b="1">
                <a:solidFill>
                  <a:srgbClr val="00B050"/>
                </a:solidFill>
              </a:rPr>
              <a:t>RRCF</a:t>
            </a:r>
            <a:r>
              <a:rPr lang="en-US" sz="2800" b="1"/>
              <a:t> for </a:t>
            </a:r>
            <a:r>
              <a:rPr lang="en-US" sz="2800" b="1">
                <a:solidFill>
                  <a:srgbClr val="FF0000"/>
                </a:solidFill>
              </a:rPr>
              <a:t>Anomaly Detection</a:t>
            </a:r>
            <a:r>
              <a:rPr lang="en-US" sz="2800" b="1"/>
              <a:t> </a:t>
            </a:r>
          </a:p>
          <a:p>
            <a:r>
              <a:rPr lang="en-US" b="1">
                <a:solidFill>
                  <a:srgbClr val="00B050"/>
                </a:solidFill>
              </a:rPr>
              <a:t>(RRCF = AWS Robust Random Cut Forest)</a:t>
            </a:r>
          </a:p>
          <a:p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hlinkClick r:id="rId2"/>
              </a:rPr>
              <a:t>https://en.wikipedia.org/wiki/Isolation_forest</a:t>
            </a:r>
            <a:r>
              <a:rPr lang="en-US"/>
              <a:t> -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hlinkClick r:id="rId3"/>
              </a:rPr>
              <a:t>https://stackoverflow.com/questions/63115867/isolation-forest-vs-robust-random-cut-forest-in-outlier-detection</a:t>
            </a:r>
            <a:r>
              <a:rPr lang="en-US"/>
              <a:t> – </a:t>
            </a:r>
            <a:br>
              <a:rPr lang="en-US"/>
            </a:br>
            <a:br>
              <a:rPr lang="en-US"/>
            </a:br>
            <a:r>
              <a:rPr lang="en-US" b="1">
                <a:solidFill>
                  <a:srgbClr val="00B050"/>
                </a:solidFill>
              </a:rPr>
              <a:t>Isolation Forest: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hlinkClick r:id="rId4"/>
              </a:rPr>
              <a:t>https://cs.nju.edu.cn/zhouzh/zhouzh.files/publication/icdm08b.pdf</a:t>
            </a:r>
            <a:r>
              <a:rPr lang="en-US"/>
              <a:t> – paper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hlinkClick r:id="rId5"/>
              </a:rPr>
              <a:t>https://towardsdatascience.com/outlier-detection-with-isolation-forest-3d190448d45e</a:t>
            </a:r>
            <a:r>
              <a:rPr lang="en-US"/>
              <a:t> – tutorial</a:t>
            </a:r>
            <a:br>
              <a:rPr lang="en-US"/>
            </a:br>
            <a:br>
              <a:rPr lang="en-US"/>
            </a:br>
            <a:r>
              <a:rPr lang="en-US" b="1">
                <a:solidFill>
                  <a:srgbClr val="00B050"/>
                </a:solidFill>
              </a:rPr>
              <a:t>RCF: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hlinkClick r:id="rId6"/>
              </a:rPr>
              <a:t>http://proceedings.mlr.press/v48/guha16.pdf</a:t>
            </a:r>
            <a:r>
              <a:rPr lang="en-US"/>
              <a:t> – paper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hlinkClick r:id="rId7"/>
              </a:rPr>
              <a:t>https://freecontent.manning.com/the-randomcutforest-algorithm/</a:t>
            </a:r>
            <a:r>
              <a:rPr lang="en-US"/>
              <a:t> - tutorial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9093C-4403-F849-8F8E-E513719A0D3F}"/>
              </a:ext>
            </a:extLst>
          </p:cNvPr>
          <p:cNvSpPr txBox="1"/>
          <p:nvPr/>
        </p:nvSpPr>
        <p:spPr>
          <a:xfrm>
            <a:off x="0" y="3429000"/>
            <a:ext cx="102959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B050"/>
                </a:solidFill>
              </a:rPr>
              <a:t>Both algorithms are ensemble methods based on decision trees.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B050"/>
                </a:solidFill>
              </a:rPr>
              <a:t>Both aim to isolate every single point.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B050"/>
                </a:solidFill>
              </a:rPr>
              <a:t>Ouliers tend to require less steps to get isolated.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Isolation Forest (IF)</a:t>
            </a:r>
            <a:r>
              <a:rPr lang="en-US"/>
              <a:t> is open source (sklearn), whereas </a:t>
            </a:r>
            <a:r>
              <a:rPr lang="en-US" b="1">
                <a:solidFill>
                  <a:srgbClr val="00B050"/>
                </a:solidFill>
              </a:rPr>
              <a:t>AWS RRCF</a:t>
            </a:r>
            <a:r>
              <a:rPr lang="en-US"/>
              <a:t> is closed source (although look at </a:t>
            </a:r>
            <a:r>
              <a:rPr lang="en-US">
                <a:hlinkClick r:id="rId8"/>
              </a:rPr>
              <a:t>https://github.com/kLabUM/rrcf</a:t>
            </a:r>
            <a:r>
              <a:rPr lang="en-US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B050"/>
                </a:solidFill>
              </a:rPr>
              <a:t>RRCF</a:t>
            </a:r>
            <a:r>
              <a:rPr lang="en-US"/>
              <a:t> can work on </a:t>
            </a:r>
            <a:r>
              <a:rPr lang="en-US" b="1">
                <a:solidFill>
                  <a:srgbClr val="00B050"/>
                </a:solidFill>
              </a:rPr>
              <a:t>streams</a:t>
            </a:r>
            <a:r>
              <a:rPr lang="en-US"/>
              <a:t> (in streaming analytics service Kinesis Data Analytics) – it has partial_fit()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B050"/>
                </a:solidFill>
              </a:rPr>
              <a:t>RRCF</a:t>
            </a:r>
            <a:r>
              <a:rPr lang="en-US"/>
              <a:t> is more scalable, can be parallelized between </a:t>
            </a:r>
            <a:r>
              <a:rPr lang="en-US" b="1">
                <a:solidFill>
                  <a:srgbClr val="00B050"/>
                </a:solidFill>
              </a:rPr>
              <a:t>multiple machines</a:t>
            </a:r>
            <a:r>
              <a:rPr lang="en-US"/>
              <a:t>. It also supports Pipe mode (streaming data via unix pipes) which makes it able to learn on much bigger data than what fits on disk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B050"/>
                </a:solidFill>
              </a:rPr>
              <a:t>RRCF</a:t>
            </a:r>
            <a:r>
              <a:rPr lang="en-US"/>
              <a:t> performs better in </a:t>
            </a:r>
            <a:r>
              <a:rPr lang="en-US" b="1">
                <a:solidFill>
                  <a:srgbClr val="00B050"/>
                </a:solidFill>
              </a:rPr>
              <a:t>high-dimensional space</a:t>
            </a:r>
            <a:r>
              <a:rPr lang="en-US"/>
              <a:t> because it gives more weight to dimension with higher variance (according to SageMaker doc), while Isolation Forest samples at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Anomaly score is calculated differently. </a:t>
            </a:r>
            <a:r>
              <a:rPr lang="en-US" b="1">
                <a:solidFill>
                  <a:srgbClr val="FF0000"/>
                </a:solidFill>
              </a:rPr>
              <a:t>IF</a:t>
            </a:r>
            <a:r>
              <a:rPr lang="en-US"/>
              <a:t>'s score is based on distance from the root node. </a:t>
            </a:r>
            <a:r>
              <a:rPr lang="en-US" b="1">
                <a:solidFill>
                  <a:srgbClr val="00B050"/>
                </a:solidFill>
              </a:rPr>
              <a:t>RRCF</a:t>
            </a:r>
            <a:r>
              <a:rPr lang="en-US"/>
              <a:t> is based on how much a new point changes the tree structure (i.e., shift in the tree size by including the new point). This makes </a:t>
            </a:r>
            <a:r>
              <a:rPr lang="en-US" b="1">
                <a:solidFill>
                  <a:srgbClr val="00B050"/>
                </a:solidFill>
              </a:rPr>
              <a:t>RRCF</a:t>
            </a:r>
            <a:r>
              <a:rPr lang="en-US"/>
              <a:t> less sensitive to the sample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D4482-7883-3F42-9403-107DD9199C72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6074" y="2382797"/>
            <a:ext cx="2960502" cy="133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8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944</Words>
  <Application>Microsoft Macintosh PowerPoint</Application>
  <PresentationFormat>Widescreen</PresentationFormat>
  <Paragraphs>80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6</cp:revision>
  <dcterms:modified xsi:type="dcterms:W3CDTF">2022-01-02T18:51:58Z</dcterms:modified>
</cp:coreProperties>
</file>