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359" r:id="rId2"/>
    <p:sldId id="304" r:id="rId3"/>
    <p:sldId id="355" r:id="rId4"/>
    <p:sldId id="360" r:id="rId5"/>
    <p:sldId id="358" r:id="rId6"/>
    <p:sldId id="357" r:id="rId7"/>
    <p:sldId id="265" r:id="rId8"/>
    <p:sldId id="36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4"/>
    <p:restoredTop sz="92109"/>
  </p:normalViewPr>
  <p:slideViewPr>
    <p:cSldViewPr snapToGrid="0" snapToObjects="1">
      <p:cViewPr varScale="1">
        <p:scale>
          <a:sx n="109" d="100"/>
          <a:sy n="109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07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4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56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a2fb0a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a2fb0af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8a2fb0af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9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hyperlink" Target="http://cs.stanford.edu/~quocle/" TargetMode="External"/><Relationship Id="rId4" Type="http://schemas.openxmlformats.org/officeDocument/2006/relationships/hyperlink" Target="https://arxiv.org/pdf/1609.08144v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376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hyperlink" Target="https://medium.com/data-science-in-your-pocket/attention-is-all-you-need-understanding-with-example-c8d074c377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4Bdc55j80l8" TargetMode="External"/><Relationship Id="rId3" Type="http://schemas.openxmlformats.org/officeDocument/2006/relationships/image" Target="../media/image8.jpeg"/><Relationship Id="rId7" Type="http://schemas.openxmlformats.org/officeDocument/2006/relationships/hyperlink" Target="https://www.youtube.com/watch?v=FWFA4DGuzSc" TargetMode="External"/><Relationship Id="rId2" Type="http://schemas.openxmlformats.org/officeDocument/2006/relationships/hyperlink" Target="https://blogs.nvidia.com/blog/2022/03/25/what-is-a-transformer-mode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iH-wmtxHunk" TargetMode="External"/><Relationship Id="rId5" Type="http://schemas.openxmlformats.org/officeDocument/2006/relationships/hyperlink" Target="https://www.cl.uni-heidelberg.de/nlpgroup/person/parcalabescu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youtube.com/watch?v=TQQlZhbC5p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huggingface.com/transformer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DxFvr1gpS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rxiv.org/pdf/1810.04805.pdf" TargetMode="External"/><Relationship Id="rId5" Type="http://schemas.openxmlformats.org/officeDocument/2006/relationships/hyperlink" Target="https://arxiv.org/pdf/1706.03762.pdf" TargetMode="External"/><Relationship Id="rId4" Type="http://schemas.openxmlformats.org/officeDocument/2006/relationships/hyperlink" Target="https://medium.com/inside-machine-learning/what-is-a-transformer-d07dd1fbec0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nsformers-for-tabular-data-b3e196fab6f4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www.youtube.com/watch?v=vHufWWgDYTI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multivariate-time-series-forecasting-with-transformers-384dc6ce989b" TargetMode="External"/><Relationship Id="rId5" Type="http://schemas.openxmlformats.org/officeDocument/2006/relationships/hyperlink" Target="https://blog.ml6.eu/transformers-for-tabular-data-hot-or-not-e3000df3ed46" TargetMode="External"/><Relationship Id="rId4" Type="http://schemas.openxmlformats.org/officeDocument/2006/relationships/hyperlink" Target="https://medium.com/@tunguz/about-those-transformers-for-tabular-data-116c13c36a5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CC27C-4000-2C15-2027-725FB631A3E0}"/>
              </a:ext>
            </a:extLst>
          </p:cNvPr>
          <p:cNvSpPr txBox="1"/>
          <p:nvPr/>
        </p:nvSpPr>
        <p:spPr>
          <a:xfrm>
            <a:off x="2028093" y="1720840"/>
            <a:ext cx="8135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00B0F0"/>
                </a:solidFill>
              </a:rPr>
              <a:t>Attention</a:t>
            </a:r>
          </a:p>
          <a:p>
            <a:pPr algn="ctr"/>
            <a:r>
              <a:rPr lang="en-US" sz="7200" b="1">
                <a:solidFill>
                  <a:srgbClr val="00B0F0"/>
                </a:solidFill>
              </a:rPr>
              <a:t>Transformers</a:t>
            </a:r>
          </a:p>
          <a:p>
            <a:pPr algn="ctr"/>
            <a:r>
              <a:rPr lang="en-US" sz="7200" b="1">
                <a:solidFill>
                  <a:srgbClr val="00B0F0"/>
                </a:solidFill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61508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95" y="626022"/>
            <a:ext cx="40493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GNMT (2016, Google Neural Machine Translation).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486" y="3042794"/>
            <a:ext cx="1334168" cy="120032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5665423" y="3547753"/>
            <a:ext cx="5608623" cy="2800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"Google’s Neural Machine Translation System: Bridging the Gap between Human and Machine Translation" (2016)</a:t>
            </a:r>
            <a:endParaRPr lang="en-US" sz="16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https://arxiv.org/pdf/1609.08144v2.pdf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- 31 authors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ideas: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LSTM network, 8 encoder and 8 decoder layers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- decreasing training time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Attention and residual connections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mechanism - connects the bottom layer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decoder to the top layer of the encoder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low-precision arithmetic for inference computations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24188" y="4268941"/>
            <a:ext cx="404934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Quoc Le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qvl@google.com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Past: PhD Student – under Andrew Ng, Stanford</a:t>
            </a:r>
            <a:endParaRPr lang="en-US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http://cs.stanford.edu/~quocle/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F0027-9B0F-DB45-A982-302BDCE3C12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5423" y="391699"/>
            <a:ext cx="5277007" cy="2830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BD2321-D4DC-D022-DFD3-CB765AA7B72E}"/>
              </a:ext>
            </a:extLst>
          </p:cNvPr>
          <p:cNvSpPr txBox="1"/>
          <p:nvPr/>
        </p:nvSpPr>
        <p:spPr>
          <a:xfrm>
            <a:off x="1" y="0"/>
            <a:ext cx="352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Google Translate</a:t>
            </a:r>
          </a:p>
        </p:txBody>
      </p:sp>
    </p:spTree>
    <p:extLst>
      <p:ext uri="{BB962C8B-B14F-4D97-AF65-F5344CB8AC3E}">
        <p14:creationId xmlns:p14="http://schemas.microsoft.com/office/powerpoint/2010/main" val="263269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3E5F2A-6B91-3147-AE8D-973808A12B4B}"/>
              </a:ext>
            </a:extLst>
          </p:cNvPr>
          <p:cNvSpPr txBox="1"/>
          <p:nvPr/>
        </p:nvSpPr>
        <p:spPr>
          <a:xfrm>
            <a:off x="0" y="0"/>
            <a:ext cx="467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Word2Vec to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50B8-9C85-1E4E-8F34-D6605E3F8923}"/>
              </a:ext>
            </a:extLst>
          </p:cNvPr>
          <p:cNvSpPr txBox="1"/>
          <p:nvPr/>
        </p:nvSpPr>
        <p:spPr>
          <a:xfrm>
            <a:off x="6095998" y="575871"/>
            <a:ext cx="6001409" cy="3385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 Mechanism (2016-2017)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Words are represented by vectors based not only on the word, but also on its position and neighbours in specific phrase/text.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just nearest neighbours – but from the whole text!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Positionall encoding is done using sin()/cos() functions.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encode words into a list of those vector representations.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process this memory of vectors while putting attention on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of one or few memory element(s),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finaly decode to generate the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translated sentence.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"Attention Is All You Need" (2017) – Google, eight authors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https://arxiv.org/pdf/1706.03762.pdf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.. </a:t>
            </a:r>
            <a:r>
              <a:rPr lang="en-US">
                <a:solidFill>
                  <a:schemeClr val="tx1"/>
                </a:solidFill>
                <a:hlinkClick r:id="rId4"/>
              </a:rPr>
              <a:t>https://medium.com/data-science-in-your-pocket/attention-is-all-you-need-understanding-with-example-c8d074c37767</a:t>
            </a:r>
            <a:endParaRPr lang="en-US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0E05B-5FDE-4018-D11C-DF32A9DB79F9}"/>
              </a:ext>
            </a:extLst>
          </p:cNvPr>
          <p:cNvSpPr txBox="1"/>
          <p:nvPr/>
        </p:nvSpPr>
        <p:spPr>
          <a:xfrm>
            <a:off x="692112" y="575871"/>
            <a:ext cx="4400874" cy="2954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Word2Vec (2013)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Tomas Mikolov published word2vec in 2013.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Typically word2vec maps each word to a vector of ~100 numbers.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mapping is found iteratively (starting with random vectors). The process approximates a word from the words before and after it in text. Similar words would have similar "neighbours".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vectors are found, they represent the meaning of words. SO you can do vector operations with them, for example: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V(King) – V(Man) + V(Woman)  ~  V(Queen)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03677-EB64-77F8-CC27-A27E54554DA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672" y="3995677"/>
            <a:ext cx="3229338" cy="2566910"/>
          </a:xfrm>
          <a:prstGeom prst="rect">
            <a:avLst/>
          </a:prstGeom>
        </p:spPr>
      </p:pic>
      <p:pic>
        <p:nvPicPr>
          <p:cNvPr id="1026" name="Picture 2" descr="PDF] Attention is All you Need | Semantic Scholar">
            <a:extLst>
              <a:ext uri="{FF2B5EF4-FFF2-40B4-BE49-F238E27FC236}">
                <a16:creationId xmlns:a16="http://schemas.microsoft.com/office/drawing/2014/main" id="{5DAB4E75-4A1C-1ED6-AFF6-A3F3DC41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7140" y="4409578"/>
            <a:ext cx="3923881" cy="215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0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3E5F2A-6B91-3147-AE8D-973808A12B4B}"/>
              </a:ext>
            </a:extLst>
          </p:cNvPr>
          <p:cNvSpPr txBox="1"/>
          <p:nvPr/>
        </p:nvSpPr>
        <p:spPr>
          <a:xfrm>
            <a:off x="1" y="0"/>
            <a:ext cx="352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Transformers, 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2CF1C-861E-5684-633B-744259D2F156}"/>
              </a:ext>
            </a:extLst>
          </p:cNvPr>
          <p:cNvSpPr txBox="1"/>
          <p:nvPr/>
        </p:nvSpPr>
        <p:spPr>
          <a:xfrm>
            <a:off x="550255" y="3260270"/>
            <a:ext cx="4601848" cy="1231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(Google 2018):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"Bidirectional Encoder Representations from Transformers"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language representation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designed to pre-train deep bidirectional representations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unlabeled text</a:t>
            </a:r>
          </a:p>
        </p:txBody>
      </p:sp>
      <p:pic>
        <p:nvPicPr>
          <p:cNvPr id="9" name="Picture 4" descr="Transformer for All Data Types. In 2017 Google published one of the… | by  Firiuza | Medium">
            <a:extLst>
              <a:ext uri="{FF2B5EF4-FFF2-40B4-BE49-F238E27FC236}">
                <a16:creationId xmlns:a16="http://schemas.microsoft.com/office/drawing/2014/main" id="{0BC4FD77-C11C-8F37-CA54-B2A5389E6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50868" y="130627"/>
            <a:ext cx="3995055" cy="62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AI Blog: Open Sourcing BERT: State-of-the-Art Pre-training for  Natural Language Processing">
            <a:extLst>
              <a:ext uri="{FF2B5EF4-FFF2-40B4-BE49-F238E27FC236}">
                <a16:creationId xmlns:a16="http://schemas.microsoft.com/office/drawing/2014/main" id="{3C82764A-E9F9-D4CE-1C7C-08D040CBA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88771" y="4644544"/>
            <a:ext cx="2330597" cy="19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rt Png - Bert Png - Cartoon Bert Sesame Street, Transparent Png - kindpng">
            <a:extLst>
              <a:ext uri="{FF2B5EF4-FFF2-40B4-BE49-F238E27FC236}">
                <a16:creationId xmlns:a16="http://schemas.microsoft.com/office/drawing/2014/main" id="{825BCB7A-9A0C-7BDA-1E10-D01920128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2887" y="4644544"/>
            <a:ext cx="1040157" cy="15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39F89-BECD-8CFC-1738-A2860BBB0EA6}"/>
              </a:ext>
            </a:extLst>
          </p:cNvPr>
          <p:cNvSpPr txBox="1"/>
          <p:nvPr/>
        </p:nvSpPr>
        <p:spPr>
          <a:xfrm>
            <a:off x="419452" y="6226629"/>
            <a:ext cx="186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Bert</a:t>
            </a:r>
          </a:p>
          <a:p>
            <a:pPr algn="ctr"/>
            <a:r>
              <a:rPr lang="en-US"/>
              <a:t>(Sesame Street)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4740F-494F-4C6E-191B-3289AA8877BF}"/>
              </a:ext>
            </a:extLst>
          </p:cNvPr>
          <p:cNvSpPr txBox="1"/>
          <p:nvPr/>
        </p:nvSpPr>
        <p:spPr>
          <a:xfrm>
            <a:off x="3669454" y="523220"/>
            <a:ext cx="4238931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(Google, 2017):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Deep Neural Network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replaces sequential models (like RNN,LSTM),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parallel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multi-head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encoder: self-attention + Feed-Forward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decoder: self-attention, attention over encodings,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 feed-forward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28736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1FAB9-68CA-800E-AD35-943E14F8EF08}"/>
              </a:ext>
            </a:extLst>
          </p:cNvPr>
          <p:cNvSpPr txBox="1"/>
          <p:nvPr/>
        </p:nvSpPr>
        <p:spPr>
          <a:xfrm>
            <a:off x="0" y="0"/>
            <a:ext cx="511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What is a Transformer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94243-9836-2DA2-6550-947C6E4E9E6E}"/>
              </a:ext>
            </a:extLst>
          </p:cNvPr>
          <p:cNvSpPr txBox="1"/>
          <p:nvPr/>
        </p:nvSpPr>
        <p:spPr>
          <a:xfrm>
            <a:off x="118885" y="643720"/>
            <a:ext cx="5029550" cy="4770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Very Good NVIDIA article:</a:t>
            </a:r>
            <a:br>
              <a:rPr lang="en-US"/>
            </a:br>
            <a:r>
              <a:rPr lang="en-US" sz="1100">
                <a:hlinkClick r:id="rId2"/>
              </a:rPr>
              <a:t>https://blogs.nvidia.com/blog/2022/03/25/what-is-a-transformer-model/</a:t>
            </a:r>
            <a:endParaRPr 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38C8C-178B-8CEC-0B63-7B9E23372AC3}"/>
              </a:ext>
            </a:extLst>
          </p:cNvPr>
          <p:cNvSpPr txBox="1"/>
          <p:nvPr/>
        </p:nvSpPr>
        <p:spPr>
          <a:xfrm>
            <a:off x="118884" y="1347446"/>
            <a:ext cx="502955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"A transformer model is a neural network that learns context and thus meaning by tracking relationships in sequential data like the words in this sentence."</a:t>
            </a:r>
          </a:p>
          <a:p>
            <a:endParaRPr lang="en-US"/>
          </a:p>
          <a:p>
            <a:r>
              <a:rPr lang="en-US"/>
              <a:t>"Transformer models apply an evolving set of mathematical techniques, called </a:t>
            </a:r>
            <a:r>
              <a:rPr lang="en-US" b="1">
                <a:solidFill>
                  <a:srgbClr val="00B050"/>
                </a:solidFill>
              </a:rPr>
              <a:t>attention</a:t>
            </a:r>
            <a:r>
              <a:rPr lang="en-US"/>
              <a:t> or </a:t>
            </a:r>
            <a:r>
              <a:rPr lang="en-US" b="1">
                <a:solidFill>
                  <a:srgbClr val="00B050"/>
                </a:solidFill>
              </a:rPr>
              <a:t>self-attention</a:t>
            </a:r>
            <a:r>
              <a:rPr lang="en-US"/>
              <a:t>, to detect subtle ways </a:t>
            </a:r>
            <a:r>
              <a:rPr lang="en-US">
                <a:solidFill>
                  <a:srgbClr val="0070C0"/>
                </a:solidFill>
              </a:rPr>
              <a:t>even distant data elements</a:t>
            </a:r>
            <a:r>
              <a:rPr lang="en-US"/>
              <a:t> in a series</a:t>
            </a:r>
          </a:p>
          <a:p>
            <a:r>
              <a:rPr lang="en-US">
                <a:solidFill>
                  <a:srgbClr val="0070C0"/>
                </a:solidFill>
              </a:rPr>
              <a:t>influence and depend on each other</a:t>
            </a:r>
            <a:r>
              <a:rPr lang="en-US"/>
              <a:t>."</a:t>
            </a:r>
          </a:p>
        </p:txBody>
      </p:sp>
      <p:pic>
        <p:nvPicPr>
          <p:cNvPr id="1026" name="Picture 2" descr="Letitia Parcalabescu">
            <a:extLst>
              <a:ext uri="{FF2B5EF4-FFF2-40B4-BE49-F238E27FC236}">
                <a16:creationId xmlns:a16="http://schemas.microsoft.com/office/drawing/2014/main" id="{A384A6BE-6A4B-8B0F-B96B-C9DA5E96B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61360" y="4346563"/>
            <a:ext cx="960254" cy="10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090FC-FF81-F316-2813-5FFF1BDAB4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1278" y="4347331"/>
            <a:ext cx="1153667" cy="1089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7FC60-722D-55E4-5144-5630FF9DC453}"/>
              </a:ext>
            </a:extLst>
          </p:cNvPr>
          <p:cNvSpPr txBox="1"/>
          <p:nvPr/>
        </p:nvSpPr>
        <p:spPr>
          <a:xfrm>
            <a:off x="6365632" y="5540139"/>
            <a:ext cx="5193324" cy="81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Short videos (AI Coffee Break with </a:t>
            </a:r>
            <a:r>
              <a:rPr lang="en-US" b="1">
                <a:solidFill>
                  <a:srgbClr val="FF0000"/>
                </a:solidFill>
              </a:rPr>
              <a:t>Letiția Pârcălăbescu</a:t>
            </a:r>
            <a:r>
              <a:rPr lang="en-US"/>
              <a:t>):</a:t>
            </a:r>
            <a:br>
              <a:rPr lang="en-US"/>
            </a:br>
            <a:r>
              <a:rPr lang="en-US" sz="1100"/>
              <a:t>.. </a:t>
            </a:r>
            <a:r>
              <a:rPr lang="en-US" sz="1100">
                <a:hlinkClick r:id="rId5"/>
              </a:rPr>
              <a:t>https://www.cl.uni-heidelberg.de/nlpgroup/person/parcalabescu</a:t>
            </a:r>
            <a:br>
              <a:rPr lang="en-US" sz="1100"/>
            </a:br>
            <a:r>
              <a:rPr lang="en-US" sz="1100"/>
              <a:t>.. history - </a:t>
            </a:r>
            <a:r>
              <a:rPr lang="en-US" sz="1100">
                <a:hlinkClick r:id="rId6"/>
              </a:rPr>
              <a:t>https://www.youtube.com/watch?v=iH-wmtxHunk</a:t>
            </a:r>
            <a:r>
              <a:rPr lang="en-US" sz="1100"/>
              <a:t> </a:t>
            </a:r>
            <a:br>
              <a:rPr lang="en-US" sz="1100"/>
            </a:br>
            <a:r>
              <a:rPr lang="en-US" sz="1100"/>
              <a:t>.. transformers explained: - </a:t>
            </a:r>
            <a:r>
              <a:rPr lang="en-US" sz="1100">
                <a:hlinkClick r:id="rId7"/>
              </a:rPr>
              <a:t>https://www.youtube.com/watch?v=FWFA4DGuzSc</a:t>
            </a:r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61E61-425B-D040-DC48-C11507ACE47C}"/>
              </a:ext>
            </a:extLst>
          </p:cNvPr>
          <p:cNvSpPr txBox="1"/>
          <p:nvPr/>
        </p:nvSpPr>
        <p:spPr>
          <a:xfrm>
            <a:off x="661436" y="3429000"/>
            <a:ext cx="345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videos explaining transformers:</a:t>
            </a:r>
          </a:p>
          <a:p>
            <a:r>
              <a:rPr lang="en-US" sz="1100"/>
              <a:t>.. </a:t>
            </a:r>
            <a:r>
              <a:rPr lang="en-US" sz="1100">
                <a:hlinkClick r:id="rId8"/>
              </a:rPr>
              <a:t>https://www.youtube.com/watch?v=4Bdc55j80l8</a:t>
            </a:r>
            <a:endParaRPr lang="en-US" sz="1100"/>
          </a:p>
          <a:p>
            <a:r>
              <a:rPr lang="en-US" sz="1100"/>
              <a:t>.. </a:t>
            </a:r>
            <a:r>
              <a:rPr lang="en-US" sz="1100">
                <a:hlinkClick r:id="rId9"/>
              </a:rPr>
              <a:t>https://www.youtube.com/watch?v=TQQlZhbC5ps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90587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3E5F2A-6B91-3147-AE8D-973808A12B4B}"/>
              </a:ext>
            </a:extLst>
          </p:cNvPr>
          <p:cNvSpPr txBox="1"/>
          <p:nvPr/>
        </p:nvSpPr>
        <p:spPr>
          <a:xfrm>
            <a:off x="1" y="0"/>
            <a:ext cx="546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RNNs &gt; Transformers &gt; BERT &gt; GPT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8F2-C61A-204A-AE48-4281A7AFA837}"/>
              </a:ext>
            </a:extLst>
          </p:cNvPr>
          <p:cNvSpPr txBox="1"/>
          <p:nvPr/>
        </p:nvSpPr>
        <p:spPr>
          <a:xfrm>
            <a:off x="105829" y="619050"/>
            <a:ext cx="5859541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RNNs - vanishing gradient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Gated RNN (LSTM) +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Transformer (Google, 2017) – multi-head attention,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encoder/decoder with self-attention and feed-forward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- pre-train deep bidirectional representations from unlabeled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GPT (Generative Pre-trained Transformer) – Open AI, 2018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2019 - GPT-2, 1.5 Billion parameters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2020 - GPT-3, 175 Billion parameters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2022 – GPT-3.5,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Hugging Face - open source NLP models: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https://huggingface.co/transformers/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(note: .co, not .com)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2F460-C5CF-CE55-498E-DA27B02CC5F9}"/>
              </a:ext>
            </a:extLst>
          </p:cNvPr>
          <p:cNvSpPr txBox="1"/>
          <p:nvPr/>
        </p:nvSpPr>
        <p:spPr>
          <a:xfrm>
            <a:off x="1155461" y="5936919"/>
            <a:ext cx="3378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GPT-3 Language Model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175 Billion Parameters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GPT = Generative Pre-trained Transformer</a:t>
            </a:r>
          </a:p>
        </p:txBody>
      </p:sp>
      <p:pic>
        <p:nvPicPr>
          <p:cNvPr id="6" name="Picture 4" descr="The First Travel Interview with OpenAI GPT-3 | Tiny Trips">
            <a:extLst>
              <a:ext uri="{FF2B5EF4-FFF2-40B4-BE49-F238E27FC236}">
                <a16:creationId xmlns:a16="http://schemas.microsoft.com/office/drawing/2014/main" id="{299DBDBF-EB97-4FE1-5ABD-BB137EF24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91841" y="5256860"/>
            <a:ext cx="1906119" cy="57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39D0A-E52C-1284-F77A-37C747337447}"/>
              </a:ext>
            </a:extLst>
          </p:cNvPr>
          <p:cNvSpPr txBox="1"/>
          <p:nvPr/>
        </p:nvSpPr>
        <p:spPr>
          <a:xfrm>
            <a:off x="7091033" y="3618277"/>
            <a:ext cx="402630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classes of Deep Learning systems: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(Convolutional Neural Network),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(Recurrent Neural Network),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(Long Short-Term Memory),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(Gated Recurrent Unit),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(Generative Adversarial Network),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(Bidirectional Encoder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Representations from Transformers),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Generative Pre-trained Transformer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(Reinforcement Learning),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many others.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82079-206F-2974-AD28-284B3042FFD3}"/>
              </a:ext>
            </a:extLst>
          </p:cNvPr>
          <p:cNvSpPr txBox="1"/>
          <p:nvPr/>
        </p:nvSpPr>
        <p:spPr>
          <a:xfrm>
            <a:off x="105829" y="3340740"/>
            <a:ext cx="58595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 models (e.g., BERT, GPT-3, CLIP, Codex) </a:t>
            </a:r>
          </a:p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models trained on broad data at scale </a:t>
            </a:r>
          </a:p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that they can be adapted to a wide range of downstream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(2018) -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GPT-3  (2018-2020) NLP, 175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parameters, Open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CLIP (Contrastive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LanguageImage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Pre-training) – Open AI – describe images using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Codex = translates from natural language to software code, Open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32821-E1E3-7F97-9ADA-ACD6E903E2A0}"/>
              </a:ext>
            </a:extLst>
          </p:cNvPr>
          <p:cNvSpPr txBox="1"/>
          <p:nvPr/>
        </p:nvSpPr>
        <p:spPr>
          <a:xfrm>
            <a:off x="6595030" y="612942"/>
            <a:ext cx="501831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Transformers over RNNs/LSTMs: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process the entire input </a:t>
            </a:r>
            <a:r>
              <a:rPr lang="en-US" b="0" i="0" dirty="0">
                <a:solidFill>
                  <a:srgbClr val="00B050"/>
                </a:solidFill>
                <a:effectLst/>
                <a:latin typeface="Roboto" panose="020F0502020204030204" pitchFamily="34" charset="0"/>
              </a:rPr>
              <a:t>all at once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 (unlike RNNs)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this allows for more </a:t>
            </a:r>
            <a:r>
              <a:rPr lang="en-US" b="0" i="0" dirty="0">
                <a:solidFill>
                  <a:srgbClr val="00B050"/>
                </a:solidFill>
                <a:effectLst/>
                <a:latin typeface="Roboto" panose="020F0502020204030204" pitchFamily="34" charset="0"/>
              </a:rPr>
              <a:t>parallelization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 (faster training)</a:t>
            </a:r>
            <a:br>
              <a:rPr lang="en-US" dirty="0"/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BERT </a:t>
            </a:r>
            <a:b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("Bidirectional Encoder Representations from Transformers")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faster (</a:t>
            </a: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parallel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ability to process </a:t>
            </a: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larger amounts of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ability to use </a:t>
            </a: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pre-trained models (transfer learning)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6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160150" y="189275"/>
            <a:ext cx="7789800" cy="4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Neural Machine Translation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Language Processing - short video from Siraj (March 2019)</a:t>
            </a: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https://www.youtube.com/watch?v=bDxFvr1gpSU</a:t>
            </a:r>
            <a:endParaRPr u="sng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Siraj talks about different language models</a:t>
            </a: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(terms like Seq2Seq, Attention, Transformer, BERT).</a:t>
            </a: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is a good textual explanation by Maxime Allard:</a:t>
            </a: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https://medium.com/inside-machine-learning/what-is-a-transformer-d07dd1fbec04</a:t>
            </a:r>
            <a:endParaRPr u="sng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here are two "classical" papers to know:</a:t>
            </a: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(2017) Attention Is All You Need</a:t>
            </a: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https://arxiv.org/pdf/1706.03762.pdf</a:t>
            </a:r>
            <a:endParaRPr u="sng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(2018) BERT: Pre-training of Deep Bidirectional Transformers for Language Understanding</a:t>
            </a:r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https://arxiv.org/pdf/1810.04805.pdf</a:t>
            </a:r>
            <a:endParaRPr u="sng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  <a:hlinkClick r:id="rId6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A3ADB-CCCB-88DC-9885-F5312AB6645A}"/>
              </a:ext>
            </a:extLst>
          </p:cNvPr>
          <p:cNvSpPr txBox="1"/>
          <p:nvPr/>
        </p:nvSpPr>
        <p:spPr>
          <a:xfrm>
            <a:off x="107986" y="582067"/>
            <a:ext cx="6325471" cy="5478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tabular data transformers and other Deep Learning Models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don't give any advantages in comparison with regular models like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better.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is an interesting recent work doing such a comparisons.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https://www.youtube.com/watch?v=vHufWWgDYTI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most common models for tabular data are (linear) regression and classification.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trivial OLS (Ordinary Least Squares) linear regression,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more interesting models using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Forest is easier to start with, stable, gives feature importance.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Boosting is usually better in production  (can handle nulls, more accurate, etc.)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personally prefer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HistGradientBoosting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models – they are essentially the same 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but much faster for large number of rows: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HistGradientBoostingClassifier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HistGradientBoostingRegressor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need to find a trend to extrapolate into the future,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you can use linear or polynomial regression (quadratic or cubic),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sometimes approximate with one or two exponential functions.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99565-69C0-2FBB-557D-A925417BCD9B}"/>
              </a:ext>
            </a:extLst>
          </p:cNvPr>
          <p:cNvSpPr txBox="1"/>
          <p:nvPr/>
        </p:nvSpPr>
        <p:spPr>
          <a:xfrm>
            <a:off x="0" y="0"/>
            <a:ext cx="540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Transformers with Tabular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F7F4F-A9AF-DB91-44B1-B452C1A62E3E}"/>
              </a:ext>
            </a:extLst>
          </p:cNvPr>
          <p:cNvSpPr txBox="1"/>
          <p:nvPr/>
        </p:nvSpPr>
        <p:spPr>
          <a:xfrm>
            <a:off x="6826864" y="4690884"/>
            <a:ext cx="4992624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Transformers-with-Tabular-Data</a:t>
            </a:r>
            <a:b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1000" b="0" i="0" dirty="0">
                <a:solidFill>
                  <a:srgbClr val="4183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https://towardsdatascience.com/transformers-for-tabular-data-b3e196fab6f4</a:t>
            </a:r>
            <a:b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1000" b="0" i="0" dirty="0">
                <a:solidFill>
                  <a:srgbClr val="4183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https://medium.com/@tunguz/about-those-transformers-for-tabular-data-116c13c36a5c</a:t>
            </a:r>
            <a:b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1000" b="0" i="0" dirty="0">
                <a:solidFill>
                  <a:srgbClr val="4183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https://blog.ml6.eu/transformers-for-tabular-data-hot-or-not-e3000df3ed46</a:t>
            </a:r>
            <a:b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</a:t>
            </a:r>
            <a:b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 Multivariate Time Series Forecasting with Transformers</a:t>
            </a:r>
            <a:b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1000" b="0" i="0" dirty="0">
                <a:solidFill>
                  <a:srgbClr val="4183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https://towardsdatascience.com/multivariate-time-series-forecasting-with-transformers-384dc6ce989b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89566-44DB-8839-C103-15131F24B3E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864" y="797510"/>
            <a:ext cx="5038208" cy="263149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7598997-F169-4D4F-96CE-98E13375828E}"/>
              </a:ext>
            </a:extLst>
          </p:cNvPr>
          <p:cNvSpPr/>
          <p:nvPr/>
        </p:nvSpPr>
        <p:spPr>
          <a:xfrm>
            <a:off x="7115908" y="2379785"/>
            <a:ext cx="2590800" cy="117230"/>
          </a:xfrm>
          <a:custGeom>
            <a:avLst/>
            <a:gdLst>
              <a:gd name="connsiteX0" fmla="*/ 0 w 2590800"/>
              <a:gd name="connsiteY0" fmla="*/ 46892 h 117230"/>
              <a:gd name="connsiteX1" fmla="*/ 550984 w 2590800"/>
              <a:gd name="connsiteY1" fmla="*/ 35169 h 117230"/>
              <a:gd name="connsiteX2" fmla="*/ 621323 w 2590800"/>
              <a:gd name="connsiteY2" fmla="*/ 58615 h 117230"/>
              <a:gd name="connsiteX3" fmla="*/ 656492 w 2590800"/>
              <a:gd name="connsiteY3" fmla="*/ 70338 h 117230"/>
              <a:gd name="connsiteX4" fmla="*/ 726830 w 2590800"/>
              <a:gd name="connsiteY4" fmla="*/ 105507 h 117230"/>
              <a:gd name="connsiteX5" fmla="*/ 808892 w 2590800"/>
              <a:gd name="connsiteY5" fmla="*/ 117230 h 117230"/>
              <a:gd name="connsiteX6" fmla="*/ 973015 w 2590800"/>
              <a:gd name="connsiteY6" fmla="*/ 105507 h 117230"/>
              <a:gd name="connsiteX7" fmla="*/ 1008184 w 2590800"/>
              <a:gd name="connsiteY7" fmla="*/ 93784 h 117230"/>
              <a:gd name="connsiteX8" fmla="*/ 1066800 w 2590800"/>
              <a:gd name="connsiteY8" fmla="*/ 82061 h 117230"/>
              <a:gd name="connsiteX9" fmla="*/ 1195754 w 2590800"/>
              <a:gd name="connsiteY9" fmla="*/ 46892 h 117230"/>
              <a:gd name="connsiteX10" fmla="*/ 1359877 w 2590800"/>
              <a:gd name="connsiteY10" fmla="*/ 11723 h 117230"/>
              <a:gd name="connsiteX11" fmla="*/ 1453661 w 2590800"/>
              <a:gd name="connsiteY11" fmla="*/ 0 h 117230"/>
              <a:gd name="connsiteX12" fmla="*/ 1875692 w 2590800"/>
              <a:gd name="connsiteY12" fmla="*/ 11723 h 117230"/>
              <a:gd name="connsiteX13" fmla="*/ 1910861 w 2590800"/>
              <a:gd name="connsiteY13" fmla="*/ 23446 h 117230"/>
              <a:gd name="connsiteX14" fmla="*/ 2028092 w 2590800"/>
              <a:gd name="connsiteY14" fmla="*/ 58615 h 117230"/>
              <a:gd name="connsiteX15" fmla="*/ 2098430 w 2590800"/>
              <a:gd name="connsiteY15" fmla="*/ 93784 h 117230"/>
              <a:gd name="connsiteX16" fmla="*/ 2262554 w 2590800"/>
              <a:gd name="connsiteY16" fmla="*/ 82061 h 117230"/>
              <a:gd name="connsiteX17" fmla="*/ 2297723 w 2590800"/>
              <a:gd name="connsiteY17" fmla="*/ 70338 h 117230"/>
              <a:gd name="connsiteX18" fmla="*/ 2356338 w 2590800"/>
              <a:gd name="connsiteY18" fmla="*/ 58615 h 117230"/>
              <a:gd name="connsiteX19" fmla="*/ 2461846 w 2590800"/>
              <a:gd name="connsiteY19" fmla="*/ 23446 h 117230"/>
              <a:gd name="connsiteX20" fmla="*/ 2497015 w 2590800"/>
              <a:gd name="connsiteY20" fmla="*/ 11723 h 117230"/>
              <a:gd name="connsiteX21" fmla="*/ 2590800 w 2590800"/>
              <a:gd name="connsiteY21" fmla="*/ 35169 h 11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90800" h="117230">
                <a:moveTo>
                  <a:pt x="0" y="46892"/>
                </a:moveTo>
                <a:cubicBezTo>
                  <a:pt x="323712" y="10924"/>
                  <a:pt x="140286" y="21007"/>
                  <a:pt x="550984" y="35169"/>
                </a:cubicBezTo>
                <a:lnTo>
                  <a:pt x="621323" y="58615"/>
                </a:lnTo>
                <a:cubicBezTo>
                  <a:pt x="633046" y="62523"/>
                  <a:pt x="646210" y="63483"/>
                  <a:pt x="656492" y="70338"/>
                </a:cubicBezTo>
                <a:cubicBezTo>
                  <a:pt x="686132" y="90098"/>
                  <a:pt x="692162" y="98573"/>
                  <a:pt x="726830" y="105507"/>
                </a:cubicBezTo>
                <a:cubicBezTo>
                  <a:pt x="753925" y="110926"/>
                  <a:pt x="781538" y="113322"/>
                  <a:pt x="808892" y="117230"/>
                </a:cubicBezTo>
                <a:cubicBezTo>
                  <a:pt x="863600" y="113322"/>
                  <a:pt x="918544" y="111915"/>
                  <a:pt x="973015" y="105507"/>
                </a:cubicBezTo>
                <a:cubicBezTo>
                  <a:pt x="985287" y="104063"/>
                  <a:pt x="996196" y="96781"/>
                  <a:pt x="1008184" y="93784"/>
                </a:cubicBezTo>
                <a:cubicBezTo>
                  <a:pt x="1027515" y="88951"/>
                  <a:pt x="1047385" y="86541"/>
                  <a:pt x="1066800" y="82061"/>
                </a:cubicBezTo>
                <a:cubicBezTo>
                  <a:pt x="1284102" y="31915"/>
                  <a:pt x="1087243" y="77895"/>
                  <a:pt x="1195754" y="46892"/>
                </a:cubicBezTo>
                <a:cubicBezTo>
                  <a:pt x="1237197" y="35051"/>
                  <a:pt x="1335948" y="14714"/>
                  <a:pt x="1359877" y="11723"/>
                </a:cubicBezTo>
                <a:lnTo>
                  <a:pt x="1453661" y="0"/>
                </a:lnTo>
                <a:cubicBezTo>
                  <a:pt x="1594338" y="3908"/>
                  <a:pt x="1735145" y="4516"/>
                  <a:pt x="1875692" y="11723"/>
                </a:cubicBezTo>
                <a:cubicBezTo>
                  <a:pt x="1888033" y="12356"/>
                  <a:pt x="1898979" y="20051"/>
                  <a:pt x="1910861" y="23446"/>
                </a:cubicBezTo>
                <a:cubicBezTo>
                  <a:pt x="1939532" y="31638"/>
                  <a:pt x="2007197" y="44685"/>
                  <a:pt x="2028092" y="58615"/>
                </a:cubicBezTo>
                <a:cubicBezTo>
                  <a:pt x="2073543" y="88916"/>
                  <a:pt x="2049895" y="77606"/>
                  <a:pt x="2098430" y="93784"/>
                </a:cubicBezTo>
                <a:cubicBezTo>
                  <a:pt x="2153138" y="89876"/>
                  <a:pt x="2208082" y="88469"/>
                  <a:pt x="2262554" y="82061"/>
                </a:cubicBezTo>
                <a:cubicBezTo>
                  <a:pt x="2274826" y="80617"/>
                  <a:pt x="2285735" y="73335"/>
                  <a:pt x="2297723" y="70338"/>
                </a:cubicBezTo>
                <a:cubicBezTo>
                  <a:pt x="2317053" y="65505"/>
                  <a:pt x="2337115" y="63858"/>
                  <a:pt x="2356338" y="58615"/>
                </a:cubicBezTo>
                <a:lnTo>
                  <a:pt x="2461846" y="23446"/>
                </a:lnTo>
                <a:lnTo>
                  <a:pt x="2497015" y="11723"/>
                </a:lnTo>
                <a:cubicBezTo>
                  <a:pt x="2575973" y="24882"/>
                  <a:pt x="2546094" y="12816"/>
                  <a:pt x="2590800" y="3516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1310</Words>
  <Application>Microsoft Macintosh PowerPoint</Application>
  <PresentationFormat>Widescreen</PresentationFormat>
  <Paragraphs>142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309</cp:revision>
  <cp:lastPrinted>2020-09-21T17:22:59Z</cp:lastPrinted>
  <dcterms:modified xsi:type="dcterms:W3CDTF">2022-12-16T19:48:13Z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2022-09-21T01:30:17Z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b1991332-3115-4d2b-80bf-12039dce2cb7</vt:lpwstr>
  </property>
  <property fmtid="{D5CDD505-2E9C-101B-9397-08002B2CF9AE}" pid="8" name="MSIP_Label_4f518368-b969-4042-91d9-8939bd921da2_ContentBits">
    <vt:lpwstr>0</vt:lpwstr>
  </property>
</Properties>
</file>