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1" r:id="rId2"/>
    <p:sldId id="262" r:id="rId3"/>
    <p:sldId id="313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00"/>
    <p:restoredTop sz="94629"/>
  </p:normalViewPr>
  <p:slideViewPr>
    <p:cSldViewPr snapToGrid="0" snapToObjects="1">
      <p:cViewPr varScale="1">
        <p:scale>
          <a:sx n="29" d="100"/>
          <a:sy n="29" d="100"/>
        </p:scale>
        <p:origin x="21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17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4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1833-D4C1-7247-9BA9-EAC3C872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1433-ED03-B244-88F8-E84484F3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1C3A-4DC3-AD44-AF06-9A2B4A2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D7B7-6A70-1D4F-8E7D-D77B16F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0CD6-7618-2246-BC3B-1C606E7E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ference_on_Neural_Information_Processing_Systems" TargetMode="External"/><Relationship Id="rId5" Type="http://schemas.openxmlformats.org/officeDocument/2006/relationships/hyperlink" Target="https://papers.nips.cc/" TargetMode="External"/><Relationship Id="rId4" Type="http://schemas.openxmlformats.org/officeDocument/2006/relationships/hyperlink" Target="https://nips.cc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ai.org/" TargetMode="External"/><Relationship Id="rId13" Type="http://schemas.openxmlformats.org/officeDocument/2006/relationships/hyperlink" Target="https://www.ecmlpkdd2019.org/" TargetMode="External"/><Relationship Id="rId18" Type="http://schemas.openxmlformats.org/officeDocument/2006/relationships/hyperlink" Target="http://cvpr2020.thecvf.com/" TargetMode="External"/><Relationship Id="rId3" Type="http://schemas.openxmlformats.org/officeDocument/2006/relationships/hyperlink" Target="https://nips.cc/" TargetMode="External"/><Relationship Id="rId7" Type="http://schemas.openxmlformats.org/officeDocument/2006/relationships/hyperlink" Target="https://icml.cc/" TargetMode="External"/><Relationship Id="rId12" Type="http://schemas.openxmlformats.org/officeDocument/2006/relationships/hyperlink" Target="https://odsc.com/" TargetMode="External"/><Relationship Id="rId17" Type="http://schemas.openxmlformats.org/officeDocument/2006/relationships/hyperlink" Target="https://aaai.org/Conferences/AAAI-20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ai-expo.net/northameri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cai.org/" TargetMode="External"/><Relationship Id="rId11" Type="http://schemas.openxmlformats.org/officeDocument/2006/relationships/hyperlink" Target="https://conferences.oreilly.com/artificial-intelligence/ai-ny" TargetMode="External"/><Relationship Id="rId5" Type="http://schemas.openxmlformats.org/officeDocument/2006/relationships/hyperlink" Target="https://saiconference.com/IntelliSys" TargetMode="External"/><Relationship Id="rId15" Type="http://schemas.openxmlformats.org/officeDocument/2006/relationships/hyperlink" Target="https://www.robot-learning.org/" TargetMode="External"/><Relationship Id="rId10" Type="http://schemas.openxmlformats.org/officeDocument/2006/relationships/hyperlink" Target="http://icdm2019.bigke.org/" TargetMode="External"/><Relationship Id="rId19" Type="http://schemas.openxmlformats.org/officeDocument/2006/relationships/hyperlink" Target="http://www.wikicfp.com/cfp/program?id=628" TargetMode="External"/><Relationship Id="rId4" Type="http://schemas.openxmlformats.org/officeDocument/2006/relationships/hyperlink" Target="https://iclr.cc/" TargetMode="External"/><Relationship Id="rId9" Type="http://schemas.openxmlformats.org/officeDocument/2006/relationships/hyperlink" Target="http://www.icaps-conference.org/" TargetMode="External"/><Relationship Id="rId14" Type="http://schemas.openxmlformats.org/officeDocument/2006/relationships/hyperlink" Target="http://2019.ieeeicip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78" y="142352"/>
            <a:ext cx="1871180" cy="20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39378" y="2196282"/>
            <a:ext cx="187118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Posner,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CalTech,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conference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President, founded NIPS foundation.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965492" y="2099521"/>
            <a:ext cx="20487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Yaser Abu-Mostafa,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CalTech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140560" y="2911353"/>
            <a:ext cx="5912062" cy="37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NIPS Conference – held every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since 1987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NIPS = Neural Information Processing Systems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https://nips.cc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https://papers.nips.cc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https://en.wikipedia.org/wiki/Conference_on_Neural_Information_Processing_Systems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– 2,500 registered participants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 – 3,755 (~50% growth)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– 5,680 (~51% growth)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– 8,000+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 – 12K  (2K tickets for main session sold in 12 minutes)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~ 13K, lottery was used to distribute tickets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2020 - online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022639" y="2326579"/>
            <a:ext cx="33207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NIPS =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NeurIPS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078937" y="2111135"/>
            <a:ext cx="204871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Bower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CalTech,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Virtual Worlds, OR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71847" y="142352"/>
            <a:ext cx="1995726" cy="19571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45441" y="3592662"/>
            <a:ext cx="4559359" cy="309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1987-2000 – in Denver, USA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2001-2010 – in Vancouver, Canada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– Granada, Spain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2012-2013 – Lake Tahoe, US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2014-2015 – Montreal, Canada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2016 - Barcelona, Spain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2017 - Long Beach, California, US (Dec 4-9)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2018 - Montréal, Quebec, Canada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2019 -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2020 - online</a:t>
            </a:r>
            <a:endParaRPr dirty="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3831" y="142352"/>
            <a:ext cx="1457436" cy="203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92214" y="123670"/>
            <a:ext cx="2050519" cy="205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1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E7E0C-8002-794A-8E93-47A273F279C5}"/>
              </a:ext>
            </a:extLst>
          </p:cNvPr>
          <p:cNvSpPr txBox="1"/>
          <p:nvPr/>
        </p:nvSpPr>
        <p:spPr>
          <a:xfrm>
            <a:off x="111210" y="827901"/>
            <a:ext cx="10392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NIPS = </a:t>
            </a:r>
            <a:r>
              <a:rPr lang="en-US" dirty="0" err="1"/>
              <a:t>NeurIPS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https://nips.cc/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ICLR = International Conference on Learning Representations - </a:t>
            </a:r>
            <a:r>
              <a:rPr lang="en-US" dirty="0">
                <a:hlinkClick r:id="rId4"/>
              </a:rPr>
              <a:t>https://iclr.cc/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ICMLR = International Conference on Machine Learning in Robotics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IntelliSys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https://saiconference.com/IntelliSys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IJCAI = International Joint Conferences on Artificial Intelligence - </a:t>
            </a:r>
            <a:r>
              <a:rPr lang="en-US" dirty="0">
                <a:hlinkClick r:id="rId6"/>
              </a:rPr>
              <a:t>https://www.ijcai.org/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ICML = International Conference on Machine Learning - </a:t>
            </a:r>
            <a:r>
              <a:rPr lang="en-US" dirty="0">
                <a:hlinkClick r:id="rId7"/>
              </a:rPr>
              <a:t>https://icml.cc/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UAI = Uncertainty in Artificial Intelligence - </a:t>
            </a:r>
            <a:r>
              <a:rPr lang="en-US" dirty="0">
                <a:hlinkClick r:id="rId8"/>
              </a:rPr>
              <a:t>http://www.auai.org/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ICAPS = International Conference on Automated Planning and Scheduling - </a:t>
            </a:r>
            <a:r>
              <a:rPr lang="en-US" dirty="0">
                <a:hlinkClick r:id="rId9"/>
              </a:rPr>
              <a:t>http://www.icaps-conference.org/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ICDM = IEEE International Conference on Data Mining - </a:t>
            </a:r>
            <a:r>
              <a:rPr lang="en-US" dirty="0">
                <a:hlinkClick r:id="rId10"/>
              </a:rPr>
              <a:t>http://icdm2019.bigke.org/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O'Reilly AI Conference - </a:t>
            </a:r>
            <a:r>
              <a:rPr lang="en-US" dirty="0">
                <a:hlinkClick r:id="rId11"/>
              </a:rPr>
              <a:t>https://conferences.oreilly.com/artificial-intelligence/ai-ny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Data Science Conference (ODSC) - </a:t>
            </a:r>
            <a:r>
              <a:rPr lang="en-US" dirty="0">
                <a:hlinkClick r:id="rId12"/>
              </a:rPr>
              <a:t>https://odsc.com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European Conference on Machine Learning and Principles and Practice of Knowledge Discovery in Databases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13"/>
              </a:rPr>
              <a:t>https://www.ecmlpkdd2019.org/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ICIP = IEEE International Conference on Image Processing - </a:t>
            </a:r>
            <a:r>
              <a:rPr lang="en-US" dirty="0">
                <a:hlinkClick r:id="rId14"/>
              </a:rPr>
              <a:t>http://2019.ieeeicip.org/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CoRL</a:t>
            </a:r>
            <a:r>
              <a:rPr lang="en-US" dirty="0"/>
              <a:t> = Conference on Robot Learning - </a:t>
            </a:r>
            <a:r>
              <a:rPr lang="en-US" dirty="0">
                <a:hlinkClick r:id="rId15"/>
              </a:rPr>
              <a:t>https://www.robot-learning.org/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&amp; Big Data Expo - </a:t>
            </a:r>
            <a:r>
              <a:rPr lang="en-US" dirty="0">
                <a:hlinkClick r:id="rId16"/>
              </a:rPr>
              <a:t>https://www.ai-expo.net/northamerica/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AAAI Conference on AI (AAAI = Association for the Advancement of Artificial Intelligence)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17"/>
              </a:rPr>
              <a:t>https://aaai.org/Conferences/AAAI-20/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CVPR = Conference on Computer Vision and Pattern Recognition - </a:t>
            </a:r>
            <a:r>
              <a:rPr lang="en-US" dirty="0">
                <a:hlinkClick r:id="rId18"/>
              </a:rPr>
              <a:t>http://cvpr2020.thecvf.com/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19"/>
              </a:rPr>
              <a:t>http://www.wikicfp.com/cfp/program?id=628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1AB67-B4CE-B84B-A275-FFBCB2BE1BC4}"/>
              </a:ext>
            </a:extLst>
          </p:cNvPr>
          <p:cNvSpPr txBox="1"/>
          <p:nvPr/>
        </p:nvSpPr>
        <p:spPr>
          <a:xfrm>
            <a:off x="0" y="0"/>
            <a:ext cx="598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 Conferences / Events</a:t>
            </a:r>
          </a:p>
        </p:txBody>
      </p:sp>
    </p:spTree>
    <p:extLst>
      <p:ext uri="{BB962C8B-B14F-4D97-AF65-F5344CB8AC3E}">
        <p14:creationId xmlns:p14="http://schemas.microsoft.com/office/powerpoint/2010/main" val="41346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54D22D-9AFC-784D-9B66-00A8B4869A69}"/>
              </a:ext>
            </a:extLst>
          </p:cNvPr>
          <p:cNvSpPr txBox="1"/>
          <p:nvPr/>
        </p:nvSpPr>
        <p:spPr>
          <a:xfrm>
            <a:off x="5795683" y="921097"/>
            <a:ext cx="65621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Kaggle</a:t>
            </a:r>
          </a:p>
          <a:p>
            <a:endParaRPr lang="en-US" dirty="0"/>
          </a:p>
          <a:p>
            <a:r>
              <a:rPr lang="en-US" dirty="0"/>
              <a:t>world's largest community of data scientists and machine learners</a:t>
            </a:r>
          </a:p>
          <a:p>
            <a:r>
              <a:rPr lang="en-US" dirty="0"/>
              <a:t> - since 2010</a:t>
            </a:r>
          </a:p>
          <a:p>
            <a:r>
              <a:rPr lang="en-US" dirty="0"/>
              <a:t> - acquired by Google in 2017</a:t>
            </a:r>
          </a:p>
          <a:p>
            <a:r>
              <a:rPr lang="en-US" dirty="0"/>
              <a:t> - more than 1 million registered users</a:t>
            </a:r>
          </a:p>
          <a:p>
            <a:endParaRPr lang="en-US" dirty="0"/>
          </a:p>
          <a:p>
            <a:r>
              <a:rPr lang="en-US" dirty="0"/>
              <a:t> - Kaggle Competitions</a:t>
            </a:r>
          </a:p>
          <a:p>
            <a:r>
              <a:rPr lang="en-US" dirty="0"/>
              <a:t> - Public Datasets</a:t>
            </a:r>
          </a:p>
          <a:p>
            <a:r>
              <a:rPr lang="en-US" dirty="0"/>
              <a:t> - Kaggle Kernels (</a:t>
            </a:r>
            <a:r>
              <a:rPr lang="en-US" dirty="0" err="1"/>
              <a:t>Jupyter</a:t>
            </a:r>
            <a:r>
              <a:rPr lang="en-US" dirty="0"/>
              <a:t> notebooks, code snippets)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E6BE3-2D89-AE46-B658-7D101CCD18F5}"/>
              </a:ext>
            </a:extLst>
          </p:cNvPr>
          <p:cNvSpPr txBox="1"/>
          <p:nvPr/>
        </p:nvSpPr>
        <p:spPr>
          <a:xfrm>
            <a:off x="5150223" y="4749508"/>
            <a:ext cx="6024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Famous Netflix competition of 2009 was before Kaggle.</a:t>
            </a:r>
          </a:p>
          <a:p>
            <a:r>
              <a:rPr lang="en-US" dirty="0"/>
              <a:t>Netflix provided a </a:t>
            </a:r>
            <a:r>
              <a:rPr lang="en-US" i="1" dirty="0"/>
              <a:t>training</a:t>
            </a:r>
            <a:r>
              <a:rPr lang="en-US" dirty="0"/>
              <a:t> data set of 100,480,507 ratings </a:t>
            </a:r>
          </a:p>
          <a:p>
            <a:r>
              <a:rPr lang="en-US" dirty="0"/>
              <a:t>that 480,189 users gave to 17,770 movies.</a:t>
            </a:r>
          </a:p>
          <a:p>
            <a:r>
              <a:rPr lang="en-US" dirty="0"/>
              <a:t>Task was to improve recommendation engine.</a:t>
            </a:r>
          </a:p>
          <a:p>
            <a:r>
              <a:rPr lang="en-US" dirty="0"/>
              <a:t>Prize – 1 </a:t>
            </a:r>
            <a:r>
              <a:rPr lang="en-US" dirty="0" err="1"/>
              <a:t>Mln</a:t>
            </a:r>
            <a:r>
              <a:rPr lang="en-US" dirty="0"/>
              <a:t> $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AEE6B-128C-5F4D-A218-DF3434FD15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12" y="150158"/>
            <a:ext cx="5251477" cy="2028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9D02B-F3C4-044E-8FC1-EA0AC625FC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12" y="2617461"/>
            <a:ext cx="4008717" cy="30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579</Words>
  <Application>Microsoft Macintosh PowerPoint</Application>
  <PresentationFormat>Widescreen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50</cp:revision>
  <dcterms:modified xsi:type="dcterms:W3CDTF">2021-05-30T16:59:29Z</dcterms:modified>
</cp:coreProperties>
</file>