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72" r:id="rId4"/>
    <p:sldId id="271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/>
    <p:restoredTop sz="94578"/>
  </p:normalViewPr>
  <p:slideViewPr>
    <p:cSldViewPr snapToGrid="0" snapToObjects="1">
      <p:cViewPr varScale="1">
        <p:scale>
          <a:sx n="108" d="100"/>
          <a:sy n="108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3c5d7ce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3c5d7ce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f3c5d7ce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70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81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14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46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92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83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79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10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fnhcEV1O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ml-cheatsheet.readthedocs.io/en/latest/loss_functions.html" TargetMode="External"/><Relationship Id="rId4" Type="http://schemas.openxmlformats.org/officeDocument/2006/relationships/hyperlink" Target="http://neuralnetworksanddeeplearning.com/chap3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23799/different-definitions-of-the-cross-entropy-loss-function/224491#22449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hyperlink" Target="https://en.wikipedia.org/wiki/Claude_Shannon" TargetMode="External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quora.com/What-is-an-intuitive-explanation-of-the-concept-of-entropy-in-information-theory" TargetMode="External"/><Relationship Id="rId4" Type="http://schemas.openxmlformats.org/officeDocument/2006/relationships/hyperlink" Target="https://en.wikipedia.org/wiki/Entropy_(information_theory)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2.png"/><Relationship Id="rId7" Type="http://schemas.openxmlformats.org/officeDocument/2006/relationships/hyperlink" Target="https://en.wikipedia.org/wiki/Richard_Leibl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lomon_Kullback" TargetMode="External"/><Relationship Id="rId5" Type="http://schemas.openxmlformats.org/officeDocument/2006/relationships/hyperlink" Target="https://en.wikipedia.org/wiki/Kullback%E2%80%93Leibler_divergence" TargetMode="External"/><Relationship Id="rId4" Type="http://schemas.openxmlformats.org/officeDocument/2006/relationships/image" Target="../media/image13.jp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jamesmccaffrey.wordpress.com/2013/11/05/why-you-should-use-cross-entropy-error-instead-of-classification-error-or-mean-squared-error-for-neural-network-classifier-training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www.reddit.com/r/MachineLearning/comments/3klqdh/q_whats_the_difference_between_crossentropy_an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s.stackexchange.com/questions/31985/definition-and-origin-of-cross-entropy" TargetMode="External"/><Relationship Id="rId5" Type="http://schemas.openxmlformats.org/officeDocument/2006/relationships/hyperlink" Target="https://en.wikipedia.org/wiki/Cross_entropy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8030" y="3245091"/>
            <a:ext cx="2396600" cy="16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54975" y="109925"/>
            <a:ext cx="5823311" cy="205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Why Cross-Entropy (CE) loss is better than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Min-Squared Error (MSE) loss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for classification?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(See </a:t>
            </a:r>
            <a:r>
              <a:rPr lang="en-US" sz="1600" b="1" dirty="0">
                <a:solidFill>
                  <a:srgbClr val="0070C0"/>
                </a:solidFill>
              </a:rPr>
              <a:t>Andrew Ng</a:t>
            </a:r>
            <a:r>
              <a:rPr lang="en-US" sz="1600" dirty="0"/>
              <a:t>’s Machine Learning course on Coursera.)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B050"/>
                </a:solidFill>
              </a:rPr>
              <a:t>First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70C0"/>
                </a:solidFill>
              </a:rPr>
              <a:t>MSE</a:t>
            </a:r>
            <a:r>
              <a:rPr lang="en-US" sz="1600" dirty="0"/>
              <a:t> can force conversion to a wrong answer.</a:t>
            </a: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150" y="4743450"/>
            <a:ext cx="37528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5974" y="0"/>
            <a:ext cx="5446026" cy="29895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:a16="http://schemas.microsoft.com/office/drawing/2014/main" id="{9838D313-6428-D542-86C4-192EC37CD243}"/>
              </a:ext>
            </a:extLst>
          </p:cNvPr>
          <p:cNvSpPr txBox="1"/>
          <p:nvPr/>
        </p:nvSpPr>
        <p:spPr>
          <a:xfrm>
            <a:off x="486765" y="2319301"/>
            <a:ext cx="5260833" cy="258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rgbClr val="0070C0"/>
                </a:solidFill>
              </a:rPr>
              <a:t>For example, suppose we are doing a medical diagnostics classifier based on a size of the abnormality. Big abnormalities usually mean cancer. We have a set of 100 samples with labels 0=healthy, 1=cancer.</a:t>
            </a:r>
          </a:p>
          <a:p>
            <a:pPr lvl="0"/>
            <a:endParaRPr lang="en-US" sz="14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0C0"/>
                </a:solidFill>
              </a:rPr>
              <a:t>Suppose we use MSE to train our model and find a threshold above which we say it is cancer.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0C0"/>
                </a:solidFill>
              </a:rPr>
              <a:t>Now suppose we add 20 more data points with very large sizes. They all have label 1 (cancer). Adding these points should not change the transition point. But if we use MSE, then it will shift the transition point toward larger sizes, thus changing diagnosis for some cases.</a:t>
            </a:r>
            <a:endParaRPr sz="1400" dirty="0">
              <a:solidFill>
                <a:srgbClr val="0070C0"/>
              </a:solidFill>
            </a:endParaRPr>
          </a:p>
        </p:txBody>
      </p:sp>
      <p:sp>
        <p:nvSpPr>
          <p:cNvPr id="7" name="Google Shape;101;p14">
            <a:extLst>
              <a:ext uri="{FF2B5EF4-FFF2-40B4-BE49-F238E27FC236}">
                <a16:creationId xmlns:a16="http://schemas.microsoft.com/office/drawing/2014/main" id="{77414D20-46A0-2A4F-87B9-908A788AC634}"/>
              </a:ext>
            </a:extLst>
          </p:cNvPr>
          <p:cNvSpPr txBox="1"/>
          <p:nvPr/>
        </p:nvSpPr>
        <p:spPr>
          <a:xfrm>
            <a:off x="54975" y="4988184"/>
            <a:ext cx="5823311" cy="134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B050"/>
                </a:solidFill>
              </a:rPr>
              <a:t>Second</a:t>
            </a:r>
            <a:r>
              <a:rPr lang="en-US" sz="1600" dirty="0"/>
              <a:t> reason against MSE is that </a:t>
            </a:r>
            <a:r>
              <a:rPr lang="en-US" sz="1600" b="1" dirty="0">
                <a:solidFill>
                  <a:srgbClr val="0070C0"/>
                </a:solidFill>
              </a:rPr>
              <a:t>MSE loss function</a:t>
            </a:r>
            <a:r>
              <a:rPr lang="en-US" sz="1600" dirty="0"/>
              <a:t> tend to be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70C0"/>
                </a:solidFill>
              </a:rPr>
              <a:t>non-convex</a:t>
            </a:r>
            <a:r>
              <a:rPr lang="en-US" sz="1600" dirty="0"/>
              <a:t> - have multiple local minima, thus making it difficult to converge.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B050"/>
                </a:solidFill>
              </a:rPr>
              <a:t>Third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70C0"/>
                </a:solidFill>
              </a:rPr>
              <a:t>Cross-Entropy</a:t>
            </a:r>
            <a:r>
              <a:rPr lang="en-US" sz="1600" dirty="0"/>
              <a:t> gives bigger gradients and better conversion.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11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48900" y="94797"/>
            <a:ext cx="10806780" cy="676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Cross-entropy loss = log loss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https://www.youtube.com/watch?v=ErfnhcEV1O8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http://neuralnetworksanddeeplearning.com/chap3.html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http://ml-cheatsheet.readthedocs.io/en/latest/loss_functions.html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machine learning (logistic regression, neural networks) cross-entropy (CE) is used to measure the difference between the actual and desired output. Note that this CE is different from CE used in information theory.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have a network which solves classification problem and has one output node (neuron) which outputs a number “a” between 0 and 1. The desired output of binary classification (label y) should be either 0 or 1.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define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CrossEntropy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function as following: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CrossEntropy</a:t>
            </a: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y_target</a:t>
            </a: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, a):</a:t>
            </a:r>
            <a:endParaRPr dirty="0"/>
          </a:p>
          <a:p>
            <a:pPr lvl="0"/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if </a:t>
            </a:r>
            <a:r>
              <a:rPr lang="en-US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y_target</a:t>
            </a: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== 1: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return -log(a)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return -log(1 - a)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how this function returns very big number if 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 if y == 1 and a is close to 0, then –log(a) will be a very large positive number.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when a is close to 1, then the output will be close to zero.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Cross-Entropy loss function gives big gradients – and makes learning faster.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we can write the same logic without if/else: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CrossEntropy</a:t>
            </a: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(y, a):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return –( y*log(a) + (1-y)*ln(1-a) 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Google Shape;102;p14">
            <a:extLst>
              <a:ext uri="{FF2B5EF4-FFF2-40B4-BE49-F238E27FC236}">
                <a16:creationId xmlns:a16="http://schemas.microsoft.com/office/drawing/2014/main" id="{6277C838-8E75-0840-A45F-00BCF8D8EEDB}"/>
              </a:ext>
            </a:extLst>
          </p:cNvPr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3294" y="2873829"/>
            <a:ext cx="2799806" cy="151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43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1903" y="2311586"/>
            <a:ext cx="4915787" cy="98315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551904" y="3603313"/>
            <a:ext cx="578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if the output is several nodes (not just one) – then we sum over all of them: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1903" y="4617606"/>
            <a:ext cx="5596769" cy="9994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0;p13">
            <a:extLst>
              <a:ext uri="{FF2B5EF4-FFF2-40B4-BE49-F238E27FC236}">
                <a16:creationId xmlns:a16="http://schemas.microsoft.com/office/drawing/2014/main" id="{A1E07DEF-0D1E-1344-9E0C-EC559C4358B0}"/>
              </a:ext>
            </a:extLst>
          </p:cNvPr>
          <p:cNvSpPr txBox="1"/>
          <p:nvPr/>
        </p:nvSpPr>
        <p:spPr>
          <a:xfrm>
            <a:off x="2551904" y="1297294"/>
            <a:ext cx="578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we have “n” training samples, then the total Cross-Entropy will be simply a sum of them: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88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483673" y="539752"/>
            <a:ext cx="11139365" cy="597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Note that this formula:  </a:t>
            </a:r>
            <a:endParaRPr sz="1600" dirty="0">
              <a:solidFill>
                <a:srgbClr val="24272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72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    C=−(1/n)∑( y*ln(a)  +  (1−y)*ln(1−a) 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also rewritten using notation (a1=a, a2=1-a, y1=y, y2=1-y) as: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7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rgbClr val="242729"/>
                </a:solidFill>
              </a:rPr>
              <a:t>    C=−(1/n)∑( y</a:t>
            </a:r>
            <a:r>
              <a:rPr lang="en-US" sz="1600" baseline="-25000" dirty="0">
                <a:solidFill>
                  <a:srgbClr val="242729"/>
                </a:solidFill>
              </a:rPr>
              <a:t>1</a:t>
            </a:r>
            <a:r>
              <a:rPr lang="en-US" sz="1600" dirty="0">
                <a:solidFill>
                  <a:srgbClr val="242729"/>
                </a:solidFill>
              </a:rPr>
              <a:t>*ln(a</a:t>
            </a:r>
            <a:r>
              <a:rPr lang="en-US" sz="1600" baseline="-25000" dirty="0">
                <a:solidFill>
                  <a:srgbClr val="242729"/>
                </a:solidFill>
              </a:rPr>
              <a:t>1</a:t>
            </a:r>
            <a:r>
              <a:rPr lang="en-US" sz="1600" dirty="0">
                <a:solidFill>
                  <a:srgbClr val="242729"/>
                </a:solidFill>
              </a:rPr>
              <a:t>)  +  y</a:t>
            </a:r>
            <a:r>
              <a:rPr lang="en-US" sz="1600" baseline="-25000" dirty="0">
                <a:solidFill>
                  <a:srgbClr val="242729"/>
                </a:solidFill>
              </a:rPr>
              <a:t>2</a:t>
            </a:r>
            <a:r>
              <a:rPr lang="en-US" sz="1600" dirty="0">
                <a:solidFill>
                  <a:srgbClr val="242729"/>
                </a:solidFill>
              </a:rPr>
              <a:t>*ln(a</a:t>
            </a:r>
            <a:r>
              <a:rPr lang="en-US" sz="1600" baseline="-25000" dirty="0">
                <a:solidFill>
                  <a:srgbClr val="242729"/>
                </a:solidFill>
              </a:rPr>
              <a:t>2</a:t>
            </a:r>
            <a:r>
              <a:rPr lang="en-US" sz="1600" dirty="0">
                <a:solidFill>
                  <a:srgbClr val="242729"/>
                </a:solidFill>
              </a:rPr>
              <a:t>) 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72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or</a:t>
            </a:r>
            <a:endParaRPr sz="1600" dirty="0">
              <a:solidFill>
                <a:srgbClr val="24272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7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    C=−(1/n)∑∑ </a:t>
            </a:r>
            <a:r>
              <a:rPr lang="en-US" sz="1600" dirty="0" err="1">
                <a:solidFill>
                  <a:srgbClr val="242729"/>
                </a:solidFill>
              </a:rPr>
              <a:t>y</a:t>
            </a:r>
            <a:r>
              <a:rPr lang="en-US" sz="1600" baseline="-25000" dirty="0" err="1">
                <a:solidFill>
                  <a:srgbClr val="242729"/>
                </a:solidFill>
              </a:rPr>
              <a:t>j</a:t>
            </a:r>
            <a:r>
              <a:rPr lang="en-US" sz="1600" dirty="0">
                <a:solidFill>
                  <a:srgbClr val="242729"/>
                </a:solidFill>
              </a:rPr>
              <a:t>*ln(</a:t>
            </a:r>
            <a:r>
              <a:rPr lang="en-US" sz="1600" dirty="0" err="1">
                <a:solidFill>
                  <a:srgbClr val="242729"/>
                </a:solidFill>
              </a:rPr>
              <a:t>a</a:t>
            </a:r>
            <a:r>
              <a:rPr lang="en-US" sz="1600" baseline="-25000" dirty="0" err="1">
                <a:solidFill>
                  <a:srgbClr val="242729"/>
                </a:solidFill>
              </a:rPr>
              <a:t>j</a:t>
            </a:r>
            <a:r>
              <a:rPr lang="en-US" sz="1600" dirty="0">
                <a:solidFill>
                  <a:srgbClr val="242729"/>
                </a:solidFill>
              </a:rPr>
              <a:t>) </a:t>
            </a:r>
            <a:endParaRPr sz="1600" dirty="0">
              <a:solidFill>
                <a:srgbClr val="2427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7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where we sum by j (0,1) and by number of samples “n”.</a:t>
            </a:r>
            <a:endParaRPr sz="1600" dirty="0">
              <a:solidFill>
                <a:srgbClr val="24272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72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In this form it looks the same as formula for </a:t>
            </a:r>
            <a:r>
              <a:rPr lang="en-US" sz="1600" b="1" dirty="0">
                <a:solidFill>
                  <a:srgbClr val="0070C0"/>
                </a:solidFill>
              </a:rPr>
              <a:t>log-likelihood</a:t>
            </a:r>
            <a:r>
              <a:rPr lang="en-US" sz="1600" dirty="0">
                <a:solidFill>
                  <a:srgbClr val="242729"/>
                </a:solidFill>
              </a:rPr>
              <a:t> or </a:t>
            </a:r>
            <a:r>
              <a:rPr lang="en-US" sz="1600" b="1" dirty="0">
                <a:solidFill>
                  <a:srgbClr val="0070C0"/>
                </a:solidFill>
              </a:rPr>
              <a:t>cross-entropy</a:t>
            </a:r>
            <a:endParaRPr sz="1600"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in information theory (see next slides).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4272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But note that in information theory the characters in the formula have different meaning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and the formula is used for different domain  (probability distributions, likelihood,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42729"/>
                </a:solidFill>
              </a:rPr>
              <a:t>independent variables, gaussian distribution, </a:t>
            </a:r>
            <a:r>
              <a:rPr lang="en-US" sz="1600" dirty="0" err="1">
                <a:solidFill>
                  <a:srgbClr val="242729"/>
                </a:solidFill>
              </a:rPr>
              <a:t>etc</a:t>
            </a:r>
            <a:r>
              <a:rPr lang="en-US" sz="1600" dirty="0">
                <a:solidFill>
                  <a:srgbClr val="242729"/>
                </a:solidFill>
              </a:rPr>
              <a:t>).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also here: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https://stats.stackexchange.com/questions/223799/different-definitions-of-the-cross-entropy-loss-function/224491#224491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68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0" y="458574"/>
            <a:ext cx="7620000" cy="639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(L) of a parameter value (or vector of parameter values),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given outcomes x, is equal to the </a:t>
            </a:r>
            <a:r>
              <a:rPr lang="en-US" b="1" i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probability (density)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assumed for those observed outcomes given those parameter values.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many applications, the natural logarithm of the likelihood function, called the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log-likelihood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more convenient to work with. Because the logarithm is a monotonically increasing function, the logarithm of a function achieves its maximum value at the same points as the function itself, and hence the log-likelihood can be used in place of the likelihood in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maximum likelihood estimation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related techniques.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maximum of a function often involves taking the derivative of a function and solving for the parameter being maximized, and this is often easier when the function being maximized is a log-likelihood rather than the original likelihood function.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some likelihood functions are for the parameters that explain a collection of statistically independent observations. In such a situation, the likelihood function factors into a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individual likelihood functions. The logarithm of this product is a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individual logarithms, and the derivative of a sum of terms is often easier to compute than the derivative of a product.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0" y="0"/>
            <a:ext cx="30234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Log-likelihood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7808698" y="812594"/>
            <a:ext cx="3579910" cy="176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P(x | </a:t>
            </a:r>
            <a:r>
              <a:rPr lang="en-US" sz="2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ln(L)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698" y="4005137"/>
            <a:ext cx="3898109" cy="12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748" y="5435687"/>
            <a:ext cx="3898100" cy="1184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12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41924" y="2181763"/>
            <a:ext cx="707139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Shannon (1916-2001)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 mathematician, electrical engineer, and cryptographer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as "the father of information theory".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Landmark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paper:"A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Mathematical Theory of Communication" (1948)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https://en.wikipedia.org/wiki/Claude_Shannon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https://en.wikipedia.org/wiki/Entropy_(information_theory)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https://www.quora.com/What-is-an-intuitive-explanation-of-the-concept-of-entropy-in-information-theory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74177" y="132787"/>
            <a:ext cx="20320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6562846" y="451413"/>
            <a:ext cx="1851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Shannon entropy</a:t>
            </a:r>
            <a:endParaRPr/>
          </a:p>
        </p:txBody>
      </p:sp>
      <p:cxnSp>
        <p:nvCxnSpPr>
          <p:cNvPr id="122" name="Google Shape;122;p16"/>
          <p:cNvCxnSpPr>
            <a:stCxn id="121" idx="3"/>
          </p:cNvCxnSpPr>
          <p:nvPr/>
        </p:nvCxnSpPr>
        <p:spPr>
          <a:xfrm>
            <a:off x="8414795" y="636079"/>
            <a:ext cx="1250100" cy="39420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4" name="Google Shape;124;p16"/>
          <p:cNvSpPr txBox="1"/>
          <p:nvPr/>
        </p:nvSpPr>
        <p:spPr>
          <a:xfrm>
            <a:off x="7577236" y="2651848"/>
            <a:ext cx="45919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Shannon entropy provides an absolute limit 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best possible average length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lossless encoding or compression 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information source.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C227C3-7F29-F44D-B27B-FF5F654E3E9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0659" y="1047255"/>
            <a:ext cx="3980543" cy="1117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70F5DA-3BF3-9540-870F-D159079DFDBF}"/>
              </a:ext>
            </a:extLst>
          </p:cNvPr>
          <p:cNvSpPr txBox="1"/>
          <p:nvPr/>
        </p:nvSpPr>
        <p:spPr>
          <a:xfrm>
            <a:off x="165722" y="4098263"/>
            <a:ext cx="6270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                           Simple way to understand the formula:</a:t>
            </a:r>
          </a:p>
          <a:p>
            <a:endParaRPr lang="en-US" sz="1600" dirty="0"/>
          </a:p>
          <a:p>
            <a:r>
              <a:rPr lang="en-US" sz="1600" dirty="0"/>
              <a:t>If "p" is probability of an event, </a:t>
            </a:r>
          </a:p>
          <a:p>
            <a:r>
              <a:rPr lang="en-US" sz="1600" dirty="0"/>
              <a:t>then we can use (1/p) as a measure of the information.</a:t>
            </a:r>
          </a:p>
          <a:p>
            <a:endParaRPr lang="en-US" sz="1600" dirty="0"/>
          </a:p>
          <a:p>
            <a:r>
              <a:rPr lang="en-US" sz="1600" dirty="0"/>
              <a:t>If event is common (the sun rose up as usual), it adds little information.</a:t>
            </a:r>
          </a:p>
          <a:p>
            <a:r>
              <a:rPr lang="en-US" sz="1600" dirty="0"/>
              <a:t>If event is rare (say, probability is 1/100), then messages about </a:t>
            </a:r>
          </a:p>
          <a:p>
            <a:r>
              <a:rPr lang="en-US" sz="1600" dirty="0"/>
              <a:t>this event carries more information.</a:t>
            </a:r>
          </a:p>
          <a:p>
            <a:endParaRPr lang="en-US" sz="1600" dirty="0"/>
          </a:p>
          <a:p>
            <a:r>
              <a:rPr lang="en-US" sz="1600" dirty="0"/>
              <a:t>So we can use </a:t>
            </a:r>
            <a:r>
              <a:rPr lang="en-US" sz="1600" b="1" dirty="0">
                <a:solidFill>
                  <a:srgbClr val="FF0000"/>
                </a:solidFill>
              </a:rPr>
              <a:t>(1/p)</a:t>
            </a:r>
            <a:r>
              <a:rPr lang="en-US" sz="1600" dirty="0"/>
              <a:t> as a </a:t>
            </a:r>
            <a:r>
              <a:rPr lang="en-US" sz="1600" b="1" dirty="0">
                <a:solidFill>
                  <a:srgbClr val="FF0000"/>
                </a:solidFill>
              </a:rPr>
              <a:t>measure of information</a:t>
            </a:r>
            <a:r>
              <a:rPr lang="en-US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E87C6-C3E5-9942-8DE3-A131300B374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24" y="26701"/>
            <a:ext cx="3588635" cy="2019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2ABE3-2F1F-3F49-AAA8-C1FBE851E4E7}"/>
              </a:ext>
            </a:extLst>
          </p:cNvPr>
          <p:cNvSpPr txBox="1"/>
          <p:nvPr/>
        </p:nvSpPr>
        <p:spPr>
          <a:xfrm>
            <a:off x="6431332" y="4693214"/>
            <a:ext cx="5644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practice we use log(1/p) because we do </a:t>
            </a:r>
          </a:p>
          <a:p>
            <a:r>
              <a:rPr lang="en-US" sz="1600" dirty="0"/>
              <a:t>binary encoding to compress our messages.</a:t>
            </a:r>
          </a:p>
          <a:p>
            <a:endParaRPr lang="en-US" sz="1600" dirty="0"/>
          </a:p>
          <a:p>
            <a:r>
              <a:rPr lang="en-US" sz="1600" dirty="0"/>
              <a:t>So we simply calculate  </a:t>
            </a:r>
          </a:p>
          <a:p>
            <a:endParaRPr lang="en-US" sz="1600" dirty="0"/>
          </a:p>
          <a:p>
            <a:r>
              <a:rPr lang="en-US" sz="1600" dirty="0"/>
              <a:t>sum(probability*information) = sum(p*log(1/p)) = </a:t>
            </a:r>
            <a:r>
              <a:rPr lang="en-US" sz="1600" b="1" dirty="0">
                <a:solidFill>
                  <a:srgbClr val="FF0000"/>
                </a:solidFill>
              </a:rPr>
              <a:t>- sum(p*log(p))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3440F1-B3FE-F445-A3A6-4C16B09DE1B6}"/>
              </a:ext>
            </a:extLst>
          </p:cNvPr>
          <p:cNvCxnSpPr/>
          <p:nvPr/>
        </p:nvCxnSpPr>
        <p:spPr>
          <a:xfrm flipV="1">
            <a:off x="6329548" y="4524499"/>
            <a:ext cx="0" cy="232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4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6096000" y="67268"/>
            <a:ext cx="45604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Kullback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Leibler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Divergence 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0" y="2645873"/>
            <a:ext cx="6412675" cy="183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lvl="0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report weather in 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ahara desert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it is optimal to use short encoding for sunny days, because they are most frequent.</a:t>
            </a:r>
          </a:p>
          <a:p>
            <a:pPr lvl="0"/>
            <a:endParaRPr lang="en-US"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report weather in 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Seattle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it is optimal to use shorter messages for rainy days.</a:t>
            </a:r>
          </a:p>
          <a:p>
            <a:endParaRPr lang="en-US"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we would use the message encoding scheme 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optimized for Sahara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to encode messages for 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Seattle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we would end up with messages which are </a:t>
            </a:r>
            <a:r>
              <a:rPr lang="en-US" sz="14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longer than needed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1" name="Google Shape;131;p17"/>
          <p:cNvSpPr txBox="1"/>
          <p:nvPr/>
        </p:nvSpPr>
        <p:spPr>
          <a:xfrm>
            <a:off x="11083" y="1863524"/>
            <a:ext cx="1890292" cy="6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Solomon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Kullback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(1907-1994)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304335" y="1863524"/>
            <a:ext cx="16452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Leibler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(1914-2003)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00457" cy="1752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627" y="7957"/>
            <a:ext cx="1766637" cy="1744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6096000" y="620697"/>
            <a:ext cx="5428813" cy="167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KL-divergence is the penalty (in bits) you'll have to pay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try to compress data from one distribution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using a scheme optimized for another.</a:t>
            </a:r>
            <a:endParaRPr sz="16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https://en.wikipedia.org/wiki/Kullback–Leibler_divergence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https://en.wikipedia.org/wiki/Solomon_Kullback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https://en.wikipedia.org/wiki/Richard_Leibler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/>
          </a:p>
        </p:txBody>
      </p:sp>
      <p:pic>
        <p:nvPicPr>
          <p:cNvPr id="1026" name="Picture 2" descr="Sahara | Location, History, Map, Countries, Animals, &amp; Facts | Britannica">
            <a:extLst>
              <a:ext uri="{FF2B5EF4-FFF2-40B4-BE49-F238E27FC236}">
                <a16:creationId xmlns:a16="http://schemas.microsoft.com/office/drawing/2014/main" id="{B87C3339-6E25-CC4F-A632-AC121CF9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5789" y="2645873"/>
            <a:ext cx="1634647" cy="108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ttle Lovers in the Rain Art Print Seattle paintings rain | Etsy">
            <a:extLst>
              <a:ext uri="{FF2B5EF4-FFF2-40B4-BE49-F238E27FC236}">
                <a16:creationId xmlns:a16="http://schemas.microsoft.com/office/drawing/2014/main" id="{3F5C1B14-A4BF-7B48-8543-24BE821C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75631" y="3275492"/>
            <a:ext cx="1098676" cy="13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DE176-DE4F-DD4E-BB4F-545ABBC96A5A}"/>
              </a:ext>
            </a:extLst>
          </p:cNvPr>
          <p:cNvSpPr txBox="1"/>
          <p:nvPr/>
        </p:nvSpPr>
        <p:spPr>
          <a:xfrm>
            <a:off x="8194597" y="3819696"/>
            <a:ext cx="146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sunny Sahara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5044E-6947-9C49-A0AA-24F8A03326D2}"/>
              </a:ext>
            </a:extLst>
          </p:cNvPr>
          <p:cNvSpPr txBox="1"/>
          <p:nvPr/>
        </p:nvSpPr>
        <p:spPr>
          <a:xfrm>
            <a:off x="10596823" y="4833257"/>
            <a:ext cx="145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rainy Seattle</a:t>
            </a:r>
            <a:endParaRPr lang="en-US" dirty="0"/>
          </a:p>
        </p:txBody>
      </p:sp>
      <p:sp>
        <p:nvSpPr>
          <p:cNvPr id="13" name="Google Shape;130;p17">
            <a:extLst>
              <a:ext uri="{FF2B5EF4-FFF2-40B4-BE49-F238E27FC236}">
                <a16:creationId xmlns:a16="http://schemas.microsoft.com/office/drawing/2014/main" id="{D172B9C6-159B-C440-85B1-58E60B8BE84A}"/>
              </a:ext>
            </a:extLst>
          </p:cNvPr>
          <p:cNvSpPr txBox="1"/>
          <p:nvPr/>
        </p:nvSpPr>
        <p:spPr>
          <a:xfrm>
            <a:off x="2030872" y="4603221"/>
            <a:ext cx="6084917" cy="218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More precisely: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data really comes from probability distribution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you use a compression scheme optimized for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divergence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D(P||Q)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number of extra bits you'll require </a:t>
            </a:r>
          </a:p>
          <a:p>
            <a:pPr lvl="0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a record of each sample from </a:t>
            </a:r>
            <a:r>
              <a:rPr lang="en-US" sz="14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D(Q||P) ≥ 0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because, by definition, it's the number of bits required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the best possible. 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generally there's no reason to expect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D(P||Q)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equal to  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D(Q||P)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89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0" y="-47953"/>
            <a:ext cx="872731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Entropy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entropy H(p) of a distribution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measures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bits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 to encode data from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code that is optimal for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cross-entropy of a distribution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respect to a distribution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bits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 on average to encode data from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b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code that is optimal for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cross entropy for the distributions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 a given set is defined as follows: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0171" y="3003703"/>
            <a:ext cx="5867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3831221" y="3875385"/>
            <a:ext cx="21644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H(p) – entropy of p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460604" y="3875385"/>
            <a:ext cx="451219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Kullback–Leibler divergence of q from 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D(p||q) &gt;= 0 , because it represents additional bits needed to encode data with distribution p using encoding optimal for distribution q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 rot="10800000" flipH="1">
            <a:off x="5197034" y="3495539"/>
            <a:ext cx="208345" cy="37984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18"/>
          <p:cNvCxnSpPr/>
          <p:nvPr/>
        </p:nvCxnSpPr>
        <p:spPr>
          <a:xfrm rot="10800000">
            <a:off x="6864513" y="3601017"/>
            <a:ext cx="337355" cy="2953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0171" y="4858457"/>
            <a:ext cx="4102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0" y="4491790"/>
            <a:ext cx="7201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discrete p &amp; q: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72263" y="5986105"/>
            <a:ext cx="1162001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https://en.wikipedia.org/wiki/Cross_entropy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http://stats.stackexchange.com/questions/31985/definition-and-origin-of-cross-entropy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https://www.reddit.com/r/MachineLearning/comments/3klqdh/q_whats_the_difference_between_crossentropy_and/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https://jamesmccaffrey.wordpress.com/2013/11/05/why-you-should-use-cross-entropy-error-instead-of-classification-error-or-mean-squared-error-for-neural-network-classifier-training/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60352" y="1070494"/>
            <a:ext cx="2667638" cy="62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6740323" y="74345"/>
            <a:ext cx="545167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 the output vector represents a probability distribution, and cross-entropy indicates the distance between what the network believes this distribution should be, and what the teacher says it should be …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 You should use the cost function that matches your output units and your probabilistic modeling assumptions. For a multi-class classification, that means a softmax + cross entropy. For regression (assuming a Gaussian distribution) - squared error…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947798" y="3895306"/>
            <a:ext cx="21644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Cross-entropy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 rot="10800000" flipH="1">
            <a:off x="1758387" y="3569408"/>
            <a:ext cx="208345" cy="37984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18"/>
          <p:cNvSpPr txBox="1"/>
          <p:nvPr/>
        </p:nvSpPr>
        <p:spPr>
          <a:xfrm>
            <a:off x="6459881" y="4746751"/>
            <a:ext cx="52549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Cross-Entropy is always greater than Entropy,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D(p||q) &gt;=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34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188259" y="2283297"/>
            <a:ext cx="5704889" cy="4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Entropy in Statistical Mechanics:</a:t>
            </a:r>
            <a:endParaRPr sz="2400" b="1" dirty="0">
              <a:solidFill>
                <a:schemeClr val="dk1"/>
              </a:solidFill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02" y="2174762"/>
            <a:ext cx="2961210" cy="8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188259" y="3011396"/>
            <a:ext cx="6898341" cy="110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summation is over all the possible microstates of the system.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 is the probability that the system is in the </a:t>
            </a:r>
            <a:r>
              <a:rPr lang="en-US" sz="2000" dirty="0" err="1"/>
              <a:t>i-th</a:t>
            </a:r>
            <a:r>
              <a:rPr lang="en-US" sz="2000" dirty="0"/>
              <a:t> microstate.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k</a:t>
            </a:r>
            <a:r>
              <a:rPr lang="en-US" sz="2000" baseline="-25000" dirty="0"/>
              <a:t>B</a:t>
            </a:r>
            <a:r>
              <a:rPr lang="en-US" sz="2000" dirty="0"/>
              <a:t> is the Boltzmann constant, equal to 1.38065×10−23 J/K</a:t>
            </a:r>
            <a:endParaRPr sz="2000" dirty="0"/>
          </a:p>
        </p:txBody>
      </p:sp>
      <p:sp>
        <p:nvSpPr>
          <p:cNvPr id="161" name="Google Shape;161;p19"/>
          <p:cNvSpPr txBox="1"/>
          <p:nvPr/>
        </p:nvSpPr>
        <p:spPr>
          <a:xfrm>
            <a:off x="188259" y="4217258"/>
            <a:ext cx="7054719" cy="174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second law of thermodynamics states that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entropy never decreases spontaneously in </a:t>
            </a:r>
            <a:r>
              <a:rPr lang="en-US" sz="2000" dirty="0">
                <a:solidFill>
                  <a:schemeClr val="dk1"/>
                </a:solidFill>
              </a:rPr>
              <a:t>an isolated system</a:t>
            </a:r>
            <a:r>
              <a:rPr lang="en-US" sz="2000" dirty="0"/>
              <a:t>.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total entropy of any system can't decrease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other than by increasing the entropy of some other system.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7134B-F8FF-BE4B-A75C-DB4380135002}"/>
              </a:ext>
            </a:extLst>
          </p:cNvPr>
          <p:cNvSpPr txBox="1"/>
          <p:nvPr/>
        </p:nvSpPr>
        <p:spPr>
          <a:xfrm>
            <a:off x="188259" y="692351"/>
            <a:ext cx="730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Clausius invented the term in 1865. He had noticed that a certain ratio was constant in reversible, or ideal, heat cycles. The ratio was heat exchanged to absolute temperature. Clausius decided that the conserved ratio must correspond to a real, physical quantity, and he named it "entropy".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EE9FB-5631-AE4E-B11A-22E06E64E3FC}"/>
              </a:ext>
            </a:extLst>
          </p:cNvPr>
          <p:cNvSpPr txBox="1"/>
          <p:nvPr/>
        </p:nvSpPr>
        <p:spPr>
          <a:xfrm>
            <a:off x="188259" y="107576"/>
            <a:ext cx="500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Entropy in Physics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3B424-2F23-DD46-A2D2-624681B05F8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5753" y="266117"/>
            <a:ext cx="1209996" cy="143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6664F-0736-2B49-9572-2CB03282D275}"/>
              </a:ext>
            </a:extLst>
          </p:cNvPr>
          <p:cNvSpPr txBox="1"/>
          <p:nvPr/>
        </p:nvSpPr>
        <p:spPr>
          <a:xfrm>
            <a:off x="10243977" y="1805430"/>
            <a:ext cx="181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Rudolf Clausius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4AB24-C3E5-5E41-8047-1998B8683C8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977" y="2547520"/>
            <a:ext cx="1813549" cy="1511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48F7F-2BC2-1545-9B80-7158C5B21B86}"/>
              </a:ext>
            </a:extLst>
          </p:cNvPr>
          <p:cNvSpPr txBox="1"/>
          <p:nvPr/>
        </p:nvSpPr>
        <p:spPr>
          <a:xfrm>
            <a:off x="10193767" y="4162629"/>
            <a:ext cx="19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Ludwig Boltzmann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CFF361-644B-AB40-9E6A-08490880B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0051" y="4904719"/>
            <a:ext cx="1041400" cy="134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556EB7-F996-0D4D-81D9-3BC01D7D769E}"/>
              </a:ext>
            </a:extLst>
          </p:cNvPr>
          <p:cNvSpPr txBox="1"/>
          <p:nvPr/>
        </p:nvSpPr>
        <p:spPr>
          <a:xfrm>
            <a:off x="10122051" y="63547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Josiah Willard Gibbs</a:t>
            </a:r>
          </a:p>
        </p:txBody>
      </p:sp>
    </p:spTree>
    <p:extLst>
      <p:ext uri="{BB962C8B-B14F-4D97-AF65-F5344CB8AC3E}">
        <p14:creationId xmlns:p14="http://schemas.microsoft.com/office/powerpoint/2010/main" val="31524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1905</Words>
  <Application>Microsoft Macintosh PowerPoint</Application>
  <PresentationFormat>Widescreen</PresentationFormat>
  <Paragraphs>162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132</cp:revision>
  <dcterms:created xsi:type="dcterms:W3CDTF">2018-10-10T17:24:46Z</dcterms:created>
  <dcterms:modified xsi:type="dcterms:W3CDTF">2021-03-24T20:46:07Z</dcterms:modified>
</cp:coreProperties>
</file>