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33" r:id="rId2"/>
    <p:sldId id="336" r:id="rId3"/>
    <p:sldId id="334" r:id="rId4"/>
    <p:sldId id="344" r:id="rId5"/>
    <p:sldId id="335" r:id="rId6"/>
    <p:sldId id="339" r:id="rId7"/>
    <p:sldId id="338" r:id="rId8"/>
    <p:sldId id="345" r:id="rId9"/>
    <p:sldId id="378" r:id="rId10"/>
    <p:sldId id="341" r:id="rId11"/>
    <p:sldId id="340" r:id="rId12"/>
    <p:sldId id="343" r:id="rId13"/>
    <p:sldId id="342" r:id="rId14"/>
    <p:sldId id="3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94522"/>
  </p:normalViewPr>
  <p:slideViewPr>
    <p:cSldViewPr snapToGrid="0" snapToObjects="1">
      <p:cViewPr varScale="1">
        <p:scale>
          <a:sx n="101" d="100"/>
          <a:sy n="10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shap.html" TargetMode="External"/><Relationship Id="rId2" Type="http://schemas.openxmlformats.org/officeDocument/2006/relationships/hyperlink" Target="https://towardsdatascience.com/the-5-feature-selection-algorithms-every-data-scientist-need-to-know-3a6b566efd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78EgrT4TY" TargetMode="External"/><Relationship Id="rId2" Type="http://schemas.openxmlformats.org/officeDocument/2006/relationships/hyperlink" Target="https://www.nature.com/articles/s42256-019-0048-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CY3t11vuuOM" TargetMode="Externa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jpeg"/><Relationship Id="rId2" Type="http://schemas.openxmlformats.org/officeDocument/2006/relationships/hyperlink" Target="https://en.wikipedia.org/wiki/Lloyd_Shapl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lundberg/shap" TargetMode="External"/><Relationship Id="rId5" Type="http://schemas.openxmlformats.org/officeDocument/2006/relationships/hyperlink" Target="https://scottlundberg.com/" TargetMode="Externa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babilityandstats.wordpress.com/2015/05/09/the-skewness-of-a-probability-distribution/" TargetMode="External"/><Relationship Id="rId13" Type="http://schemas.openxmlformats.org/officeDocument/2006/relationships/hyperlink" Target="https://www.kaggle.com/dansbecker/using-categorical-data-with-one-hot-encoding" TargetMode="External"/><Relationship Id="rId3" Type="http://schemas.openxmlformats.org/officeDocument/2006/relationships/hyperlink" Target="https://docs.tibco.com/pub/spotfire/7.0.1/doc/html/bin/bin_what_is_binning.htm" TargetMode="External"/><Relationship Id="rId7" Type="http://schemas.openxmlformats.org/officeDocument/2006/relationships/hyperlink" Target="https://www.researchgate.net/figure/Examples-of-various-outliers-found-in-regression-analysis-Case-1-is-an-outlier-with_fig2_50946372" TargetMode="External"/><Relationship Id="rId12" Type="http://schemas.openxmlformats.org/officeDocument/2006/relationships/hyperlink" Target="https://machinelearningmastery.com/why-one-hot-encode-data-in-machine-learning/" TargetMode="External"/><Relationship Id="rId2" Type="http://schemas.openxmlformats.org/officeDocument/2006/relationships/hyperlink" Target="https://stackoverflow.com/questions/65472200/when-should-data-binning-be-used-in-data-process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implypsychology.org/boxplots.html" TargetMode="External"/><Relationship Id="rId11" Type="http://schemas.openxmlformats.org/officeDocument/2006/relationships/hyperlink" Target="https://medium.com/@kyawsawhtoon/log-transformation-purpose-and-interpretation-9444b4b049c9" TargetMode="External"/><Relationship Id="rId5" Type="http://schemas.openxmlformats.org/officeDocument/2006/relationships/hyperlink" Target="https://en.wikipedia.org/wiki/Data_binning" TargetMode="External"/><Relationship Id="rId10" Type="http://schemas.openxmlformats.org/officeDocument/2006/relationships/hyperlink" Target="https://www.kaggle.com/ryanholbrook/what-is-feature-engineering" TargetMode="External"/><Relationship Id="rId4" Type="http://schemas.openxmlformats.org/officeDocument/2006/relationships/hyperlink" Target="https://cxl.com/blog/outliers/" TargetMode="External"/><Relationship Id="rId9" Type="http://schemas.openxmlformats.org/officeDocument/2006/relationships/hyperlink" Target="https://towardsdatascience.com/feature-engineering-for-machine-learning-3a5e293a5114" TargetMode="External"/><Relationship Id="rId14" Type="http://schemas.openxmlformats.org/officeDocument/2006/relationships/hyperlink" Target="https://danilzherebtsov.medium.com/automatic-feature-selection-in-python-f72ec69215f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data_transform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rzResearchArena/PyFeat" TargetMode="External"/><Relationship Id="rId13" Type="http://schemas.openxmlformats.org/officeDocument/2006/relationships/image" Target="../media/image6.jpeg"/><Relationship Id="rId3" Type="http://schemas.openxmlformats.org/officeDocument/2006/relationships/hyperlink" Target="https://stats.stackexchange.com/questions/1001/is-spearmans-correlation-coefficient-usable-to-compare-distributions" TargetMode="External"/><Relationship Id="rId7" Type="http://schemas.openxmlformats.org/officeDocument/2006/relationships/hyperlink" Target="https://arxiv.org/abs/1901.07329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hyperlink" Target="https://en.wikipedia.org/wiki/Kolmogorov%E2%80%93Smirnov_test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d3licious/autofeat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github.com/blue-yonder/tsfresh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pycaret.org/" TargetMode="External"/><Relationship Id="rId4" Type="http://schemas.openxmlformats.org/officeDocument/2006/relationships/hyperlink" Target="https://www.featuretools.com/" TargetMode="External"/><Relationship Id="rId9" Type="http://schemas.openxmlformats.org/officeDocument/2006/relationships/hyperlink" Target="https://www.h2o.ai/products/h2o-driverless-ai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is-is/services/cognitive-services/form-recognizer/" TargetMode="External"/><Relationship Id="rId13" Type="http://schemas.openxmlformats.org/officeDocument/2006/relationships/hyperlink" Target="https://awesomeopensource.com/projects/information-extraction" TargetMode="External"/><Relationship Id="rId3" Type="http://schemas.openxmlformats.org/officeDocument/2006/relationships/hyperlink" Target="https://tesseract-ocr.github.io/tessdoc/Command-Line-Usage" TargetMode="External"/><Relationship Id="rId7" Type="http://schemas.openxmlformats.org/officeDocument/2006/relationships/hyperlink" Target="https://aws.amazon.com/textract/" TargetMode="External"/><Relationship Id="rId12" Type="http://schemas.openxmlformats.org/officeDocument/2006/relationships/hyperlink" Target="https://www.softwareadvice.com/resources/easiest-to-use-free-and-open-source-text-analysis-software/" TargetMode="External"/><Relationship Id="rId17" Type="http://schemas.openxmlformats.org/officeDocument/2006/relationships/hyperlink" Target="https://www.reddit.com/r/MachineLearning/comments/8f98z1/d_best_method_to_extract_numerical_data_from/" TargetMode="External"/><Relationship Id="rId2" Type="http://schemas.openxmlformats.org/officeDocument/2006/relationships/hyperlink" Target="https://github.com/tesseract-ocr/tesseract" TargetMode="External"/><Relationship Id="rId16" Type="http://schemas.openxmlformats.org/officeDocument/2006/relationships/hyperlink" Target="https://arxiv.org/pdf/1612.04118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loud.google.com/solutions/document-ai" TargetMode="External"/><Relationship Id="rId11" Type="http://schemas.openxmlformats.org/officeDocument/2006/relationships/hyperlink" Target="https://www.youtube.com/watch?v=LczYc2o0dNo" TargetMode="External"/><Relationship Id="rId5" Type="http://schemas.openxmlformats.org/officeDocument/2006/relationships/hyperlink" Target="https://cloud.google.com/vision" TargetMode="External"/><Relationship Id="rId15" Type="http://schemas.openxmlformats.org/officeDocument/2006/relationships/hyperlink" Target="https://www.microsoft.com/en-us/research/wp-content/uploads/2017/02/ChartSense-CHI2017.pdf" TargetMode="External"/><Relationship Id="rId10" Type="http://schemas.openxmlformats.org/officeDocument/2006/relationships/hyperlink" Target="https://azure.microsoft.com/en-ca/services/cognitive-services/text-analytics/" TargetMode="External"/><Relationship Id="rId4" Type="http://schemas.openxmlformats.org/officeDocument/2006/relationships/hyperlink" Target="https://github.com/madmaze/pytesseract" TargetMode="External"/><Relationship Id="rId9" Type="http://schemas.openxmlformats.org/officeDocument/2006/relationships/hyperlink" Target="https://docs.microsoft.com/en-us/azure/cognitive-services/text-analytics/overview" TargetMode="External"/><Relationship Id="rId14" Type="http://schemas.openxmlformats.org/officeDocument/2006/relationships/hyperlink" Target="https://twimlai.com/twiml-talk-126-information-extraction-natural-document-formats-david-rosenbe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hyperlink" Target="https://towardsdatascience.com/understanding-feature-engineering-part-3-traditional-methods-for-text-data-f6f7d70acd41" TargetMode="External"/><Relationship Id="rId7" Type="http://schemas.openxmlformats.org/officeDocument/2006/relationships/hyperlink" Target="https://elitedatascience.com/python-nlp-libraries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s://towardsdatascience.com/understanding-feature-engineering-part-1-continuous-numeric-data-da4e47099a7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the-curse-of-dimensionality-50dc6e49aa1e" TargetMode="External"/><Relationship Id="rId11" Type="http://schemas.openxmlformats.org/officeDocument/2006/relationships/image" Target="../media/image14.jpeg"/><Relationship Id="rId5" Type="http://schemas.openxmlformats.org/officeDocument/2006/relationships/hyperlink" Target="https://towardsdatascience.com/understanding-nlp-word-embeddings-text-vectorization-1a23744f7223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towardsdatascience.com/text-vectorization-bag-of-words-bow-441d1bfce897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2o.ai/driverless-ai/latest-stable/docs/userguide/transformations.html#transformations" TargetMode="External"/><Relationship Id="rId2" Type="http://schemas.openxmlformats.org/officeDocument/2006/relationships/hyperlink" Target="https://docs.h2o.ai/driverless-ai/latest-stable/docs/userguide/feature-engineer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ocs.h2o.ai/driverless-ai/latest-stable/docs/userguide/expert_settings/features_settings.html#max-feature-interaction-dept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98953/why-doesnt-random-forest-handle-missing-values-in-predictors" TargetMode="External"/><Relationship Id="rId2" Type="http://schemas.openxmlformats.org/officeDocument/2006/relationships/hyperlink" Target="https://medium.com/swlh/impute-missing-values-the-right-way-c63735fcccc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0"/>
            <a:ext cx="448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l-G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451623" y="2085628"/>
            <a:ext cx="79855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Typical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Removing obviously non-relevant data</a:t>
            </a:r>
            <a:r>
              <a:rPr lang="en-US" sz="1400" dirty="0"/>
              <a:t> (empty or not-changing columns/rows, </a:t>
            </a:r>
            <a:r>
              <a:rPr lang="en-US" sz="1400" dirty="0" err="1"/>
              <a:t>row_id</a:t>
            </a:r>
            <a:r>
              <a:rPr lang="en-US" sz="1400" dirty="0"/>
              <a:t>, etc.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Synthetic Features</a:t>
            </a:r>
            <a:r>
              <a:rPr lang="en-US" sz="1400" dirty="0"/>
              <a:t> (Example: Income /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Select relevant columns</a:t>
            </a:r>
            <a:r>
              <a:rPr lang="en-US" sz="1400" dirty="0"/>
              <a:t> (Kolmogorov-Smirnov test,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Sparse features</a:t>
            </a:r>
            <a:r>
              <a:rPr lang="en-US" sz="1400" dirty="0"/>
              <a:t> – consider converting/combining (Example: grouping penny-stocks together)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Impute missing data</a:t>
            </a:r>
            <a:r>
              <a:rPr lang="en-US" sz="1400" dirty="0"/>
              <a:t> (with mean, median, most frequent, KNN, extrapolation or interpolation, </a:t>
            </a:r>
            <a:br>
              <a:rPr lang="en-US" sz="1400" dirty="0"/>
            </a:br>
            <a:r>
              <a:rPr lang="en-US" sz="1400" dirty="0"/>
              <a:t>MICE (Multivariate Imputation by Chained Equation), xgboost,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Outliers</a:t>
            </a:r>
            <a:r>
              <a:rPr lang="en-US" sz="1400" dirty="0"/>
              <a:t> (use box-plots and scatterplots to find), filter-out or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Collinearity</a:t>
            </a:r>
            <a:r>
              <a:rPr lang="en-US" sz="1400" dirty="0"/>
              <a:t> – reduce (combine features, use PCA (Principal Component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Factor Analysis</a:t>
            </a:r>
            <a:r>
              <a:rPr lang="en-US" sz="1400" dirty="0"/>
              <a:t> (finding underlying common factor for several features) – reduce number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Aggregating, Binning / Bucketing</a:t>
            </a:r>
            <a:r>
              <a:rPr lang="en-US" sz="1400" dirty="0"/>
              <a:t> - </a:t>
            </a:r>
            <a:r>
              <a:rPr lang="en-US" sz="1400" dirty="0">
                <a:solidFill>
                  <a:srgbClr val="0070C0"/>
                </a:solidFill>
              </a:rPr>
              <a:t>df[col] = </a:t>
            </a:r>
            <a:r>
              <a:rPr lang="en-US" sz="1400" dirty="0" err="1">
                <a:solidFill>
                  <a:srgbClr val="0070C0"/>
                </a:solidFill>
              </a:rPr>
              <a:t>pd.qcut</a:t>
            </a:r>
            <a:r>
              <a:rPr lang="en-US" sz="1400" dirty="0">
                <a:solidFill>
                  <a:srgbClr val="0070C0"/>
                </a:solidFill>
              </a:rPr>
              <a:t>(df[col], 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Grouping</a:t>
            </a:r>
            <a:r>
              <a:rPr lang="en-US" sz="1400" dirty="0"/>
              <a:t> of some features together (numeric - sum() or mean(), categorical – by frequency)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Transformations &amp; Interactions</a:t>
            </a:r>
            <a:r>
              <a:rPr lang="en-US" sz="1400" dirty="0"/>
              <a:t> (see H2O.ai Driverless AI as a good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One-hot Encoding</a:t>
            </a:r>
            <a:r>
              <a:rPr lang="en-US" sz="1400" dirty="0"/>
              <a:t> ( use </a:t>
            </a:r>
            <a:r>
              <a:rPr lang="en-US" sz="1400" dirty="0" err="1">
                <a:solidFill>
                  <a:srgbClr val="0070C0"/>
                </a:solidFill>
              </a:rPr>
              <a:t>pd.get_dummies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  <a:r>
              <a:rPr lang="en-US" sz="1400" dirty="0"/>
              <a:t> function in 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Split</a:t>
            </a:r>
            <a:r>
              <a:rPr lang="en-US" sz="1400" dirty="0"/>
              <a:t> features (for example, split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Scaling</a:t>
            </a:r>
            <a:r>
              <a:rPr lang="en-US" sz="1400" dirty="0"/>
              <a:t> (Normalization or Standardization)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Dates</a:t>
            </a:r>
            <a:r>
              <a:rPr lang="en-US" sz="1400" dirty="0"/>
              <a:t>  – convert to features (Day of week, Month, Year, Day of year, Quarter, diff between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Feature Importance</a:t>
            </a:r>
            <a:r>
              <a:rPr lang="en-US" sz="1400" dirty="0"/>
              <a:t> – training with different subsets of features (ex. Random Forest) allows to figure out feature importance – and helps to remove non-important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Text</a:t>
            </a:r>
            <a:r>
              <a:rPr lang="en-US" sz="1400" dirty="0"/>
              <a:t> - extract synthetic features (for example, sentiment (Positive, Neutral, Negative)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F02E2-B804-3D49-8568-CAAFA7ED1E9B}"/>
              </a:ext>
            </a:extLst>
          </p:cNvPr>
          <p:cNvSpPr txBox="1"/>
          <p:nvPr/>
        </p:nvSpPr>
        <p:spPr>
          <a:xfrm>
            <a:off x="4600910" y="185641"/>
            <a:ext cx="395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 Data and Feature Engineering typically take 80% of time of a Data Science Project!</a:t>
            </a:r>
          </a:p>
        </p:txBody>
      </p:sp>
      <p:pic>
        <p:nvPicPr>
          <p:cNvPr id="7" name="Google Shape;81;p15">
            <a:extLst>
              <a:ext uri="{FF2B5EF4-FFF2-40B4-BE49-F238E27FC236}">
                <a16:creationId xmlns:a16="http://schemas.microsoft.com/office/drawing/2014/main" id="{1B3C544D-7EA8-254A-8E63-B2A44F3D699F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3346" y="986299"/>
            <a:ext cx="2971800" cy="18158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10F40-1E03-9C42-A60B-B20C8A43D782}"/>
              </a:ext>
            </a:extLst>
          </p:cNvPr>
          <p:cNvSpPr txBox="1"/>
          <p:nvPr/>
        </p:nvSpPr>
        <p:spPr>
          <a:xfrm>
            <a:off x="9065930" y="200054"/>
            <a:ext cx="263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Arial"/>
              </a:rPr>
              <a:t>A feature is typically</a:t>
            </a:r>
          </a:p>
          <a:p>
            <a:pPr algn="ctr"/>
            <a:r>
              <a:rPr lang="en-US" dirty="0">
                <a:solidFill>
                  <a:srgbClr val="FF0000"/>
                </a:solidFill>
                <a:sym typeface="Arial"/>
              </a:rPr>
              <a:t>a column in a data 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Google Shape;90;p16">
            <a:extLst>
              <a:ext uri="{FF2B5EF4-FFF2-40B4-BE49-F238E27FC236}">
                <a16:creationId xmlns:a16="http://schemas.microsoft.com/office/drawing/2014/main" id="{1BF10137-5A40-7F47-85B0-1907554F3385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2578" y="4786318"/>
            <a:ext cx="1485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0;p16">
            <a:extLst>
              <a:ext uri="{FF2B5EF4-FFF2-40B4-BE49-F238E27FC236}">
                <a16:creationId xmlns:a16="http://schemas.microsoft.com/office/drawing/2014/main" id="{30067E4C-6093-1B4B-9248-DE02B18A895A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"/>
          <a:stretch/>
        </p:blipFill>
        <p:spPr>
          <a:xfrm>
            <a:off x="8919611" y="4786318"/>
            <a:ext cx="543221" cy="14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22D9886-16C6-3646-99D3-276BAFC5499F}"/>
              </a:ext>
            </a:extLst>
          </p:cNvPr>
          <p:cNvSpPr/>
          <p:nvPr/>
        </p:nvSpPr>
        <p:spPr>
          <a:xfrm>
            <a:off x="9801225" y="5316684"/>
            <a:ext cx="584173" cy="298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BF310-51BA-FF48-86E5-39C03E02A01A}"/>
              </a:ext>
            </a:extLst>
          </p:cNvPr>
          <p:cNvSpPr txBox="1"/>
          <p:nvPr/>
        </p:nvSpPr>
        <p:spPr>
          <a:xfrm>
            <a:off x="9065930" y="4126161"/>
            <a:ext cx="263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Arial"/>
              </a:rPr>
              <a:t>One-Hot Encoding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B9BAE-86AB-BD4A-99D2-8E91F13A3B86}"/>
              </a:ext>
            </a:extLst>
          </p:cNvPr>
          <p:cNvSpPr txBox="1"/>
          <p:nvPr/>
        </p:nvSpPr>
        <p:spPr>
          <a:xfrm>
            <a:off x="136367" y="671056"/>
            <a:ext cx="3929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sym typeface="Arial"/>
              </a:rPr>
              <a:t>"Feature engineering is the process of transforming raw data into features that better represent the underlying problem to the predictive models, resulting in improved model accuracy on unseen data."  - Dr.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142125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145984" y="1973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Importance – part 1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29EBF-BE31-8345-BEE6-7450D26D1A39}"/>
              </a:ext>
            </a:extLst>
          </p:cNvPr>
          <p:cNvSpPr txBox="1"/>
          <p:nvPr/>
        </p:nvSpPr>
        <p:spPr>
          <a:xfrm>
            <a:off x="303338" y="741783"/>
            <a:ext cx="7515859" cy="2416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5 Feature Selection Algorithms every Data Scientist should know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2"/>
              </a:rPr>
              <a:t>https://towardsdatascience.com/the-5-feature-selection-algorithms-every-data-scientist-need-to-know-3a6b566efd2</a:t>
            </a:r>
            <a:r>
              <a:rPr lang="en-US" sz="1100" dirty="0"/>
              <a:t> 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rgbClr val="00B0F0"/>
                </a:solidFill>
              </a:rPr>
              <a:t>Curse of dimensionality, Overfitting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If </a:t>
            </a:r>
            <a:r>
              <a:rPr lang="en-US" sz="1400" dirty="0" err="1"/>
              <a:t>Ncols</a:t>
            </a:r>
            <a:r>
              <a:rPr lang="en-US" sz="1400" dirty="0"/>
              <a:t> &gt; </a:t>
            </a:r>
            <a:r>
              <a:rPr lang="en-US" sz="1400" dirty="0" err="1"/>
              <a:t>Nrows</a:t>
            </a:r>
            <a:r>
              <a:rPr lang="en-US" sz="1400" dirty="0"/>
              <a:t>, we can fit data perfectly, but that won’t generalize to the new samples. </a:t>
            </a:r>
            <a:br>
              <a:rPr lang="en-US" sz="1400" dirty="0"/>
            </a:br>
            <a:r>
              <a:rPr lang="en-US" sz="1400" dirty="0"/>
              <a:t>Thus we learn absolutely nothing.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rgbClr val="00B0F0"/>
                </a:solidFill>
              </a:rPr>
              <a:t>Occam’s Razor. </a:t>
            </a:r>
            <a:br>
              <a:rPr lang="en-US" sz="1400" dirty="0"/>
            </a:br>
            <a:r>
              <a:rPr lang="en-US" sz="1400" dirty="0"/>
              <a:t>We want our models to be simple and explainable. </a:t>
            </a:r>
            <a:br>
              <a:rPr lang="en-US" sz="1400" dirty="0"/>
            </a:br>
            <a:r>
              <a:rPr lang="en-US" sz="1400" dirty="0"/>
              <a:t>We lose </a:t>
            </a:r>
            <a:r>
              <a:rPr lang="en-US" sz="1400" dirty="0" err="1"/>
              <a:t>explainability</a:t>
            </a:r>
            <a:r>
              <a:rPr lang="en-US" sz="1400" dirty="0"/>
              <a:t> when we have a lot of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rgbClr val="00B0F0"/>
                </a:solidFill>
              </a:rPr>
              <a:t>Garbage In Garbage out.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Many non-informative features (name, Id, etc.) add noise and reduce the quality of the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09594-AAC5-3145-9B03-83D04EFFCF31}"/>
              </a:ext>
            </a:extLst>
          </p:cNvPr>
          <p:cNvSpPr txBox="1"/>
          <p:nvPr/>
        </p:nvSpPr>
        <p:spPr>
          <a:xfrm>
            <a:off x="2571746" y="3413820"/>
            <a:ext cx="524745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Some Feature Selection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Random Forest</a:t>
            </a:r>
            <a:r>
              <a:rPr lang="en-US" sz="1400" dirty="0"/>
              <a:t> has built-in </a:t>
            </a:r>
            <a:r>
              <a:rPr lang="en-US" sz="1400" b="1" dirty="0">
                <a:solidFill>
                  <a:srgbClr val="00B050"/>
                </a:solidFill>
              </a:rPr>
              <a:t>feature importance</a:t>
            </a:r>
            <a:r>
              <a:rPr lang="en-US" sz="1400" dirty="0"/>
              <a:t>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Correlation, Kolmogorov-Smirnov, chi-square</a:t>
            </a:r>
            <a:r>
              <a:rPr lang="en-US" sz="1400" dirty="0"/>
              <a:t>, other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Recursive Feature Elimination</a:t>
            </a:r>
            <a:r>
              <a:rPr lang="en-US" sz="1400" dirty="0"/>
              <a:t> or other "search"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SHAP (</a:t>
            </a:r>
            <a:r>
              <a:rPr lang="en-US" sz="1400" b="1" dirty="0" err="1">
                <a:solidFill>
                  <a:srgbClr val="FF0000"/>
                </a:solidFill>
              </a:rPr>
              <a:t>SHapley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3"/>
              </a:rPr>
              <a:t>https://christophm.github.io/interpretable-ml-book/shap.html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Lasso</a:t>
            </a:r>
            <a:r>
              <a:rPr lang="en-US" sz="1400" dirty="0"/>
              <a:t> has its own internal feature selection method</a:t>
            </a:r>
          </a:p>
        </p:txBody>
      </p:sp>
      <p:pic>
        <p:nvPicPr>
          <p:cNvPr id="5" name="Picture 2" descr="Why does Lasso regression lead to sparse solutions? - Quora">
            <a:extLst>
              <a:ext uri="{FF2B5EF4-FFF2-40B4-BE49-F238E27FC236}">
                <a16:creationId xmlns:a16="http://schemas.microsoft.com/office/drawing/2014/main" id="{4A5353B2-1B33-814C-9E06-6CCC38D4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324999"/>
            <a:ext cx="2403468" cy="159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BAFFB-BF72-528A-59CB-F8CBC8721C1F}"/>
              </a:ext>
            </a:extLst>
          </p:cNvPr>
          <p:cNvSpPr txBox="1"/>
          <p:nvPr/>
        </p:nvSpPr>
        <p:spPr>
          <a:xfrm>
            <a:off x="303338" y="5608385"/>
            <a:ext cx="498303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sklearn.ensemble import RandomForestClassifier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 = RandomForestClassifier(random_state=0)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model.fit(X_train, y_train)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importances = model.feature_importances_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4E404-5FF5-6361-E799-BF1EEFF86F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9962" y="1949797"/>
            <a:ext cx="3568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1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145984" y="1973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Importance – part 2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29EBF-BE31-8345-BEE6-7450D26D1A39}"/>
              </a:ext>
            </a:extLst>
          </p:cNvPr>
          <p:cNvSpPr txBox="1"/>
          <p:nvPr/>
        </p:nvSpPr>
        <p:spPr>
          <a:xfrm>
            <a:off x="280416" y="1406509"/>
            <a:ext cx="8693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  <a:r>
              <a:rPr lang="en-US" sz="1400" dirty="0"/>
              <a:t> – method of reducing the number of features.</a:t>
            </a:r>
          </a:p>
          <a:p>
            <a:r>
              <a:rPr lang="en-US" sz="1400" dirty="0"/>
              <a:t>We remove least significant features one by one and retrain the model.</a:t>
            </a:r>
          </a:p>
          <a:p>
            <a:r>
              <a:rPr lang="en-US" sz="1400" dirty="0"/>
              <a:t>The purpose is to get good model with smaller number of features.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Caution</a:t>
            </a:r>
            <a:r>
              <a:rPr lang="en-US" sz="1400" dirty="0"/>
              <a:t>.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Dropping out features can give us wrong results when features are correlated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endParaRPr lang="en-US" sz="1400" dirty="0"/>
          </a:p>
          <a:p>
            <a:r>
              <a:rPr lang="en-US" sz="1400" dirty="0"/>
              <a:t>Example:</a:t>
            </a:r>
          </a:p>
          <a:p>
            <a:r>
              <a:rPr lang="en-US" sz="1400" dirty="0"/>
              <a:t>We have two </a:t>
            </a:r>
            <a:r>
              <a:rPr lang="en-US" sz="1400" b="1" dirty="0">
                <a:solidFill>
                  <a:srgbClr val="00B050"/>
                </a:solidFill>
              </a:rPr>
              <a:t>ice cream</a:t>
            </a:r>
            <a:r>
              <a:rPr lang="en-US" sz="1400" dirty="0"/>
              <a:t> columns (features): </a:t>
            </a:r>
            <a:r>
              <a:rPr lang="en-US" sz="1400" b="1" dirty="0">
                <a:solidFill>
                  <a:srgbClr val="FF0000"/>
                </a:solidFill>
              </a:rPr>
              <a:t>chocolate and vanilla</a:t>
            </a:r>
            <a:r>
              <a:rPr lang="en-US" sz="1400" dirty="0"/>
              <a:t>.</a:t>
            </a:r>
          </a:p>
          <a:p>
            <a:r>
              <a:rPr lang="en-US" sz="1400" dirty="0"/>
              <a:t>Having ice-cream present has strong influence on the target (label) column.</a:t>
            </a:r>
          </a:p>
          <a:p>
            <a:r>
              <a:rPr lang="en-US" sz="1400" dirty="0"/>
              <a:t>We evaluate the importance by removing each individual feature – and retraining the model.</a:t>
            </a:r>
          </a:p>
          <a:p>
            <a:endParaRPr lang="en-US" sz="1400" dirty="0"/>
          </a:p>
          <a:p>
            <a:r>
              <a:rPr lang="en-US" sz="1400" dirty="0"/>
              <a:t>Suppose that these two columns are tightly correlated (</a:t>
            </a:r>
            <a:r>
              <a:rPr lang="en-US" sz="1400" b="1" dirty="0">
                <a:solidFill>
                  <a:srgbClr val="FF0000"/>
                </a:solidFill>
              </a:rPr>
              <a:t>chocolate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vanilla</a:t>
            </a:r>
            <a:r>
              <a:rPr lang="en-US" sz="1400" dirty="0"/>
              <a:t> either come together – or don't come).</a:t>
            </a:r>
          </a:p>
          <a:p>
            <a:r>
              <a:rPr lang="en-US" sz="1400" dirty="0"/>
              <a:t>If we drop </a:t>
            </a:r>
            <a:r>
              <a:rPr lang="en-US" sz="1400" b="1" dirty="0">
                <a:solidFill>
                  <a:srgbClr val="FF0000"/>
                </a:solidFill>
              </a:rPr>
              <a:t>vanilla</a:t>
            </a:r>
            <a:r>
              <a:rPr lang="en-US" sz="1400" dirty="0"/>
              <a:t> column – and re-train, the model will still work because </a:t>
            </a:r>
            <a:r>
              <a:rPr lang="en-US" sz="1400" b="1" dirty="0">
                <a:solidFill>
                  <a:srgbClr val="FF0000"/>
                </a:solidFill>
              </a:rPr>
              <a:t>chocolate</a:t>
            </a:r>
            <a:r>
              <a:rPr lang="en-US" sz="1400" dirty="0"/>
              <a:t> column is still present.</a:t>
            </a:r>
          </a:p>
          <a:p>
            <a:r>
              <a:rPr lang="en-US" sz="1400" dirty="0"/>
              <a:t>So we will wrongly conclude that </a:t>
            </a:r>
            <a:r>
              <a:rPr lang="en-US" sz="1400" b="1" dirty="0">
                <a:solidFill>
                  <a:srgbClr val="FF0000"/>
                </a:solidFill>
              </a:rPr>
              <a:t>vanilla</a:t>
            </a:r>
            <a:r>
              <a:rPr lang="en-US" sz="1400" dirty="0"/>
              <a:t> column is not important.</a:t>
            </a:r>
          </a:p>
          <a:p>
            <a:r>
              <a:rPr lang="en-US" sz="1400" dirty="0"/>
              <a:t>Similarly we will wrongly conclude that </a:t>
            </a:r>
            <a:r>
              <a:rPr lang="en-US" sz="1400" b="1" dirty="0">
                <a:solidFill>
                  <a:srgbClr val="FF0000"/>
                </a:solidFill>
              </a:rPr>
              <a:t>chocolate</a:t>
            </a:r>
            <a:r>
              <a:rPr lang="en-US" sz="1400" dirty="0"/>
              <a:t> column is not important for the same reason.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1FD3EE-1DB0-6C48-8A50-ECEA69247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58896" y="3098959"/>
            <a:ext cx="2767343" cy="1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eature Selection in Python — Recursive Feature Elimination | by Dario  Radečić | Towards Data Science">
            <a:extLst>
              <a:ext uri="{FF2B5EF4-FFF2-40B4-BE49-F238E27FC236}">
                <a16:creationId xmlns:a16="http://schemas.microsoft.com/office/drawing/2014/main" id="{A1AC0FD9-C3E4-DF4C-A9C6-7AB1821C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9519" y="837342"/>
            <a:ext cx="1861538" cy="1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6D921-61C3-4540-83A4-F52A5B554688}"/>
              </a:ext>
            </a:extLst>
          </p:cNvPr>
          <p:cNvSpPr txBox="1"/>
          <p:nvPr/>
        </p:nvSpPr>
        <p:spPr>
          <a:xfrm>
            <a:off x="9205200" y="468010"/>
            <a:ext cx="21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20569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CC4D4-9766-DE43-84A1-1155AD497BAB}"/>
              </a:ext>
            </a:extLst>
          </p:cNvPr>
          <p:cNvSpPr txBox="1"/>
          <p:nvPr/>
        </p:nvSpPr>
        <p:spPr>
          <a:xfrm>
            <a:off x="2380488" y="258901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Cynthia Rudin</a:t>
            </a:r>
            <a:r>
              <a:rPr lang="en-US" sz="1400" dirty="0"/>
              <a:t> - </a:t>
            </a:r>
            <a:r>
              <a:rPr lang="en-US" sz="1400" b="1" dirty="0">
                <a:solidFill>
                  <a:srgbClr val="FF0000"/>
                </a:solidFill>
              </a:rPr>
              <a:t>Interpretable Machine Learning</a:t>
            </a:r>
          </a:p>
          <a:p>
            <a:r>
              <a:rPr lang="en-US" sz="1400" dirty="0"/>
              <a:t>"Stop explaining black box machine learning models for high stakes decisions and use interpretable models instead"</a:t>
            </a:r>
          </a:p>
          <a:p>
            <a:r>
              <a:rPr lang="en-US" sz="1400" dirty="0"/>
              <a:t>Nature Machine Intelligence volume 1, pages206–215(2019)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https://www.nature.com/articles/s42256-019-0048-x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"Please Stop Explaining Black Box Models and Use Interpretable Models Instead"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3"/>
              </a:rPr>
              <a:t>https://www.youtube.com/watch?v=sl78EgrT4TY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Why People Love Black Boxes (Cynthia Rudin, 2019)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they allow companies to make 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they are "magical" and "uncover things"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they are easy to train, an excuse not to do any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people think they are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don't even teach interpretable ML</a:t>
            </a:r>
          </a:p>
        </p:txBody>
      </p:sp>
      <p:pic>
        <p:nvPicPr>
          <p:cNvPr id="1026" name="Picture 2" descr="Cynthia Rudin, PhD – Dr. Francesca Dominici">
            <a:extLst>
              <a:ext uri="{FF2B5EF4-FFF2-40B4-BE49-F238E27FC236}">
                <a16:creationId xmlns:a16="http://schemas.microsoft.com/office/drawing/2014/main" id="{924E638E-3176-7047-B8B7-9893C57A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18" y="94311"/>
            <a:ext cx="1807718" cy="18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B0848-0623-2E4D-BF95-FD2C948BA777}"/>
              </a:ext>
            </a:extLst>
          </p:cNvPr>
          <p:cNvSpPr txBox="1"/>
          <p:nvPr/>
        </p:nvSpPr>
        <p:spPr>
          <a:xfrm>
            <a:off x="0" y="1982450"/>
            <a:ext cx="2001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Cynthia Rudin</a:t>
            </a:r>
          </a:p>
          <a:p>
            <a:r>
              <a:rPr lang="en-US" sz="1400" dirty="0"/>
              <a:t>Professor at Duke University,</a:t>
            </a:r>
          </a:p>
          <a:p>
            <a:r>
              <a:rPr lang="en-US" sz="1400" dirty="0"/>
              <a:t>Prediction Analysis Lab,</a:t>
            </a:r>
          </a:p>
          <a:p>
            <a:r>
              <a:rPr lang="en-US" sz="1400" dirty="0"/>
              <a:t>interpretable machine learning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10E56-2FAC-AE44-AC8B-F670E765E879}"/>
              </a:ext>
            </a:extLst>
          </p:cNvPr>
          <p:cNvSpPr txBox="1"/>
          <p:nvPr/>
        </p:nvSpPr>
        <p:spPr>
          <a:xfrm>
            <a:off x="539496" y="4301476"/>
            <a:ext cx="68945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Conrastive</a:t>
            </a:r>
            <a:r>
              <a:rPr lang="en-US" sz="1400" b="1" dirty="0">
                <a:solidFill>
                  <a:srgbClr val="FF0000"/>
                </a:solidFill>
              </a:rPr>
              <a:t> Learning: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Stage 1: find/train a contrastive representation of data.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Contrasive</a:t>
            </a:r>
            <a:r>
              <a:rPr lang="en-US" sz="1400" dirty="0"/>
              <a:t> = Polarized. Get "cats" close to each other, and father from "dogs".</a:t>
            </a:r>
          </a:p>
          <a:p>
            <a:r>
              <a:rPr lang="en-US" sz="1400" dirty="0"/>
              <a:t>  Stage 2: use </a:t>
            </a:r>
            <a:r>
              <a:rPr lang="en-US" sz="1400" dirty="0" err="1"/>
              <a:t>softmax</a:t>
            </a:r>
            <a:r>
              <a:rPr lang="en-US" sz="1400" dirty="0"/>
              <a:t> and cross-entropy to find separation (classification) of polarized data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Self-supervised learning</a:t>
            </a:r>
            <a:r>
              <a:rPr lang="en-US" sz="1400" dirty="0"/>
              <a:t> - automatically creates labels</a:t>
            </a:r>
          </a:p>
          <a:p>
            <a:r>
              <a:rPr lang="en-US" sz="1400" dirty="0"/>
              <a:t>  trains using those labels, generates representations,</a:t>
            </a:r>
          </a:p>
          <a:p>
            <a:r>
              <a:rPr lang="en-US" sz="1400" dirty="0"/>
              <a:t>  then uses these representations for other tasks</a:t>
            </a:r>
          </a:p>
          <a:p>
            <a:r>
              <a:rPr lang="en-US" sz="1400" dirty="0"/>
              <a:t>  Examples how labels can be created:</a:t>
            </a:r>
          </a:p>
          <a:p>
            <a:r>
              <a:rPr lang="en-US" sz="1400" dirty="0"/>
              <a:t>    - remove word, and learn to predict it</a:t>
            </a:r>
          </a:p>
          <a:p>
            <a:r>
              <a:rPr lang="en-US" sz="1400" dirty="0"/>
              <a:t>    - rotate picture, and learn to predict original 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E498-6659-5141-9191-AFF862132421}"/>
              </a:ext>
            </a:extLst>
          </p:cNvPr>
          <p:cNvSpPr txBox="1"/>
          <p:nvPr/>
        </p:nvSpPr>
        <p:spPr>
          <a:xfrm>
            <a:off x="8272169" y="4301476"/>
            <a:ext cx="406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LIME Framework</a:t>
            </a:r>
          </a:p>
          <a:p>
            <a:r>
              <a:rPr lang="en-US" sz="1200" dirty="0"/>
              <a:t>Interpretable Machine Learning Using LIME Framework </a:t>
            </a:r>
            <a:br>
              <a:rPr lang="en-US" sz="1200" dirty="0"/>
            </a:br>
            <a:r>
              <a:rPr lang="en-US" sz="1200" dirty="0"/>
              <a:t>by Kasia </a:t>
            </a:r>
            <a:r>
              <a:rPr lang="en-US" sz="1200" dirty="0" err="1"/>
              <a:t>Kulma</a:t>
            </a:r>
            <a:r>
              <a:rPr lang="en-US" sz="1200" dirty="0"/>
              <a:t> (PhD), Data Scientist, Aviva - 2017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https://www.youtube.com/watch?v=CY3t11vuuOM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33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CC4D4-9766-DE43-84A1-1155AD497BAB}"/>
              </a:ext>
            </a:extLst>
          </p:cNvPr>
          <p:cNvSpPr txBox="1"/>
          <p:nvPr/>
        </p:nvSpPr>
        <p:spPr>
          <a:xfrm>
            <a:off x="2351974" y="987438"/>
            <a:ext cx="4182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FF0000"/>
                </a:solidFill>
              </a:rPr>
              <a:t>Shapley Value</a:t>
            </a:r>
            <a:r>
              <a:rPr lang="en-US" sz="1400" dirty="0"/>
              <a:t>, coined by Lloyd Shapley (1953), </a:t>
            </a:r>
          </a:p>
          <a:p>
            <a:r>
              <a:rPr lang="en-US" sz="1400" dirty="0"/>
              <a:t>is a method for assigning payouts to players </a:t>
            </a:r>
          </a:p>
          <a:p>
            <a:r>
              <a:rPr lang="en-US" sz="1400" dirty="0"/>
              <a:t>depending on their contribution to the total </a:t>
            </a:r>
          </a:p>
          <a:p>
            <a:r>
              <a:rPr lang="en-US" sz="1400" dirty="0"/>
              <a:t>payout - </a:t>
            </a:r>
            <a:r>
              <a:rPr lang="en-US" sz="1400" dirty="0">
                <a:hlinkClick r:id="rId2"/>
              </a:rPr>
              <a:t>https://en.wikipedia.org/wiki/Lloyd_Shapley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DAFCA-D339-7E4B-A4CF-82E1792EEBDE}"/>
              </a:ext>
            </a:extLst>
          </p:cNvPr>
          <p:cNvSpPr txBox="1"/>
          <p:nvPr/>
        </p:nvSpPr>
        <p:spPr>
          <a:xfrm>
            <a:off x="145983" y="19735"/>
            <a:ext cx="971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Shapley Value and SHAP (</a:t>
            </a:r>
            <a:r>
              <a:rPr lang="en-US" sz="2800" b="1" dirty="0" err="1"/>
              <a:t>SHapley</a:t>
            </a:r>
            <a:r>
              <a:rPr lang="en-US" sz="2800" b="1" dirty="0"/>
              <a:t> Additive </a:t>
            </a:r>
            <a:r>
              <a:rPr lang="en-US" sz="2800" b="1" dirty="0" err="1"/>
              <a:t>exPlanations</a:t>
            </a:r>
            <a:r>
              <a:rPr lang="en-US" sz="2800" b="1" dirty="0"/>
              <a:t>)</a:t>
            </a:r>
            <a:endParaRPr lang="el-GR" sz="28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Lloyd S. Shapley, Nobel Laureate in Economics, Dies at 92 | RAND">
            <a:extLst>
              <a:ext uri="{FF2B5EF4-FFF2-40B4-BE49-F238E27FC236}">
                <a16:creationId xmlns:a16="http://schemas.microsoft.com/office/drawing/2014/main" id="{C93D0DE9-2692-6748-B031-DA8A5776A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4101" y="674535"/>
            <a:ext cx="1133856" cy="162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226F-C0C4-2846-81D7-B28ECEE818A6}"/>
              </a:ext>
            </a:extLst>
          </p:cNvPr>
          <p:cNvSpPr txBox="1"/>
          <p:nvPr/>
        </p:nvSpPr>
        <p:spPr>
          <a:xfrm>
            <a:off x="145984" y="2345306"/>
            <a:ext cx="246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Lloyd Stowell Shapley</a:t>
            </a:r>
          </a:p>
          <a:p>
            <a:pPr algn="ctr"/>
            <a:r>
              <a:rPr lang="en-US" sz="1400" dirty="0"/>
              <a:t>1923 - 2016</a:t>
            </a:r>
          </a:p>
          <a:p>
            <a:pPr algn="ctr"/>
            <a:r>
              <a:rPr lang="en-US" sz="1400" dirty="0"/>
              <a:t>American mathematician and Nobel Prize-winning economist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70533-5493-AB45-87F5-E108AFAD3D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3652" y="3918958"/>
            <a:ext cx="1292352" cy="1622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938B6-8AD1-9841-B607-D0FC6858A390}"/>
              </a:ext>
            </a:extLst>
          </p:cNvPr>
          <p:cNvSpPr txBox="1"/>
          <p:nvPr/>
        </p:nvSpPr>
        <p:spPr>
          <a:xfrm>
            <a:off x="2657858" y="5541192"/>
            <a:ext cx="24624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Scott Lundberg</a:t>
            </a:r>
          </a:p>
          <a:p>
            <a:pPr algn="ctr"/>
            <a:r>
              <a:rPr lang="en-US" sz="1400" dirty="0"/>
              <a:t>Univ. of Washington</a:t>
            </a:r>
          </a:p>
          <a:p>
            <a:pPr algn="ctr"/>
            <a:r>
              <a:rPr lang="en-US" sz="1400" dirty="0"/>
              <a:t>Microsoft</a:t>
            </a:r>
          </a:p>
          <a:p>
            <a:pPr algn="ctr"/>
            <a:r>
              <a:rPr lang="en-US" sz="1200" dirty="0">
                <a:hlinkClick r:id="rId5"/>
              </a:rPr>
              <a:t>https://scottlundberg.com/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>
                <a:hlinkClick r:id="rId6"/>
              </a:rPr>
              <a:t>https://github.com/slundberg/shap</a:t>
            </a:r>
            <a:r>
              <a:rPr lang="en-US" sz="1200" dirty="0"/>
              <a:t>  </a:t>
            </a:r>
          </a:p>
        </p:txBody>
      </p:sp>
      <p:pic>
        <p:nvPicPr>
          <p:cNvPr id="2052" name="Picture 4" descr="Su-In Lee | UW College of Engineering">
            <a:extLst>
              <a:ext uri="{FF2B5EF4-FFF2-40B4-BE49-F238E27FC236}">
                <a16:creationId xmlns:a16="http://schemas.microsoft.com/office/drawing/2014/main" id="{995F5233-AFD1-2E45-B6A1-B556C7E5C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00676" y="3918958"/>
            <a:ext cx="1194816" cy="15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09280-CAA8-3E4A-945F-D61C70E8772E}"/>
              </a:ext>
            </a:extLst>
          </p:cNvPr>
          <p:cNvSpPr txBox="1"/>
          <p:nvPr/>
        </p:nvSpPr>
        <p:spPr>
          <a:xfrm>
            <a:off x="4765548" y="5541192"/>
            <a:ext cx="25248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Su</a:t>
            </a:r>
            <a:r>
              <a:rPr lang="en-US" sz="1400" b="1" dirty="0">
                <a:solidFill>
                  <a:srgbClr val="FF0000"/>
                </a:solidFill>
              </a:rPr>
              <a:t>-In Lee</a:t>
            </a:r>
          </a:p>
          <a:p>
            <a:pPr algn="ctr"/>
            <a:r>
              <a:rPr lang="en-US" sz="1200" dirty="0"/>
              <a:t>Computer Science &amp; Engineering</a:t>
            </a:r>
          </a:p>
          <a:p>
            <a:pPr algn="ctr"/>
            <a:r>
              <a:rPr lang="en-US" sz="1200" dirty="0"/>
              <a:t>Univ. of Washington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13E0-7676-7644-B5D6-E96361547722}"/>
              </a:ext>
            </a:extLst>
          </p:cNvPr>
          <p:cNvSpPr txBox="1"/>
          <p:nvPr/>
        </p:nvSpPr>
        <p:spPr>
          <a:xfrm>
            <a:off x="7497700" y="3591423"/>
            <a:ext cx="49262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SHAP (</a:t>
            </a:r>
            <a:r>
              <a:rPr lang="en-US" sz="1400" b="1" dirty="0" err="1">
                <a:solidFill>
                  <a:srgbClr val="FF0000"/>
                </a:solidFill>
              </a:rPr>
              <a:t>SHapley</a:t>
            </a:r>
            <a:r>
              <a:rPr lang="en-US" sz="1400" b="1" dirty="0">
                <a:solidFill>
                  <a:srgbClr val="FF0000"/>
                </a:solidFill>
              </a:rPr>
              <a:t> Additive </a:t>
            </a:r>
            <a:r>
              <a:rPr lang="en-US" sz="1400" b="1" dirty="0" err="1">
                <a:solidFill>
                  <a:srgbClr val="FF0000"/>
                </a:solidFill>
              </a:rPr>
              <a:t>exPlanations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 </a:t>
            </a:r>
          </a:p>
          <a:p>
            <a:r>
              <a:rPr lang="en-US" sz="1400" dirty="0"/>
              <a:t>by Lundberg and Lee (2016) </a:t>
            </a:r>
          </a:p>
          <a:p>
            <a:r>
              <a:rPr lang="en-US" sz="1400" dirty="0"/>
              <a:t>is a method to explain individual predictions.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SHAP</a:t>
            </a:r>
            <a:r>
              <a:rPr lang="en-US" sz="1400" dirty="0"/>
              <a:t> authors proposed </a:t>
            </a:r>
            <a:r>
              <a:rPr lang="en-US" sz="1400" b="1" dirty="0" err="1">
                <a:solidFill>
                  <a:srgbClr val="FF0000"/>
                </a:solidFill>
              </a:rPr>
              <a:t>KernelSHAP</a:t>
            </a:r>
            <a:r>
              <a:rPr lang="en-US" sz="1400" dirty="0"/>
              <a:t>, an alternative, </a:t>
            </a:r>
          </a:p>
          <a:p>
            <a:r>
              <a:rPr lang="en-US" sz="1400" dirty="0"/>
              <a:t>kernel-based estimation approach for Shapley values </a:t>
            </a:r>
          </a:p>
          <a:p>
            <a:r>
              <a:rPr lang="en-US" sz="1400" dirty="0"/>
              <a:t>inspired by local surrogate models. </a:t>
            </a:r>
          </a:p>
          <a:p>
            <a:endParaRPr lang="en-US" sz="1400" dirty="0"/>
          </a:p>
          <a:p>
            <a:r>
              <a:rPr lang="en-US" sz="1400" dirty="0"/>
              <a:t>And they proposed </a:t>
            </a:r>
            <a:r>
              <a:rPr lang="en-US" sz="1400" b="1" dirty="0" err="1">
                <a:solidFill>
                  <a:srgbClr val="FF0000"/>
                </a:solidFill>
              </a:rPr>
              <a:t>TreeSHAP</a:t>
            </a:r>
            <a:r>
              <a:rPr lang="en-US" sz="1400" dirty="0"/>
              <a:t>, </a:t>
            </a:r>
          </a:p>
          <a:p>
            <a:r>
              <a:rPr lang="en-US" sz="1400" dirty="0"/>
              <a:t>an efficient estimation approach for tree-based models. </a:t>
            </a:r>
          </a:p>
          <a:p>
            <a:endParaRPr lang="en-US" sz="1400" dirty="0"/>
          </a:p>
          <a:p>
            <a:r>
              <a:rPr lang="en-US" sz="1400" dirty="0"/>
              <a:t>Also, </a:t>
            </a:r>
            <a:r>
              <a:rPr lang="en-US" sz="1400" b="1" dirty="0">
                <a:solidFill>
                  <a:srgbClr val="FF0000"/>
                </a:solidFill>
              </a:rPr>
              <a:t>SHAP</a:t>
            </a:r>
            <a:r>
              <a:rPr lang="en-US" sz="1400" dirty="0"/>
              <a:t> comes with many global interpretation </a:t>
            </a:r>
          </a:p>
          <a:p>
            <a:r>
              <a:rPr lang="en-US" sz="1400" dirty="0"/>
              <a:t>methods based on aggregations of </a:t>
            </a:r>
            <a:r>
              <a:rPr lang="en-US" sz="1400" b="1" dirty="0">
                <a:solidFill>
                  <a:srgbClr val="FF0000"/>
                </a:solidFill>
              </a:rPr>
              <a:t>Shapley</a:t>
            </a:r>
            <a:r>
              <a:rPr lang="en-US" sz="1400" dirty="0"/>
              <a:t> values.</a:t>
            </a:r>
          </a:p>
        </p:txBody>
      </p:sp>
      <p:pic>
        <p:nvPicPr>
          <p:cNvPr id="2054" name="Picture 6" descr="Explain Your Model with the SHAP Values | by Dr. Dataman | Towards Data  Science">
            <a:extLst>
              <a:ext uri="{FF2B5EF4-FFF2-40B4-BE49-F238E27FC236}">
                <a16:creationId xmlns:a16="http://schemas.microsoft.com/office/drawing/2014/main" id="{48224121-4A7A-144D-8F02-E8F38644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5327" y="1043537"/>
            <a:ext cx="3252572" cy="20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4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0"/>
            <a:ext cx="403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More Resources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F1150-0EE7-4D40-865A-EF7356C76267}"/>
              </a:ext>
            </a:extLst>
          </p:cNvPr>
          <p:cNvSpPr txBox="1"/>
          <p:nvPr/>
        </p:nvSpPr>
        <p:spPr>
          <a:xfrm>
            <a:off x="754081" y="1545935"/>
            <a:ext cx="1068383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https://stackoverflow.com/questions/65472200/when-should-data-binning-be-used-in-data-processing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https://docs.tibco.com/pub/spotfire/7.0.1/doc/html/bin/bin_what_is_binning.htm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https://cxl.com/blog/outliers/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https://en.wikipedia.org/wiki/Data_binning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https://www.simplypsychology.org/boxplots.html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https://www.researchgate.net/figure/Examples-of-various-outliers-found-in-regression-analysis-Case-1-is-an-outlier-with_fig2_50946372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https://probabilityandstats.wordpress.com/2015/05/09/the-skewness-of-a-probability-distribution/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https://towardsdatascience.com/feature-engineering-for-machine-learning-3a5e293a5114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https://www.kaggle.com/ryanholbrook/what-is-feature-engineering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https://medium.com/@kyawsawhtoon/log-transformation-purpose-and-interpretation-9444b4b049c9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https://machinelearningmastery.com/why-one-hot-encode-data-in-machine-learning/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https://www.kaggle.com/dansbecker/using-categorical-data-with-one-hot-encoding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Feature Selection in python (using </a:t>
            </a:r>
            <a:r>
              <a:rPr lang="en-US" sz="1400" b="1" dirty="0">
                <a:solidFill>
                  <a:srgbClr val="FF0000"/>
                </a:solidFill>
              </a:rPr>
              <a:t>verstack</a:t>
            </a:r>
            <a:r>
              <a:rPr lang="en-US" sz="1400" dirty="0"/>
              <a:t> module by </a:t>
            </a:r>
            <a:r>
              <a:rPr lang="en-US" sz="1400"/>
              <a:t>Danil Zherebtsov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>
                <a:hlinkClick r:id="rId14"/>
              </a:rPr>
              <a:t>https://danilzherebtsov.medium.com/automatic-feature-selection-in-python-f72ec69215fe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526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0"/>
            <a:ext cx="5913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Engineering Tools – part 1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177468" y="1037816"/>
            <a:ext cx="5213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Pandas, NumPy, Matplotlib,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Scikit-learn Dataset transformations: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https://scikit-learn.org/stable/data_transforms.html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6.1. Pipelines and composite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6.1.1. Pipeline: chaining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6.1.2. Transforming target in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6.1.3. </a:t>
            </a:r>
            <a:r>
              <a:rPr lang="en-US" sz="1200" dirty="0" err="1"/>
              <a:t>FeatureUnion</a:t>
            </a:r>
            <a:r>
              <a:rPr lang="en-US" sz="1200" dirty="0"/>
              <a:t>: composite feature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6.1.4. </a:t>
            </a:r>
            <a:r>
              <a:rPr lang="en-US" sz="1200" dirty="0" err="1"/>
              <a:t>ColumnTransformer</a:t>
            </a:r>
            <a:r>
              <a:rPr lang="en-US" sz="1200" dirty="0"/>
              <a:t> for heterogeneous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6.1.5. Visualizing Composite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6.2.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6.2.1. Loading features from </a:t>
            </a:r>
            <a:r>
              <a:rPr lang="en-US" sz="1200" dirty="0" err="1"/>
              <a:t>dicts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6.2.2. Feature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6.2.3. Text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6.2.4. Image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6.3. Preprocessing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6.3.1. Standardization, or mean removal and variance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6.3.2. Non-linear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6.3.3.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6.3.4. Encoding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6.3.5. Discretization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6.3.6. Imputation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6.3.7. Generating polynomial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6.3.8. Custom transformers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BFD13-EC08-4B43-B05E-F80BA3BE2EBC}"/>
              </a:ext>
            </a:extLst>
          </p:cNvPr>
          <p:cNvSpPr txBox="1"/>
          <p:nvPr/>
        </p:nvSpPr>
        <p:spPr>
          <a:xfrm>
            <a:off x="6700820" y="335845"/>
            <a:ext cx="44796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6.4. Imputation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6.4.1. Univariate vs. Multivariate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6.4.2. Univariate feature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6.4.3. Multivariate feature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6.4.4.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6.4.5. Nearest neighbors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6.4.6. Marking imputed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6.5. Unsupervised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6.5.1. PCA: principal component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6.5.2. Random projections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6.5.3. Feature agglomeration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6.6. Random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6.6.1. The Johnson-</a:t>
            </a:r>
            <a:r>
              <a:rPr lang="en-US" sz="1200" dirty="0" err="1"/>
              <a:t>Lindenstrauss</a:t>
            </a:r>
            <a:r>
              <a:rPr lang="en-US" sz="1200" dirty="0"/>
              <a:t> lemma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6.6.2. Gaussian random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6.6.3. Sparse random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6.7. Kernel Approximatio</a:t>
            </a:r>
            <a:r>
              <a:rPr lang="en-US" sz="12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6.7.1. </a:t>
            </a:r>
            <a:r>
              <a:rPr lang="en-US" sz="1200" dirty="0" err="1"/>
              <a:t>Nystroem</a:t>
            </a:r>
            <a:r>
              <a:rPr lang="en-US" sz="1200" dirty="0"/>
              <a:t> Method for Kernel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6.7.2. Radial Basis Function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6.7.3. Additive Chi Squared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6.7.4. Skewed Chi Squared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6.7.5. Polynomial Kernel Approximation via Tensor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6.7.6. Mathematical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6.8. Pairwise metrics, Affinities and Kernels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6.8.1. 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6.8.2. Linear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6.8.3. Polynomial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6.8.4. Sigmoid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6.8.5. RBF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6.8.6. Laplacian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6.8.7. Chi-squared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6.9. Transforming the prediction target (y)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6.9.1. Label binarization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6.9.2. Label encoding</a:t>
            </a:r>
          </a:p>
        </p:txBody>
      </p:sp>
    </p:spTree>
    <p:extLst>
      <p:ext uri="{BB962C8B-B14F-4D97-AF65-F5344CB8AC3E}">
        <p14:creationId xmlns:p14="http://schemas.microsoft.com/office/powerpoint/2010/main" val="5961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0" y="0"/>
            <a:ext cx="597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Engineering Tools - part 2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2662671" y="1058494"/>
            <a:ext cx="93342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Kolmogorov-Smirnov </a:t>
            </a:r>
            <a:r>
              <a:rPr lang="en-US" sz="1400" dirty="0"/>
              <a:t>test – helps to find essential features</a:t>
            </a:r>
            <a:br>
              <a:rPr lang="en-US" sz="1400" dirty="0"/>
            </a:br>
            <a:r>
              <a:rPr lang="en-US" sz="1400" b="1" dirty="0">
                <a:solidFill>
                  <a:srgbClr val="0070C0"/>
                </a:solidFill>
              </a:rPr>
              <a:t>from </a:t>
            </a:r>
            <a:r>
              <a:rPr lang="en-US" sz="1400" b="1" dirty="0" err="1">
                <a:solidFill>
                  <a:srgbClr val="0070C0"/>
                </a:solidFill>
              </a:rPr>
              <a:t>scipy.stats</a:t>
            </a:r>
            <a:r>
              <a:rPr lang="en-US" sz="1400" b="1" dirty="0">
                <a:solidFill>
                  <a:srgbClr val="0070C0"/>
                </a:solidFill>
              </a:rPr>
              <a:t> import ks_2samp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https://en.wikipedia.org/wiki/Kolmogorov%E2%80%93Smirnov_test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3"/>
              </a:rPr>
              <a:t>https://stats.stackexchange.com/questions/1001/is-spearmans-correlation-coefficient-usable-to-compare-distributions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Featuretools</a:t>
            </a:r>
            <a:r>
              <a:rPr lang="en-US" sz="1400" dirty="0"/>
              <a:t> - open source python framework for automated feature engineering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4"/>
              </a:rPr>
              <a:t>https://www.featuretools.com/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TSFRESH</a:t>
            </a:r>
            <a:r>
              <a:rPr lang="en-US" sz="1400" dirty="0"/>
              <a:t> python package</a:t>
            </a:r>
            <a:br>
              <a:rPr lang="en-US" sz="1400" dirty="0"/>
            </a:br>
            <a:r>
              <a:rPr lang="en-US" sz="1400" dirty="0"/>
              <a:t>"Time Series Feature Extraction based on Scalable Hypothesis tests"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5"/>
              </a:rPr>
              <a:t>https://github.com/blue-yonder/tsfresh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autofeat</a:t>
            </a:r>
            <a:r>
              <a:rPr lang="en-US" sz="1400" dirty="0"/>
              <a:t> (Automated Feature Engineering and Selection)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6"/>
              </a:rPr>
              <a:t>https://github.com/cod3licious/autofeat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7"/>
              </a:rPr>
              <a:t>https://arxiv.org/abs/1901.07329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PyFeat</a:t>
            </a:r>
            <a:r>
              <a:rPr lang="en-US" sz="1400" dirty="0"/>
              <a:t> - A Python-based Effective Feature Generation Tool from DNA, RNA, and Protein Sequences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8"/>
              </a:rPr>
              <a:t>https://github.com/mrzResearchArena/PyFeat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Driverless AI from H2O.ai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9"/>
              </a:rPr>
              <a:t>https://www.h2o.ai/products/h2o-driverless-ai/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PyCaret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0"/>
              </a:rPr>
              <a:t>https://pycaret.org/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pic>
        <p:nvPicPr>
          <p:cNvPr id="1026" name="Picture 2" descr="Why Automated Feature Engineering Will Change the Way You Do Machine  Learning - KDnuggets">
            <a:extLst>
              <a:ext uri="{FF2B5EF4-FFF2-40B4-BE49-F238E27FC236}">
                <a16:creationId xmlns:a16="http://schemas.microsoft.com/office/drawing/2014/main" id="{E4176DE1-2F07-8F4B-A168-6E2DC16F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411" y="2264693"/>
            <a:ext cx="1900925" cy="4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blue-yonder/tsfresh: Automatic extraction of relevant features  from time series:">
            <a:extLst>
              <a:ext uri="{FF2B5EF4-FFF2-40B4-BE49-F238E27FC236}">
                <a16:creationId xmlns:a16="http://schemas.microsoft.com/office/drawing/2014/main" id="{9B97A621-6342-C045-8B7D-AD476ABB8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13973" y="2892219"/>
            <a:ext cx="895799" cy="5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cod3licious/autofeat: Linear Prediction Model with Automated  Feature Engineering and Selection Capabilities">
            <a:extLst>
              <a:ext uri="{FF2B5EF4-FFF2-40B4-BE49-F238E27FC236}">
                <a16:creationId xmlns:a16="http://schemas.microsoft.com/office/drawing/2014/main" id="{B40C633B-D0CE-4146-AF8A-E40E5D1F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8387" y="3845279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mrzResearchArena/PyFeat: A Python-based Effective Feature  Generation Tool from DNA, RNA, and Protein Sequences">
            <a:extLst>
              <a:ext uri="{FF2B5EF4-FFF2-40B4-BE49-F238E27FC236}">
                <a16:creationId xmlns:a16="http://schemas.microsoft.com/office/drawing/2014/main" id="{341908BB-9065-A242-B68C-39B35D35C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8194" y="4500808"/>
            <a:ext cx="1267968" cy="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2O.ai is the Open Source Leader in AI and ML">
            <a:extLst>
              <a:ext uri="{FF2B5EF4-FFF2-40B4-BE49-F238E27FC236}">
                <a16:creationId xmlns:a16="http://schemas.microsoft.com/office/drawing/2014/main" id="{A26920B0-525F-924C-81F0-59BB78FE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6195" y="5173215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lmogorov–Smirnov test - Wikipedia">
            <a:extLst>
              <a:ext uri="{FF2B5EF4-FFF2-40B4-BE49-F238E27FC236}">
                <a16:creationId xmlns:a16="http://schemas.microsoft.com/office/drawing/2014/main" id="{23D56247-5297-944E-AB16-AB518618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186" y="1144331"/>
            <a:ext cx="1101374" cy="9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pycaret/pycaret: An open-source, low-code machine learning library  in Python">
            <a:extLst>
              <a:ext uri="{FF2B5EF4-FFF2-40B4-BE49-F238E27FC236}">
                <a16:creationId xmlns:a16="http://schemas.microsoft.com/office/drawing/2014/main" id="{3C1C91C6-4780-374A-B5F5-271178C9F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210" y="6036281"/>
            <a:ext cx="1393952" cy="2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4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46AC6-B54C-BA45-9E4E-F2C6C36BF92C}"/>
              </a:ext>
            </a:extLst>
          </p:cNvPr>
          <p:cNvSpPr txBox="1"/>
          <p:nvPr/>
        </p:nvSpPr>
        <p:spPr>
          <a:xfrm>
            <a:off x="121920" y="693908"/>
            <a:ext cx="1159459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Google tesseract OCR</a:t>
            </a:r>
            <a:r>
              <a:rPr lang="en-US" sz="1400" dirty="0"/>
              <a:t> (HP 1985-2005, </a:t>
            </a:r>
            <a:r>
              <a:rPr lang="en-US" sz="1400" dirty="0" err="1"/>
              <a:t>Opensorced</a:t>
            </a:r>
            <a:r>
              <a:rPr lang="en-US" sz="1400" dirty="0"/>
              <a:t> in 2005, then developed by Google)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https://github.com/tesseract-ocr/tesseract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https://tesseract-ocr.github.io/tessdoc/Command-Line-Usage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https://github.com/madmaze/pytesseract</a:t>
            </a:r>
            <a:br>
              <a:rPr lang="en-US" sz="1400" dirty="0"/>
            </a:br>
            <a:r>
              <a:rPr lang="en-US" sz="1400" dirty="0"/>
              <a:t> - https://</a:t>
            </a:r>
            <a:r>
              <a:rPr lang="en-US" sz="1400" dirty="0" err="1"/>
              <a:t>www.pyimagesearch.com</a:t>
            </a:r>
            <a:r>
              <a:rPr lang="en-US" sz="1400" dirty="0"/>
              <a:t>/2017/07/10/using-tesseract-</a:t>
            </a:r>
            <a:r>
              <a:rPr lang="en-US" sz="1400" dirty="0" err="1"/>
              <a:t>ocr</a:t>
            </a:r>
            <a:r>
              <a:rPr lang="en-US" sz="1400" dirty="0"/>
              <a:t>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gvision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https://cloud.google.com/vision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Document AI</a:t>
            </a:r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https://cloud.google.com/solutions/document-ai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AWS </a:t>
            </a:r>
            <a:r>
              <a:rPr lang="en-US" sz="1400" b="1" dirty="0" err="1">
                <a:solidFill>
                  <a:srgbClr val="FF0000"/>
                </a:solidFill>
              </a:rPr>
              <a:t>Textract</a:t>
            </a:r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https://aws.amazon.com/textract/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Microsoft cognitive services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https://azure.microsoft.com/is-is/services/cognitive-services/form-recognizer/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9"/>
              </a:rPr>
              <a:t>https://docs.microsoft.com/en-us/azure/cognitive-services/text-analytics/overview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0"/>
              </a:rPr>
              <a:t>https://azure.microsoft.com/en-ca/services/cognitive-services/text-analytics/</a:t>
            </a:r>
            <a:r>
              <a:rPr lang="en-US" sz="14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H2O Driverless AI</a:t>
            </a:r>
            <a:r>
              <a:rPr lang="en-US" sz="1400" dirty="0"/>
              <a:t>: Mark Landry NYC 2019 - H2O.ai - </a:t>
            </a:r>
            <a:r>
              <a:rPr lang="en-US" sz="1400" dirty="0" err="1"/>
              <a:t>OCR.ai</a:t>
            </a:r>
            <a:r>
              <a:rPr lang="en-US" sz="1400" dirty="0"/>
              <a:t>: Creating AI to Read Documents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1"/>
              </a:rPr>
              <a:t>https://www.youtube.com/watch?v=LczYc2o0dNo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Open Source: </a:t>
            </a:r>
            <a:r>
              <a:rPr lang="en-US" sz="1400" dirty="0">
                <a:hlinkClick r:id="rId12"/>
              </a:rPr>
              <a:t>https://www.softwareadvice.com/resources/easiest-to-use-free-and-open-source-text-analysis-software/</a:t>
            </a:r>
            <a:r>
              <a:rPr lang="en-US" sz="14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AYLIEN Text Analysis Software, </a:t>
            </a:r>
            <a:r>
              <a:rPr lang="en-US" sz="1400" dirty="0" err="1"/>
              <a:t>Keatext</a:t>
            </a:r>
            <a:r>
              <a:rPr lang="en-US" sz="1400" dirty="0"/>
              <a:t> Software, KNIME Analytics Platform Software, Refinitiv Intelligent Tagging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Top 33 Information Extraction Open Source Projects - </a:t>
            </a:r>
            <a:r>
              <a:rPr lang="en-US" sz="1400" dirty="0">
                <a:hlinkClick r:id="rId13"/>
              </a:rPr>
              <a:t>https://awesomeopensource.com/projects/information-extraction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Bloomberg</a:t>
            </a:r>
            <a:r>
              <a:rPr lang="en-US" sz="1400" dirty="0"/>
              <a:t> - information extraction, David Rosenberg, 2018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4"/>
              </a:rPr>
              <a:t>https://twimlai.com/twiml-talk-126-information-extraction-natural-document-formats-david-rosenberg/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Extract from chart images: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15"/>
              </a:rPr>
              <a:t>https://www.microsoft.com/en-us/research/wp-content/uploads/2017/02/ChartSense-CHI2017.pdf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Bloomberg - Information Extraction with Character-level Neural Networks and Free Noisy Supervision2017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6"/>
              </a:rPr>
              <a:t>https://arxiv.org/pdf/1612.04118.pdf</a:t>
            </a:r>
            <a:r>
              <a:rPr lang="en-US" sz="1400" dirty="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Best method to extract numerical data from product descriptions, 2018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7"/>
              </a:rPr>
              <a:t>https://www.reddit.com/r/MachineLearning/comments/8f98z1/d_best_method_to_extract_numerical_data_from/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...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39A4E-8255-F949-B17B-59D08F3FFA8A}"/>
              </a:ext>
            </a:extLst>
          </p:cNvPr>
          <p:cNvSpPr txBox="1"/>
          <p:nvPr/>
        </p:nvSpPr>
        <p:spPr>
          <a:xfrm>
            <a:off x="0" y="0"/>
            <a:ext cx="699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Extraction from Documents – OCR</a:t>
            </a:r>
            <a:endParaRPr lang="el-G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-1" y="0"/>
            <a:ext cx="594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Extracting Features from Text - part 1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1010596" y="866120"/>
            <a:ext cx="88102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Text Cleaning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Converting words into lowercase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Removing leading and trailing whitespaces, punctuation, stop words (a, an, the,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Expanding contractions (don’t -&gt; do not)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Removing special characters (numbers, emojis, </a:t>
            </a:r>
            <a:r>
              <a:rPr lang="en-US" sz="1400" dirty="0" err="1"/>
              <a:t>etc</a:t>
            </a:r>
            <a:r>
              <a:rPr lang="en-US" sz="1400" dirty="0"/>
              <a:t>), HTML/XML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Replacing accented characters (such as </a:t>
            </a:r>
            <a:r>
              <a:rPr lang="en-US" sz="1400" dirty="0" err="1"/>
              <a:t>é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Correcting spelling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Tokenizing</a:t>
            </a:r>
            <a:r>
              <a:rPr lang="en-US" sz="1400" dirty="0"/>
              <a:t> - split text into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Stemming</a:t>
            </a:r>
            <a:r>
              <a:rPr lang="en-US" sz="1400" dirty="0"/>
              <a:t> &amp; </a:t>
            </a:r>
            <a:r>
              <a:rPr lang="en-US" sz="1400" b="1" dirty="0">
                <a:solidFill>
                  <a:srgbClr val="FF0000"/>
                </a:solidFill>
              </a:rPr>
              <a:t>Lemmatization</a:t>
            </a:r>
            <a:r>
              <a:rPr lang="en-US" sz="1400" dirty="0"/>
              <a:t> - convert word into base 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Stemming  - essentially chops off letters from the end until the stem is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Lemmatization – more advanced:  "was" → "be", "mice" → "mouse"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POS tagging</a:t>
            </a:r>
            <a:r>
              <a:rPr lang="en-US" sz="1400" dirty="0"/>
              <a:t> (Part-Of-Speech). Careful – same word may get different POS tag in different contexts.</a:t>
            </a:r>
            <a:br>
              <a:rPr lang="en-US" sz="1400" dirty="0"/>
            </a:br>
            <a:r>
              <a:rPr lang="en-US" sz="1400" dirty="0"/>
              <a:t>For example: </a:t>
            </a:r>
            <a:r>
              <a:rPr lang="en-US" sz="1400" b="1" dirty="0">
                <a:solidFill>
                  <a:srgbClr val="FF0000"/>
                </a:solidFill>
              </a:rPr>
              <a:t>bear</a:t>
            </a:r>
            <a:r>
              <a:rPr lang="en-US" sz="1400" dirty="0"/>
              <a:t> is an animal (noun), please </a:t>
            </a:r>
            <a:r>
              <a:rPr lang="en-US" sz="1400" b="1" dirty="0">
                <a:solidFill>
                  <a:srgbClr val="FF0000"/>
                </a:solidFill>
              </a:rPr>
              <a:t>bear</a:t>
            </a:r>
            <a:r>
              <a:rPr lang="en-US" sz="1400" dirty="0"/>
              <a:t> with me (verb)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Word Sense Disambiguation</a:t>
            </a:r>
            <a:r>
              <a:rPr lang="en-US" sz="1400" dirty="0"/>
              <a:t> by asking questions (chatbot)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Name Entity Recognition</a:t>
            </a:r>
            <a:r>
              <a:rPr lang="en-US" sz="1400" dirty="0"/>
              <a:t> - identify/categorize names of persons, organizations, locations, expression of times, quantities, monetary values, percentages,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Bag of Words</a:t>
            </a:r>
            <a:r>
              <a:rPr lang="en-US" sz="1400" dirty="0"/>
              <a:t>(</a:t>
            </a:r>
            <a:r>
              <a:rPr lang="en-US" sz="1400" dirty="0" err="1"/>
              <a:t>BoW</a:t>
            </a:r>
            <a:r>
              <a:rPr lang="en-US" sz="1400" dirty="0"/>
              <a:t>) – calculate frequency of each word (drawback - doesn't understand order of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N-gram</a:t>
            </a:r>
            <a:r>
              <a:rPr lang="en-US" sz="1400" dirty="0"/>
              <a:t> - set of N  sequential word tokens in a given document (</a:t>
            </a:r>
            <a:r>
              <a:rPr lang="en-US" sz="1400" dirty="0" err="1"/>
              <a:t>BoW</a:t>
            </a:r>
            <a:r>
              <a:rPr lang="en-US" sz="1400" dirty="0"/>
              <a:t> is basically a unigram model (N=1))</a:t>
            </a:r>
            <a:br>
              <a:rPr lang="en-US" sz="1400" dirty="0"/>
            </a:br>
            <a:r>
              <a:rPr lang="en-US" sz="1400" dirty="0"/>
              <a:t>Problems with N-grams: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high-dimensional and sparse set (difficult to train a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observation to appear equidistant from all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TF-IDF</a:t>
            </a:r>
            <a:r>
              <a:rPr lang="en-US" sz="1400" dirty="0"/>
              <a:t> (Term Frequency-Inverse Document Frequency) – better than N-grams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Word embeddings</a:t>
            </a:r>
            <a:r>
              <a:rPr lang="en-US" sz="1400" dirty="0"/>
              <a:t> – even better. Maps words into an n-dimensional vector space (using deep learning).</a:t>
            </a:r>
            <a:br>
              <a:rPr lang="en-US" sz="1400" dirty="0"/>
            </a:br>
            <a:r>
              <a:rPr lang="en-US" sz="1400" dirty="0"/>
              <a:t>Examples: </a:t>
            </a:r>
            <a:r>
              <a:rPr lang="en-US" sz="1400" b="1" dirty="0">
                <a:solidFill>
                  <a:srgbClr val="0070C0"/>
                </a:solidFill>
              </a:rPr>
              <a:t>Word2Vec</a:t>
            </a:r>
            <a:r>
              <a:rPr lang="en-US" sz="1400" dirty="0"/>
              <a:t> by Google, </a:t>
            </a:r>
            <a:r>
              <a:rPr lang="en-US" sz="1400" b="1" dirty="0" err="1">
                <a:solidFill>
                  <a:srgbClr val="0070C0"/>
                </a:solidFill>
              </a:rPr>
              <a:t>Fasttext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by Facebook, </a:t>
            </a:r>
            <a:r>
              <a:rPr lang="en-US" sz="1400" b="1" dirty="0">
                <a:solidFill>
                  <a:srgbClr val="0070C0"/>
                </a:solidFill>
              </a:rPr>
              <a:t>Glove</a:t>
            </a:r>
            <a:r>
              <a:rPr lang="en-US" sz="1400" dirty="0"/>
              <a:t> by </a:t>
            </a:r>
            <a:r>
              <a:rPr lang="en-US" sz="1400" dirty="0" err="1"/>
              <a:t>Standford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247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-1" y="0"/>
            <a:ext cx="671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Extracting Features from Text - part 2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654821" y="1012954"/>
            <a:ext cx="60617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Numeric Data. Strategies for working with continuous … - by </a:t>
            </a:r>
            <a:r>
              <a:rPr lang="en-US" sz="1400" dirty="0" err="1"/>
              <a:t>Dipanjan</a:t>
            </a:r>
            <a:r>
              <a:rPr lang="en-US" sz="1400" dirty="0"/>
              <a:t> (DJ) Sarkar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https://towardsdatascience.com/understanding-feature-engineering-part-1-continuous-numeric-data-da4e47099a7b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Traditional Methods for Text Data - by </a:t>
            </a:r>
            <a:r>
              <a:rPr lang="en-US" sz="1400" dirty="0" err="1"/>
              <a:t>Dipanjan</a:t>
            </a:r>
            <a:r>
              <a:rPr lang="en-US" sz="1400" dirty="0"/>
              <a:t> (DJ) Sarkar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https://towardsdatascience.com/understanding-feature-engineering-part-3-traditional-methods-for-text-data-f6f7d70acd41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Text Vectorization: Bag of Words (</a:t>
            </a:r>
            <a:r>
              <a:rPr lang="en-US" sz="1400" dirty="0" err="1"/>
              <a:t>BoW</a:t>
            </a:r>
            <a:r>
              <a:rPr lang="en-US" sz="1400" dirty="0"/>
              <a:t>) - by Vaibhav </a:t>
            </a:r>
            <a:r>
              <a:rPr lang="en-US" sz="1400" dirty="0" err="1"/>
              <a:t>Jayaswal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https://towardsdatascience.com/text-vectorization-bag-of-words-bow-441d1bfce897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NLP Word Embeddings — Text Vectorization - by Prabhu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5"/>
              </a:rPr>
              <a:t>https://towardsdatascience.com/understanding-nlp-word-embeddings-text-vectorization-1a23744f7223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Curse of Dimensionality. Why High Dimensional Data Can Be So… - by Tony </a:t>
            </a:r>
            <a:r>
              <a:rPr lang="en-US" sz="1400" dirty="0" err="1"/>
              <a:t>Yiu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6"/>
              </a:rPr>
              <a:t>https://towardsdatascience.com/the-curse-of-dimensionality-50dc6e49aa1e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 Heroic Python NLP Libraries (</a:t>
            </a:r>
            <a:r>
              <a:rPr lang="en-US" sz="1400" dirty="0" err="1"/>
              <a:t>elitedatascience.com</a:t>
            </a:r>
            <a:r>
              <a:rPr lang="en-US" sz="1400" dirty="0"/>
              <a:t>)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>
                <a:hlinkClick r:id="rId7"/>
              </a:rPr>
              <a:t>https://elitedatascience.com/python-nlp-libraries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F9403-69C5-924D-9453-8FC2127BB793}"/>
              </a:ext>
            </a:extLst>
          </p:cNvPr>
          <p:cNvSpPr txBox="1"/>
          <p:nvPr/>
        </p:nvSpPr>
        <p:spPr>
          <a:xfrm>
            <a:off x="9841028" y="1639075"/>
            <a:ext cx="1828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Sci-kit learn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NLTK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spaCy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Gensim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Textblob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Standford</a:t>
            </a:r>
            <a:r>
              <a:rPr lang="en-US" sz="1400" dirty="0"/>
              <a:t> </a:t>
            </a:r>
            <a:r>
              <a:rPr lang="en-US" sz="1400" dirty="0" err="1"/>
              <a:t>CoreNLP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6" name="Google Shape;214;p34" descr="scikit-learn - Wikipedia">
            <a:extLst>
              <a:ext uri="{FF2B5EF4-FFF2-40B4-BE49-F238E27FC236}">
                <a16:creationId xmlns:a16="http://schemas.microsoft.com/office/drawing/2014/main" id="{4418D238-DD05-2941-A9F8-D4CFE885A7CE}"/>
              </a:ext>
            </a:extLst>
          </p:cNvPr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7712" y="1472030"/>
            <a:ext cx="1014716" cy="5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5;p34" descr="spaCy - Wikipedia">
            <a:extLst>
              <a:ext uri="{FF2B5EF4-FFF2-40B4-BE49-F238E27FC236}">
                <a16:creationId xmlns:a16="http://schemas.microsoft.com/office/drawing/2014/main" id="{4BB2C685-CAF5-4443-8449-D8755D639D7B}"/>
              </a:ext>
            </a:extLst>
          </p:cNvPr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7951" y="3104169"/>
            <a:ext cx="924477" cy="3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6;p34" descr="TextBlob: Simplified Text Processing — TextBlob 0.16.0 documentation">
            <a:extLst>
              <a:ext uri="{FF2B5EF4-FFF2-40B4-BE49-F238E27FC236}">
                <a16:creationId xmlns:a16="http://schemas.microsoft.com/office/drawing/2014/main" id="{18576110-FE8E-AC47-A856-656599337B6B}"/>
              </a:ext>
            </a:extLst>
          </p:cNvPr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3556" y="4310001"/>
            <a:ext cx="653265" cy="59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7;p34" descr="Improving gensim's documentation. Between the months of January and April…  | by Manos Stergiadis | Medium">
            <a:extLst>
              <a:ext uri="{FF2B5EF4-FFF2-40B4-BE49-F238E27FC236}">
                <a16:creationId xmlns:a16="http://schemas.microsoft.com/office/drawing/2014/main" id="{DF6DCACB-E8C3-2B45-BC10-78F180C5FF59}"/>
              </a:ext>
            </a:extLst>
          </p:cNvPr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3507" y="3731956"/>
            <a:ext cx="977587" cy="3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8;p34" descr="NLTK Tutorial —— A Python package - Clay-Technology World">
            <a:extLst>
              <a:ext uri="{FF2B5EF4-FFF2-40B4-BE49-F238E27FC236}">
                <a16:creationId xmlns:a16="http://schemas.microsoft.com/office/drawing/2014/main" id="{6F2F5FA2-624F-9449-B51F-BF681F7E002A}"/>
              </a:ext>
            </a:extLst>
          </p:cNvPr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5173" y="2136085"/>
            <a:ext cx="679794" cy="73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stanfordnlp/CoreNLP: Stanford CoreNLP: A Java suite of core NLP  tools.">
            <a:extLst>
              <a:ext uri="{FF2B5EF4-FFF2-40B4-BE49-F238E27FC236}">
                <a16:creationId xmlns:a16="http://schemas.microsoft.com/office/drawing/2014/main" id="{EEC151A0-FC8D-6646-B396-B39C528C4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77345" y="5148864"/>
            <a:ext cx="793749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C6CCE-95BE-0E41-929F-91FC06B49A0E}"/>
              </a:ext>
            </a:extLst>
          </p:cNvPr>
          <p:cNvSpPr txBox="1"/>
          <p:nvPr/>
        </p:nvSpPr>
        <p:spPr>
          <a:xfrm>
            <a:off x="8687951" y="6638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Common Libraries</a:t>
            </a:r>
          </a:p>
        </p:txBody>
      </p:sp>
    </p:spTree>
    <p:extLst>
      <p:ext uri="{BB962C8B-B14F-4D97-AF65-F5344CB8AC3E}">
        <p14:creationId xmlns:p14="http://schemas.microsoft.com/office/powerpoint/2010/main" val="2419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58F78-8F27-2D4A-BD36-154CD23B3E50}"/>
              </a:ext>
            </a:extLst>
          </p:cNvPr>
          <p:cNvSpPr txBox="1"/>
          <p:nvPr/>
        </p:nvSpPr>
        <p:spPr>
          <a:xfrm>
            <a:off x="1425039" y="396647"/>
            <a:ext cx="77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H2O.ai – Automatic Feature Engineering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9042-755B-8142-9C51-9DBAA5CBE393}"/>
              </a:ext>
            </a:extLst>
          </p:cNvPr>
          <p:cNvSpPr txBox="1"/>
          <p:nvPr/>
        </p:nvSpPr>
        <p:spPr>
          <a:xfrm>
            <a:off x="1101975" y="1647334"/>
            <a:ext cx="932669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New features are created</a:t>
            </a:r>
            <a:r>
              <a:rPr lang="en-US" sz="1600" dirty="0"/>
              <a:t> by doing </a:t>
            </a:r>
            <a:r>
              <a:rPr lang="en-US" sz="1600" b="1" dirty="0">
                <a:solidFill>
                  <a:srgbClr val="FF0000"/>
                </a:solidFill>
              </a:rPr>
              <a:t>transformations</a:t>
            </a:r>
            <a:r>
              <a:rPr lang="en-US" sz="1600" dirty="0"/>
              <a:t> and/or </a:t>
            </a:r>
            <a:r>
              <a:rPr lang="en-US" sz="1600" b="1" dirty="0">
                <a:solidFill>
                  <a:srgbClr val="FF0000"/>
                </a:solidFill>
              </a:rPr>
              <a:t>interactions</a:t>
            </a:r>
            <a:r>
              <a:rPr lang="en-US" sz="1600" dirty="0"/>
              <a:t> on the dataset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creation and selection is </a:t>
            </a:r>
            <a:r>
              <a:rPr lang="en-US" sz="1600" b="1" dirty="0">
                <a:solidFill>
                  <a:srgbClr val="FF0000"/>
                </a:solidFill>
              </a:rPr>
              <a:t>evolutionary</a:t>
            </a:r>
            <a:r>
              <a:rPr lang="en-US" sz="1600" dirty="0"/>
              <a:t> (based on variable importance of previous iteration)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creation uses genetic algorithm to find the best set of feature transformations and model parameters for an experiment/dataset.</a:t>
            </a:r>
            <a:br>
              <a:rPr lang="en-US" sz="1600" dirty="0"/>
            </a:b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https://docs.h2o.ai/driverless-ai/latest-stable/docs/userguide/feature-engineering.html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29EBF-BE31-8345-BEE6-7450D26D1A39}"/>
              </a:ext>
            </a:extLst>
          </p:cNvPr>
          <p:cNvSpPr txBox="1"/>
          <p:nvPr/>
        </p:nvSpPr>
        <p:spPr>
          <a:xfrm>
            <a:off x="395417" y="3442902"/>
            <a:ext cx="1113319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Driverless AI Transformers </a:t>
            </a:r>
            <a:br>
              <a:rPr lang="en-US" sz="1600" dirty="0"/>
            </a:br>
            <a:r>
              <a:rPr lang="en-US" sz="1600" dirty="0"/>
              <a:t>(Numeric, Categorical, Time &amp; Date, NLP (text), Image, etc.) </a:t>
            </a:r>
            <a:br>
              <a:rPr lang="en-US" sz="1600" dirty="0"/>
            </a:br>
            <a:r>
              <a:rPr lang="en-US" sz="1600" dirty="0"/>
              <a:t>See big list of transformers here: </a:t>
            </a:r>
            <a:br>
              <a:rPr lang="en-US" sz="1600" dirty="0"/>
            </a:b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https://docs.h2o.ai/driverless-ai/latest-stable/docs/userguide/transformations.html#transformations</a:t>
            </a:r>
            <a:r>
              <a:rPr lang="en-US" sz="1400" dirty="0"/>
              <a:t>  </a:t>
            </a:r>
            <a:br>
              <a:rPr lang="en-US" sz="14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Interactions:</a:t>
            </a:r>
            <a:br>
              <a:rPr lang="en-US" sz="1600" dirty="0"/>
            </a:b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https://docs.h2o.ai/driverless-ai/latest-stable/docs/userguide/expert_settings/features_settings.html#max-feature-interaction-depth</a:t>
            </a:r>
            <a:r>
              <a:rPr lang="en-US" sz="1400" dirty="0"/>
              <a:t> </a:t>
            </a:r>
          </a:p>
        </p:txBody>
      </p:sp>
      <p:pic>
        <p:nvPicPr>
          <p:cNvPr id="2050" name="Picture 2" descr="H2O.ai is the Open Source Leader in AI and ML">
            <a:extLst>
              <a:ext uri="{FF2B5EF4-FFF2-40B4-BE49-F238E27FC236}">
                <a16:creationId xmlns:a16="http://schemas.microsoft.com/office/drawing/2014/main" id="{D8E9EA95-5147-4142-9255-0C2DAD08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00" y="141310"/>
            <a:ext cx="1033895" cy="103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4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46302-C73D-82B9-6D86-127354056924}"/>
              </a:ext>
            </a:extLst>
          </p:cNvPr>
          <p:cNvSpPr txBox="1"/>
          <p:nvPr/>
        </p:nvSpPr>
        <p:spPr>
          <a:xfrm>
            <a:off x="0" y="0"/>
            <a:ext cx="5913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Impute Missing Values Using XGBoost</a:t>
            </a:r>
            <a:endParaRPr lang="el-GR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91FED-CE45-03BB-29BC-42C69FCAEDBA}"/>
              </a:ext>
            </a:extLst>
          </p:cNvPr>
          <p:cNvSpPr txBox="1"/>
          <p:nvPr/>
        </p:nvSpPr>
        <p:spPr>
          <a:xfrm>
            <a:off x="245195" y="955717"/>
            <a:ext cx="620572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Automatically Predict all Missing Values by XGBoost</a:t>
            </a:r>
            <a:br>
              <a:rPr lang="en-US" sz="1400"/>
            </a:br>
            <a:r>
              <a:rPr lang="en-US" sz="1400"/>
              <a:t>Impute all NaNs by ML with a single line of code: </a:t>
            </a:r>
          </a:p>
          <a:p>
            <a:endParaRPr lang="en-US" sz="1400"/>
          </a:p>
          <a:p>
            <a:r>
              <a:rPr lang="en-US" sz="1400"/>
              <a:t>pip install verstack.    # Danil Zherebtsov</a:t>
            </a:r>
            <a:br>
              <a:rPr lang="en-US" sz="1400"/>
            </a:br>
            <a:endParaRPr lang="en-US" sz="1400"/>
          </a:p>
          <a:p>
            <a:r>
              <a:rPr lang="en-US" sz="1400">
                <a:hlinkClick r:id="rId2"/>
              </a:rPr>
              <a:t>https://medium.com/swlh/impute-missing-values-the-right-way-c63735fccccd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47CA-EF7A-4BBA-E8E4-E3FB9B670D85}"/>
              </a:ext>
            </a:extLst>
          </p:cNvPr>
          <p:cNvSpPr txBox="1"/>
          <p:nvPr/>
        </p:nvSpPr>
        <p:spPr>
          <a:xfrm>
            <a:off x="245195" y="3070739"/>
            <a:ext cx="8542867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Good Discussion:</a:t>
            </a:r>
          </a:p>
          <a:p>
            <a:endParaRPr lang="en-US" sz="1400"/>
          </a:p>
          <a:p>
            <a:r>
              <a:rPr lang="en-US" sz="1400">
                <a:hlinkClick r:id="rId3"/>
              </a:rPr>
              <a:t>https://stats.stackexchange.com/questions/98953/why-doesnt-random-forest-handle-missing-values-in-predictors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Random Forest has two methods for handling missing values, according to Leo Breiman and Adele Cutler, who invented it.</a:t>
            </a:r>
          </a:p>
          <a:p>
            <a:endParaRPr lang="en-US" sz="1400"/>
          </a:p>
          <a:p>
            <a:r>
              <a:rPr lang="en-US" sz="1400"/>
              <a:t>The first is quick and dirty: it just fills in the median value for continuous variables, or the most common non-missing value by class.</a:t>
            </a:r>
          </a:p>
          <a:p>
            <a:endParaRPr lang="en-US" sz="1400"/>
          </a:p>
          <a:p>
            <a:r>
              <a:rPr lang="en-US" sz="1400"/>
              <a:t>The second method fills in missing values, then runs RF, then for missing continuous values, RF computes the proximity-weighted average of the missing values. Then this process is repeated several times. Then the model is trained a final time using the RF-imputed data 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84AF-3125-004C-1BC5-807E7D0973A1}"/>
              </a:ext>
            </a:extLst>
          </p:cNvPr>
          <p:cNvSpPr txBox="1"/>
          <p:nvPr/>
        </p:nvSpPr>
        <p:spPr>
          <a:xfrm>
            <a:off x="9346873" y="2065010"/>
            <a:ext cx="141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Danil Zherebtsov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74966-E7E0-9AFF-2ED3-0980D8AD04E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755" y="261610"/>
            <a:ext cx="1435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6A66F-AB4F-CC40-9E60-4111C5098DD0}"/>
              </a:ext>
            </a:extLst>
          </p:cNvPr>
          <p:cNvSpPr txBox="1"/>
          <p:nvPr/>
        </p:nvSpPr>
        <p:spPr>
          <a:xfrm>
            <a:off x="0" y="0"/>
            <a:ext cx="660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PCA = Principal Component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A0E0F-4BE3-D04E-B11E-1EBE2331EA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017" y="2462463"/>
            <a:ext cx="6002615" cy="2362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684D1-E0F7-7C81-9A7B-FC199CBB430B}"/>
              </a:ext>
            </a:extLst>
          </p:cNvPr>
          <p:cNvSpPr txBox="1"/>
          <p:nvPr/>
        </p:nvSpPr>
        <p:spPr>
          <a:xfrm>
            <a:off x="260065" y="5605719"/>
            <a:ext cx="393686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sklearn import decomposition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...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pca = decomposition.PCA(n_components=3)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pca.fit(X)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pca.transform(X)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77008-20CC-33B3-6AEE-9BD2CABDE24F}"/>
              </a:ext>
            </a:extLst>
          </p:cNvPr>
          <p:cNvSpPr txBox="1"/>
          <p:nvPr/>
        </p:nvSpPr>
        <p:spPr>
          <a:xfrm>
            <a:off x="88483" y="624257"/>
            <a:ext cx="792275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cs typeface="Calibri" panose="020F0502020204030204" pitchFamily="34" charset="0"/>
              </a:rPr>
              <a:t>PCA</a:t>
            </a:r>
            <a:r>
              <a:rPr lang="en-US" sz="1400">
                <a:cs typeface="Calibri" panose="020F0502020204030204" pitchFamily="34" charset="0"/>
              </a:rPr>
              <a:t> was developed by Karl Pearson (in 1901)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cs typeface="Calibri" panose="020F0502020204030204" pitchFamily="34" charset="0"/>
              </a:rPr>
              <a:t>PCA</a:t>
            </a:r>
            <a:r>
              <a:rPr lang="en-US" sz="1400">
                <a:cs typeface="Calibri" panose="020F0502020204030204" pitchFamily="34" charset="0"/>
              </a:rPr>
              <a:t> creates linear combinations of the original features. </a:t>
            </a:r>
            <a:br>
              <a:rPr lang="en-US" sz="1400">
                <a:cs typeface="Calibri" panose="020F0502020204030204" pitchFamily="34" charset="0"/>
              </a:rPr>
            </a:br>
            <a:r>
              <a:rPr lang="en-US" sz="1400">
                <a:cs typeface="Calibri" panose="020F0502020204030204" pitchFamily="34" charset="0"/>
              </a:rPr>
              <a:t>The new features are orthogonal, (uncorrelated).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 pitchFamily="34" charset="0"/>
              </a:rPr>
              <a:t>Furthermore, the new features (</a:t>
            </a:r>
            <a:r>
              <a:rPr lang="en-US" sz="1400" b="1">
                <a:solidFill>
                  <a:srgbClr val="FF0000"/>
                </a:solidFill>
                <a:cs typeface="Calibri" panose="020F0502020204030204" pitchFamily="34" charset="0"/>
              </a:rPr>
              <a:t>Principal Components</a:t>
            </a:r>
            <a:r>
              <a:rPr lang="en-US" sz="1400">
                <a:cs typeface="Calibri" panose="020F0502020204030204" pitchFamily="34" charset="0"/>
              </a:rPr>
              <a:t>) are ranked in order of their "explained variance".  The first principal component </a:t>
            </a:r>
            <a:r>
              <a:rPr lang="en-US" sz="1400" b="1">
                <a:solidFill>
                  <a:srgbClr val="00B0F0"/>
                </a:solidFill>
                <a:cs typeface="Calibri" panose="020F0502020204030204" pitchFamily="34" charset="0"/>
              </a:rPr>
              <a:t>PC1</a:t>
            </a:r>
            <a:r>
              <a:rPr lang="en-US" sz="1400">
                <a:cs typeface="Calibri" panose="020F0502020204030204" pitchFamily="34" charset="0"/>
              </a:rPr>
              <a:t> explains the most variance in your data, </a:t>
            </a:r>
            <a:r>
              <a:rPr lang="en-US" sz="1400" b="1">
                <a:solidFill>
                  <a:srgbClr val="00B0F0"/>
                </a:solidFill>
                <a:cs typeface="Calibri" panose="020F0502020204030204" pitchFamily="34" charset="0"/>
              </a:rPr>
              <a:t>PC2 </a:t>
            </a:r>
            <a:r>
              <a:rPr lang="en-US" sz="1400">
                <a:cs typeface="Calibri" panose="020F0502020204030204" pitchFamily="34" charset="0"/>
              </a:rPr>
              <a:t>explains the second-most variance,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cs typeface="Calibri" panose="020F0502020204030204" pitchFamily="34" charset="0"/>
              </a:rPr>
              <a:t>These </a:t>
            </a:r>
            <a:r>
              <a:rPr lang="en-US" sz="1400" b="1">
                <a:solidFill>
                  <a:srgbClr val="FF0000"/>
                </a:solidFill>
                <a:cs typeface="Calibri" panose="020F0502020204030204" pitchFamily="34" charset="0"/>
              </a:rPr>
              <a:t>Principal Components </a:t>
            </a:r>
            <a:r>
              <a:rPr lang="en-US" sz="1400">
                <a:cs typeface="Calibri" panose="020F0502020204030204" pitchFamily="34" charset="0"/>
              </a:rPr>
              <a:t>are then used in a machine learning model (instead of original features)</a:t>
            </a:r>
          </a:p>
        </p:txBody>
      </p:sp>
      <p:pic>
        <p:nvPicPr>
          <p:cNvPr id="6" name="Google Shape;283;p3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B29DD09D-C251-9F53-AC70-DC171E44EFC9}"/>
              </a:ext>
            </a:extLst>
          </p:cNvPr>
          <p:cNvPicPr preferRelativeResize="0"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8751253" y="183676"/>
            <a:ext cx="3267730" cy="309094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0807E-7D25-24A6-834B-844D3DE82817}"/>
              </a:ext>
            </a:extLst>
          </p:cNvPr>
          <p:cNvSpPr txBox="1"/>
          <p:nvPr/>
        </p:nvSpPr>
        <p:spPr>
          <a:xfrm>
            <a:off x="9341064" y="3274616"/>
            <a:ext cx="208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cs typeface="Calibri" panose="020F0502020204030204" pitchFamily="34" charset="0"/>
              </a:rPr>
              <a:t>Karl Pearson</a:t>
            </a:r>
            <a:endParaRPr lang="en-US" sz="1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47773-3202-777C-2DD5-73C1AE19BECC}"/>
              </a:ext>
            </a:extLst>
          </p:cNvPr>
          <p:cNvSpPr txBox="1"/>
          <p:nvPr/>
        </p:nvSpPr>
        <p:spPr>
          <a:xfrm>
            <a:off x="5809262" y="4482334"/>
            <a:ext cx="620972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</a:t>
            </a:r>
            <a:r>
              <a:rPr lang="en-US" sz="1400" b="1">
                <a:solidFill>
                  <a:srgbClr val="00B0F0"/>
                </a:solidFill>
              </a:rPr>
              <a:t>major benefit </a:t>
            </a:r>
            <a:r>
              <a:rPr lang="en-US" sz="1400"/>
              <a:t>of PCA: </a:t>
            </a:r>
            <a:r>
              <a:rPr lang="en-US" sz="1400" b="1">
                <a:solidFill>
                  <a:srgbClr val="00B050"/>
                </a:solidFill>
              </a:rPr>
              <a:t>helps to simplify the model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PCA can often drastically reduce the dimensionality of our data, thereby greatly reducing the number of explanatory variables needed to be included within a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</a:t>
            </a:r>
            <a:r>
              <a:rPr lang="en-US" sz="1400" b="1">
                <a:solidFill>
                  <a:srgbClr val="00B0F0"/>
                </a:solidFill>
              </a:rPr>
              <a:t>major drawback</a:t>
            </a:r>
            <a:r>
              <a:rPr lang="en-US" sz="1400"/>
              <a:t> to PCA: A model constructed with </a:t>
            </a:r>
            <a:r>
              <a:rPr lang="en-US" sz="1400" b="1">
                <a:solidFill>
                  <a:srgbClr val="FF0000"/>
                </a:solidFill>
              </a:rPr>
              <a:t>Principal Components</a:t>
            </a:r>
            <a:r>
              <a:rPr lang="en-US" sz="1400"/>
              <a:t> may be very </a:t>
            </a:r>
            <a:r>
              <a:rPr lang="en-US" sz="1400" b="1">
                <a:solidFill>
                  <a:srgbClr val="FF0000"/>
                </a:solidFill>
              </a:rPr>
              <a:t>difficult to interpret / explain</a:t>
            </a:r>
            <a:r>
              <a:rPr lang="en-US" sz="1400"/>
              <a:t> – because they are not real features, but artificial combinations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Another </a:t>
            </a:r>
            <a:r>
              <a:rPr lang="en-US" sz="1400" b="1">
                <a:solidFill>
                  <a:srgbClr val="00B0F0"/>
                </a:solidFill>
              </a:rPr>
              <a:t>major drawback</a:t>
            </a:r>
            <a:r>
              <a:rPr lang="en-US" sz="1400"/>
              <a:t> to PCA: PCA should </a:t>
            </a:r>
            <a:r>
              <a:rPr lang="en-US" sz="1400" b="1">
                <a:solidFill>
                  <a:srgbClr val="00B050"/>
                </a:solidFill>
              </a:rPr>
              <a:t>not be applied to categorical features</a:t>
            </a:r>
            <a:r>
              <a:rPr lang="en-US" sz="1400"/>
              <a:t>, even if they have been converted to binary "one-hot"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4988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3221</Words>
  <Application>Microsoft Macintosh PowerPoint</Application>
  <PresentationFormat>Widescreen</PresentationFormat>
  <Paragraphs>305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209</cp:revision>
  <dcterms:created xsi:type="dcterms:W3CDTF">2018-10-10T17:24:46Z</dcterms:created>
  <dcterms:modified xsi:type="dcterms:W3CDTF">2022-06-27T20:15:56Z</dcterms:modified>
</cp:coreProperties>
</file>