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5"/>
    <p:restoredTop sz="94663"/>
  </p:normalViewPr>
  <p:slideViewPr>
    <p:cSldViewPr snapToGrid="0" snapToObjects="1">
      <p:cViewPr varScale="1">
        <p:scale>
          <a:sx n="96" d="100"/>
          <a:sy n="96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loud.google.com/tpu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rytlyt.com/" TargetMode="External"/><Relationship Id="rId13" Type="http://schemas.openxmlformats.org/officeDocument/2006/relationships/hyperlink" Target="https://aws.amazon.com/marketplace/pp/B074JZNSWZ" TargetMode="External"/><Relationship Id="rId3" Type="http://schemas.openxmlformats.org/officeDocument/2006/relationships/hyperlink" Target="https://en.wikipedia.org/wiki/InfiniBand" TargetMode="External"/><Relationship Id="rId7" Type="http://schemas.openxmlformats.org/officeDocument/2006/relationships/hyperlink" Target="http://www.kinetica.com/" TargetMode="External"/><Relationship Id="rId12" Type="http://schemas.openxmlformats.org/officeDocument/2006/relationships/hyperlink" Target="https://aws.amazon.com/marketplace/pp/B071H71L2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apd.com/" TargetMode="External"/><Relationship Id="rId11" Type="http://schemas.openxmlformats.org/officeDocument/2006/relationships/hyperlink" Target="https://www.omnisci.com/demos/" TargetMode="External"/><Relationship Id="rId5" Type="http://schemas.openxmlformats.org/officeDocument/2006/relationships/hyperlink" Target="http://sqream.com/" TargetMode="External"/><Relationship Id="rId10" Type="http://schemas.openxmlformats.org/officeDocument/2006/relationships/hyperlink" Target="https://www.blazegraph.com/" TargetMode="External"/><Relationship Id="rId4" Type="http://schemas.openxmlformats.org/officeDocument/2006/relationships/hyperlink" Target="https://www.open-mpi.org/" TargetMode="External"/><Relationship Id="rId9" Type="http://schemas.openxmlformats.org/officeDocument/2006/relationships/hyperlink" Target="http://strom.kaigai.gr.jp/" TargetMode="External"/><Relationship Id="rId14" Type="http://schemas.openxmlformats.org/officeDocument/2006/relationships/hyperlink" Target="https://aws.amazon.com/marketplace/pp/B00PMNLW2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on-the-state-of-deep-learning-outside-of-cudas-walled-garden-d88c8bbb434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04799" y="129988"/>
            <a:ext cx="9424989" cy="133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Specialized hardware.</a:t>
            </a:r>
            <a:endParaRPr sz="1600" dirty="0"/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Neural Networks has become big – up to 175 Billion parameters (GPT-3, in 2020).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practice today is to split big NNs to train separately (in parallel on multiple computers).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can also be parallelized.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HPC = High-Performance Computing,  InfiniBand = fast communication.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762596" y="3214429"/>
            <a:ext cx="1508288" cy="46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Nervana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992" r="7552"/>
          <a:stretch/>
        </p:blipFill>
        <p:spPr>
          <a:xfrm>
            <a:off x="271472" y="1801119"/>
            <a:ext cx="2109789" cy="83566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198618" y="2636787"/>
            <a:ext cx="21225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(NVIDIA, CUDA)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511267" y="3504735"/>
            <a:ext cx="2560888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TPU v3 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(Tensor Processing Unit)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https://cloud.google.com/tpu/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2691" y="1809893"/>
            <a:ext cx="2084228" cy="128856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220567" y="5065070"/>
            <a:ext cx="4894357" cy="117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also many other vendors: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QUALCOMM, AMD, APPLE, Xilinx, IBM,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HiSilicon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(FPGAs), Microsoft (FPGAs), and many more.</a:t>
            </a:r>
          </a:p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Field-Programmable Gate Array)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28303" y="1688899"/>
            <a:ext cx="2244710" cy="151631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10228422" y="3230570"/>
            <a:ext cx="1444473" cy="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Tesla &amp; AMD</a:t>
            </a:r>
            <a:endParaRPr sz="1800" dirty="0"/>
          </a:p>
        </p:txBody>
      </p:sp>
      <p:sp>
        <p:nvSpPr>
          <p:cNvPr id="98" name="Google Shape;98;p13"/>
          <p:cNvSpPr txBox="1"/>
          <p:nvPr/>
        </p:nvSpPr>
        <p:spPr>
          <a:xfrm>
            <a:off x="220567" y="6239461"/>
            <a:ext cx="59230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interesting - in-memory and GPU-based databases like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Kinetica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4115" y="1809892"/>
            <a:ext cx="2666450" cy="165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BC2368-8E51-C84A-99B4-F5699B57558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6396" y="1925031"/>
            <a:ext cx="1638300" cy="1231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1AA33-3E80-DE43-BCD6-8FB23D0229DC}"/>
              </a:ext>
            </a:extLst>
          </p:cNvPr>
          <p:cNvSpPr txBox="1"/>
          <p:nvPr/>
        </p:nvSpPr>
        <p:spPr>
          <a:xfrm>
            <a:off x="5321556" y="3287001"/>
            <a:ext cx="213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Facebook Zion Accelerator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100013" y="2850359"/>
            <a:ext cx="5300663" cy="380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GPU, OCP, etc.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and software for fast calculations.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– Graphical Processing Unit (NVIDIA)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HPC – High Performance Computing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COTS HPC (Commodity Off-The-Shelf High Performance Computing):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cluster of GPU servers with InfiniBand interconnects and MPI.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https://en.wikipedia.org/wiki/InfiniBand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https://www.open-mpi.org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OCP - Open Compute Project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pyTorch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using “tiling” to solve “memory-to-CPU” bottleneck.</a:t>
            </a:r>
            <a:endParaRPr dirty="0"/>
          </a:p>
        </p:txBody>
      </p:sp>
      <p:sp>
        <p:nvSpPr>
          <p:cNvPr id="3" name="Google Shape;115;p16">
            <a:extLst>
              <a:ext uri="{FF2B5EF4-FFF2-40B4-BE49-F238E27FC236}">
                <a16:creationId xmlns:a16="http://schemas.microsoft.com/office/drawing/2014/main" id="{4CC55697-2FF5-864B-AC76-05C14AE0DFE7}"/>
              </a:ext>
            </a:extLst>
          </p:cNvPr>
          <p:cNvSpPr txBox="1"/>
          <p:nvPr/>
        </p:nvSpPr>
        <p:spPr>
          <a:xfrm>
            <a:off x="6743703" y="542932"/>
            <a:ext cx="5372100" cy="552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GPU-based databases. </a:t>
            </a:r>
            <a:b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 allows you to query and visualize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billions of rows in milliseconds using Amazon's GPU instances ...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http://sqream.com/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SQream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DB, 10TB+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http://www.mapd.com/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 source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http://www.kinetica.com/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commercial, transactional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http://www.brytlyt.com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commercial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http://strom.kaigai.gr.jp/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PG-Strom, open source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https://www.blazegraph.com/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for unstructured graph data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AWS: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https://www.omnisci.com/demos/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https://aws.amazon.com/marketplace/pp/B071H71L2Y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min price (on p2.xlarge) - $1.72/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Brytlyt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AWS: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https://aws.amazon.com/marketplace/pp/B074JZNSWZ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min price (on p2.xlarge) - $2.17/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Kinetica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AWS: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https://aws.amazon.com/marketplace/pp/B00PMNLW2K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min price (on p2.xlarge) - $5.90/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5;p14">
            <a:extLst>
              <a:ext uri="{FF2B5EF4-FFF2-40B4-BE49-F238E27FC236}">
                <a16:creationId xmlns:a16="http://schemas.microsoft.com/office/drawing/2014/main" id="{8D929BEF-DF50-9046-A1DA-0B0A9D221735}"/>
              </a:ext>
            </a:extLst>
          </p:cNvPr>
          <p:cNvSpPr txBox="1"/>
          <p:nvPr/>
        </p:nvSpPr>
        <p:spPr>
          <a:xfrm>
            <a:off x="100013" y="257175"/>
            <a:ext cx="4941438" cy="238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ML on Cloud (Google, Amazon,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Mocrosoft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Intel, IBM, etc.) allow to achieve ~100 Petaflops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was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x1,000 performance increase in last 3 years.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~ x10/year.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MUCH faster than Moore's Laws (x2 every 12..18 months)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Prices dropping down precipitously: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$6.50/hour per a Google TPU (180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TFlops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EB06D-4054-CA42-A449-CFBE3CD6CD48}"/>
              </a:ext>
            </a:extLst>
          </p:cNvPr>
          <p:cNvSpPr txBox="1"/>
          <p:nvPr/>
        </p:nvSpPr>
        <p:spPr>
          <a:xfrm>
            <a:off x="157162" y="157163"/>
            <a:ext cx="645795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 there a CUDA alternative for AMD?</a:t>
            </a:r>
          </a:p>
          <a:p>
            <a:endParaRPr lang="en-US" dirty="0"/>
          </a:p>
          <a:p>
            <a:r>
              <a:rPr lang="en-US" dirty="0"/>
              <a:t>Very good review:</a:t>
            </a:r>
          </a:p>
          <a:p>
            <a:r>
              <a:rPr lang="en-US" dirty="0">
                <a:hlinkClick r:id="rId2"/>
              </a:rPr>
              <a:t>https://towardsdatascience.com/on-the-state-of-deep-learning-outside-of-cudas-walled-garden-d88c8bbb4342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CUDA</a:t>
            </a:r>
            <a:r>
              <a:rPr lang="en-US" dirty="0"/>
              <a:t> (Compute Unified Device Architecture) is a parallel computing platform and programming model developed by NVIDIA. CUDA is proprietary (not open-source).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OpenCL</a:t>
            </a:r>
            <a:r>
              <a:rPr lang="en-US" dirty="0"/>
              <a:t> (Open Computing Language) is the open, royalty-free standard for cross-platform, parallel programming.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ROCm</a:t>
            </a:r>
            <a:r>
              <a:rPr lang="en-US" dirty="0"/>
              <a:t> (</a:t>
            </a:r>
            <a:r>
              <a:rPr lang="en-US" dirty="0" err="1"/>
              <a:t>RadeonOpenCompute</a:t>
            </a:r>
            <a:r>
              <a:rPr lang="en-US" dirty="0"/>
              <a:t>) - an open-source platform for HPC and “</a:t>
            </a:r>
            <a:r>
              <a:rPr lang="en-US" dirty="0" err="1"/>
              <a:t>UltraScale</a:t>
            </a:r>
            <a:r>
              <a:rPr lang="en-US" dirty="0"/>
              <a:t>” computing.</a:t>
            </a:r>
          </a:p>
          <a:p>
            <a:endParaRPr lang="en-US" dirty="0"/>
          </a:p>
          <a:p>
            <a:r>
              <a:rPr lang="en-US" dirty="0"/>
              <a:t>Note: Popular libraries for Deep Learning like TensorFlow and </a:t>
            </a:r>
            <a:r>
              <a:rPr lang="en-US" dirty="0" err="1"/>
              <a:t>PyTorch</a:t>
            </a:r>
            <a:r>
              <a:rPr lang="en-US" dirty="0"/>
              <a:t> do not officially support OpenCL. AMD provides </a:t>
            </a:r>
            <a:r>
              <a:rPr lang="en-US" b="1" dirty="0">
                <a:solidFill>
                  <a:srgbClr val="0070C0"/>
                </a:solidFill>
              </a:rPr>
              <a:t>patched versions of TensorFlow and </a:t>
            </a:r>
            <a:r>
              <a:rPr lang="en-US" b="1" dirty="0" err="1">
                <a:solidFill>
                  <a:srgbClr val="0070C0"/>
                </a:solidFill>
              </a:rPr>
              <a:t>PyTorch</a:t>
            </a:r>
            <a:r>
              <a:rPr lang="en-US" dirty="0"/>
              <a:t> that use directly </a:t>
            </a:r>
            <a:r>
              <a:rPr lang="en-US" dirty="0" err="1"/>
              <a:t>ROCm</a:t>
            </a:r>
            <a:r>
              <a:rPr lang="en-US" dirty="0"/>
              <a:t>, not OpenCL.</a:t>
            </a:r>
          </a:p>
          <a:p>
            <a:endParaRPr lang="en-US" dirty="0"/>
          </a:p>
          <a:p>
            <a:r>
              <a:rPr lang="en-US" dirty="0" err="1"/>
              <a:t>ROCm</a:t>
            </a:r>
            <a:r>
              <a:rPr lang="en-US" dirty="0"/>
              <a:t> includes the HCC C/C++ compiler based on LLVM. </a:t>
            </a:r>
          </a:p>
          <a:p>
            <a:r>
              <a:rPr lang="en-US" dirty="0"/>
              <a:t>HCC = C++ Compiler for Heterogeneous devices.</a:t>
            </a:r>
          </a:p>
          <a:p>
            <a:r>
              <a:rPr lang="en-US" dirty="0"/>
              <a:t>HCC supports the direct generation of the native Radeon GPU instruction set</a:t>
            </a:r>
          </a:p>
          <a:p>
            <a:endParaRPr lang="en-US" dirty="0"/>
          </a:p>
          <a:p>
            <a:r>
              <a:rPr lang="en-US" dirty="0" err="1"/>
              <a:t>ROCm</a:t>
            </a:r>
            <a:r>
              <a:rPr lang="en-US" dirty="0"/>
              <a:t> created a CUDA porting tool called </a:t>
            </a:r>
            <a:r>
              <a:rPr lang="en-US" b="1" dirty="0">
                <a:solidFill>
                  <a:srgbClr val="0070C0"/>
                </a:solidFill>
              </a:rPr>
              <a:t>HIP</a:t>
            </a:r>
            <a:r>
              <a:rPr lang="en-US" dirty="0"/>
              <a:t>, which can scan CUDA source code and convert it to </a:t>
            </a:r>
            <a:r>
              <a:rPr lang="en-US" b="1" dirty="0">
                <a:solidFill>
                  <a:srgbClr val="0070C0"/>
                </a:solidFill>
              </a:rPr>
              <a:t>HIP</a:t>
            </a:r>
            <a:r>
              <a:rPr lang="en-US" dirty="0"/>
              <a:t> source code.</a:t>
            </a:r>
          </a:p>
          <a:p>
            <a:r>
              <a:rPr lang="en-US" b="1" dirty="0">
                <a:solidFill>
                  <a:srgbClr val="0070C0"/>
                </a:solidFill>
              </a:rPr>
              <a:t>HIP</a:t>
            </a:r>
            <a:r>
              <a:rPr lang="en-US" dirty="0"/>
              <a:t> source code looks similar to CUDA, but compiled </a:t>
            </a:r>
            <a:r>
              <a:rPr lang="en-US" b="1" dirty="0">
                <a:solidFill>
                  <a:srgbClr val="0070C0"/>
                </a:solidFill>
              </a:rPr>
              <a:t>HIP</a:t>
            </a:r>
            <a:r>
              <a:rPr lang="en-US" dirty="0"/>
              <a:t> code can run on both CUDA and AMD based GPUs through the HCC compiler.</a:t>
            </a:r>
          </a:p>
          <a:p>
            <a:r>
              <a:rPr lang="en-US" dirty="0"/>
              <a:t>Note: </a:t>
            </a:r>
            <a:r>
              <a:rPr lang="en-US" b="1" dirty="0">
                <a:solidFill>
                  <a:srgbClr val="0070C0"/>
                </a:solidFill>
              </a:rPr>
              <a:t>HIP</a:t>
            </a:r>
            <a:r>
              <a:rPr lang="en-US" dirty="0"/>
              <a:t> only works on Linux, and not as stable as CUDA.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13C03-1217-324D-B06D-2306ED06BF5E}"/>
              </a:ext>
            </a:extLst>
          </p:cNvPr>
          <p:cNvSpPr txBox="1"/>
          <p:nvPr/>
        </p:nvSpPr>
        <p:spPr>
          <a:xfrm>
            <a:off x="6886580" y="302359"/>
            <a:ext cx="5272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"Mac doesn't support Nvidia. So – no CUDA. No sane AI researcher is using a Mac for any serious DL work."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"If you want to use a GPU for deep learning there is selection between CUDA and CUDA..."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Both largest DL tools developers (Facebook/</a:t>
            </a:r>
            <a:r>
              <a:rPr lang="en-US" dirty="0" err="1">
                <a:solidFill>
                  <a:schemeClr val="tx1"/>
                </a:solidFill>
              </a:rPr>
              <a:t>PyTorch</a:t>
            </a:r>
            <a:r>
              <a:rPr lang="en-US" dirty="0">
                <a:solidFill>
                  <a:schemeClr val="tx1"/>
                </a:solidFill>
              </a:rPr>
              <a:t> and Google/</a:t>
            </a:r>
            <a:r>
              <a:rPr lang="en-US" dirty="0" err="1">
                <a:solidFill>
                  <a:schemeClr val="tx1"/>
                </a:solidFill>
              </a:rPr>
              <a:t>Tensorflow</a:t>
            </a:r>
            <a:r>
              <a:rPr lang="en-US" dirty="0">
                <a:solidFill>
                  <a:schemeClr val="tx1"/>
                </a:solidFill>
              </a:rPr>
              <a:t>) have decided at some point to only support a proprietary GPU acceleration standard (Nvidia CUDA). Both also create their own hardware (Facebook Zion platform, Google TPU).</a:t>
            </a:r>
          </a:p>
          <a:p>
            <a:endParaRPr lang="en-US" dirty="0"/>
          </a:p>
          <a:p>
            <a:r>
              <a:rPr lang="en-US" dirty="0"/>
              <a:t>Here is a statement from a contributor from the Facebook AI Research team: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""" We officially are not planning any OpenCL work because: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- AMD itself seems to be moving towards HIP / </a:t>
            </a:r>
            <a:r>
              <a:rPr lang="en-US" dirty="0" err="1">
                <a:solidFill>
                  <a:srgbClr val="0070C0"/>
                </a:solidFill>
              </a:rPr>
              <a:t>GPUOpen</a:t>
            </a:r>
            <a:r>
              <a:rPr lang="en-US" dirty="0">
                <a:solidFill>
                  <a:srgbClr val="0070C0"/>
                </a:solidFill>
              </a:rPr>
              <a:t> which has a CUDA </a:t>
            </a:r>
            <a:r>
              <a:rPr lang="en-US" dirty="0" err="1">
                <a:solidFill>
                  <a:srgbClr val="0070C0"/>
                </a:solidFill>
              </a:rPr>
              <a:t>transpiler</a:t>
            </a:r>
            <a:r>
              <a:rPr lang="en-US" dirty="0">
                <a:solidFill>
                  <a:srgbClr val="0070C0"/>
                </a:solidFill>
              </a:rPr>
              <a:t> (and they’ve done some work on </a:t>
            </a:r>
            <a:r>
              <a:rPr lang="en-US" dirty="0" err="1">
                <a:solidFill>
                  <a:srgbClr val="0070C0"/>
                </a:solidFill>
              </a:rPr>
              <a:t>transpiling</a:t>
            </a:r>
            <a:r>
              <a:rPr lang="en-US" dirty="0">
                <a:solidFill>
                  <a:srgbClr val="0070C0"/>
                </a:solidFill>
              </a:rPr>
              <a:t> Torch’s backend).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- Intel is moving it’s speed and optimization value into MKLDNN. Generic OpenCL support has strictly worse performance than using CUDA/HIP/MKLDNN where appropriate."""</a:t>
            </a:r>
          </a:p>
        </p:txBody>
      </p:sp>
    </p:spTree>
    <p:extLst>
      <p:ext uri="{BB962C8B-B14F-4D97-AF65-F5344CB8AC3E}">
        <p14:creationId xmlns:p14="http://schemas.microsoft.com/office/powerpoint/2010/main" val="19954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927</Words>
  <Application>Microsoft Macintosh PowerPoint</Application>
  <PresentationFormat>Widescreen</PresentationFormat>
  <Paragraphs>76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11</cp:revision>
  <dcterms:modified xsi:type="dcterms:W3CDTF">2020-11-07T03:23:45Z</dcterms:modified>
</cp:coreProperties>
</file>