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40" r:id="rId2"/>
    <p:sldId id="334" r:id="rId3"/>
    <p:sldId id="335" r:id="rId4"/>
    <p:sldId id="336" r:id="rId5"/>
    <p:sldId id="337" r:id="rId6"/>
    <p:sldId id="338" r:id="rId7"/>
    <p:sldId id="339" r:id="rId8"/>
    <p:sldId id="341" r:id="rId9"/>
    <p:sldId id="256" r:id="rId10"/>
    <p:sldId id="34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9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8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6/2/22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insight.net/delivering-aiops-microsoft-azure-cloud-platform/" TargetMode="External"/><Relationship Id="rId2" Type="http://schemas.openxmlformats.org/officeDocument/2006/relationships/hyperlink" Target="https://www.ibm.com/cloud/learn/aiop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bm.com/cloud/learn/hybrid-cloud" TargetMode="External"/><Relationship Id="rId5" Type="http://schemas.openxmlformats.org/officeDocument/2006/relationships/hyperlink" Target="https://www.moogsoft.com/moogsoft-aiops-in-microsoft-azure/" TargetMode="External"/><Relationship Id="rId4" Type="http://schemas.openxmlformats.org/officeDocument/2006/relationships/hyperlink" Target="https://www.analyticsinsight.ne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edium.com/dataseries/machine-learning-reference-architectures-from-google-facebook-uber-databricks-and-others-58191cf82b9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wn.cs.stanford.edu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g.uber.com/michelangelo-machine-learning-platform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mlflow.org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gineering.fb.com/ml-applications/introducing-fblearner-flow-facebook-s-ai-backbone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kdd.org/kdd2017/papers/view/tfx-a-tensorflow-based-production-scale-machine-learning-platform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eldon.io/" TargetMode="External"/><Relationship Id="rId3" Type="http://schemas.openxmlformats.org/officeDocument/2006/relationships/hyperlink" Target="https://www.determined.ai/product" TargetMode="External"/><Relationship Id="rId7" Type="http://schemas.openxmlformats.org/officeDocument/2006/relationships/hyperlink" Target="https://www.kubeflow.org/" TargetMode="External"/><Relationship Id="rId2" Type="http://schemas.openxmlformats.org/officeDocument/2006/relationships/hyperlink" Target="https://www.determined.ai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s://www.determined.ai/blog/production-training-pipelines-with-determined-and-kubeflow" TargetMode="External"/><Relationship Id="rId10" Type="http://schemas.openxmlformats.org/officeDocument/2006/relationships/image" Target="../media/image9.tiff"/><Relationship Id="rId4" Type="http://schemas.openxmlformats.org/officeDocument/2006/relationships/hyperlink" Target="https://github.com/determined-ai/determined" TargetMode="Externa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hyperlink" Target="https://www.linkedin.com/in/vishnukanan/" TargetMode="External"/><Relationship Id="rId3" Type="http://schemas.openxmlformats.org/officeDocument/2006/relationships/hyperlink" Target="https://github.com/kubeflow/kubeflow/blob/master/ROADMAP.md" TargetMode="External"/><Relationship Id="rId7" Type="http://schemas.openxmlformats.org/officeDocument/2006/relationships/image" Target="../media/image10.png"/><Relationship Id="rId12" Type="http://schemas.openxmlformats.org/officeDocument/2006/relationships/hyperlink" Target="https://www.linkedin.com/in/jeremy-lewi-600aaa8/" TargetMode="External"/><Relationship Id="rId2" Type="http://schemas.openxmlformats.org/officeDocument/2006/relationships/hyperlink" Target="https://www.kubeflow.org/docs/components/serving/kfservin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edium.com/kubeflow/kubeflow-1-0-cloud-native-ml-for-everyone-a3950202751" TargetMode="External"/><Relationship Id="rId11" Type="http://schemas.openxmlformats.org/officeDocument/2006/relationships/hyperlink" Target="https://www.linkedin.com/in/aronchick/" TargetMode="External"/><Relationship Id="rId5" Type="http://schemas.openxmlformats.org/officeDocument/2006/relationships/hyperlink" Target="https://en.wikipedia.org/wiki/Kubeflow" TargetMode="External"/><Relationship Id="rId10" Type="http://schemas.openxmlformats.org/officeDocument/2006/relationships/image" Target="../media/image13.jpeg"/><Relationship Id="rId4" Type="http://schemas.openxmlformats.org/officeDocument/2006/relationships/hyperlink" Target="https://www.kubeflow.org/docs/about/use-cases/" TargetMode="External"/><Relationship Id="rId9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58F78-8F27-2D4A-BD36-154CD23B3E50}"/>
              </a:ext>
            </a:extLst>
          </p:cNvPr>
          <p:cNvSpPr txBox="1"/>
          <p:nvPr/>
        </p:nvSpPr>
        <p:spPr>
          <a:xfrm>
            <a:off x="-1" y="76402"/>
            <a:ext cx="3705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MLOps</a:t>
            </a:r>
            <a:r>
              <a:rPr lang="en-US" sz="2800" b="1" dirty="0"/>
              <a:t> vs AIOps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F6344-25D1-214F-A75E-373DADD0E10F}"/>
              </a:ext>
            </a:extLst>
          </p:cNvPr>
          <p:cNvSpPr txBox="1"/>
          <p:nvPr/>
        </p:nvSpPr>
        <p:spPr>
          <a:xfrm>
            <a:off x="13846629" y="66739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12C7A5-24FB-2144-BC6C-F091E2630966}"/>
              </a:ext>
            </a:extLst>
          </p:cNvPr>
          <p:cNvSpPr txBox="1"/>
          <p:nvPr/>
        </p:nvSpPr>
        <p:spPr>
          <a:xfrm>
            <a:off x="296882" y="748326"/>
            <a:ext cx="7600210" cy="24622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err="1">
                <a:solidFill>
                  <a:srgbClr val="FF0000"/>
                </a:solidFill>
              </a:rPr>
              <a:t>MLOps</a:t>
            </a:r>
            <a:r>
              <a:rPr lang="en-US" b="1" dirty="0">
                <a:solidFill>
                  <a:srgbClr val="FF0000"/>
                </a:solidFill>
              </a:rPr>
              <a:t> = Machine Learning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 Tools/frameworks to manage all stages of ML lifecycle as ongoing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basically DevOps for ML pipelines.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covers building, scaling, deploying, monitoring, re-training ML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Google, Facebook, and other companies have their own frameworks (architectures) for that.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AIOps = Artificial Intelligence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 to analyze, optimize, and automate the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data, analytics, and machine learning to analyze and improve IT infrastructure &amp; operations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Makes IT more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Effectively automates DevOps and </a:t>
            </a:r>
            <a:r>
              <a:rPr lang="en-US" dirty="0" err="1"/>
              <a:t>DataOps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6D151-A598-3246-9296-63C2CE94BB4D}"/>
              </a:ext>
            </a:extLst>
          </p:cNvPr>
          <p:cNvSpPr txBox="1"/>
          <p:nvPr/>
        </p:nvSpPr>
        <p:spPr>
          <a:xfrm>
            <a:off x="296881" y="3359243"/>
            <a:ext cx="7600209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2"/>
              </a:rPr>
              <a:t>https://www.ibm.com/cloud/learn/aiops</a:t>
            </a:r>
            <a:r>
              <a:rPr lang="en-US" sz="1400" dirty="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https://www.analyticsinsight.net/delivering-aiops-microsoft-azure-cloud-platform/</a:t>
            </a:r>
            <a:r>
              <a:rPr lang="en-US" sz="1400" dirty="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4"/>
              </a:rPr>
              <a:t>https://www.analyticsinsight.net/</a:t>
            </a:r>
            <a:r>
              <a:rPr lang="en-US" sz="1400" dirty="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5"/>
              </a:rPr>
              <a:t>https://www.moogsoft.com/moogsoft-aiops-in-microsoft-azure/</a:t>
            </a:r>
            <a:r>
              <a:rPr lang="en-US" sz="1400" dirty="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6"/>
              </a:rPr>
              <a:t>https://www.ibm.com/cloud/learn/hybrid-cloud</a:t>
            </a:r>
            <a:r>
              <a:rPr lang="en-US" sz="1400" dirty="0"/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3151898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920AF1-A7EF-C395-356D-A3D704DB1186}"/>
              </a:ext>
            </a:extLst>
          </p:cNvPr>
          <p:cNvSpPr txBox="1"/>
          <p:nvPr/>
        </p:nvSpPr>
        <p:spPr>
          <a:xfrm>
            <a:off x="115614" y="84083"/>
            <a:ext cx="4803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Alternative 3</a:t>
            </a:r>
            <a:r>
              <a:rPr lang="en-US" sz="2800" b="1" baseline="30000"/>
              <a:t>rd</a:t>
            </a:r>
            <a:r>
              <a:rPr lang="en-US" sz="2800" b="1"/>
              <a:t> Party Platforms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2828F-A057-D7D7-3436-D5A20F1A0539}"/>
              </a:ext>
            </a:extLst>
          </p:cNvPr>
          <p:cNvSpPr txBox="1"/>
          <p:nvPr/>
        </p:nvSpPr>
        <p:spPr>
          <a:xfrm>
            <a:off x="3135678" y="1483480"/>
            <a:ext cx="5034456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kubeflow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cnvrg.io – acquired by Intel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H2O.ai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DataRobot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Dataiku - https://www.dataiku.com/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Alterix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RapidMiner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Amazon SageMaker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Azure ML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Azure Synapse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Google Cloud ML &amp; AutoML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Qlik AutoML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IBM Watson Studio</a:t>
            </a:r>
          </a:p>
        </p:txBody>
      </p:sp>
    </p:spTree>
    <p:extLst>
      <p:ext uri="{BB962C8B-B14F-4D97-AF65-F5344CB8AC3E}">
        <p14:creationId xmlns:p14="http://schemas.microsoft.com/office/powerpoint/2010/main" val="374976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58F78-8F27-2D4A-BD36-154CD23B3E50}"/>
              </a:ext>
            </a:extLst>
          </p:cNvPr>
          <p:cNvSpPr txBox="1"/>
          <p:nvPr/>
        </p:nvSpPr>
        <p:spPr>
          <a:xfrm>
            <a:off x="-1" y="76402"/>
            <a:ext cx="8087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Machine Learning Reference Architectures </a:t>
            </a:r>
          </a:p>
          <a:p>
            <a:r>
              <a:rPr lang="en-US" sz="2800" b="1" dirty="0"/>
              <a:t>from Google, Facebook, Uber, </a:t>
            </a:r>
            <a:r>
              <a:rPr lang="en-US" sz="2800" b="1" dirty="0" err="1"/>
              <a:t>DataBricks</a:t>
            </a:r>
            <a:r>
              <a:rPr lang="en-US" sz="2800" b="1" dirty="0"/>
              <a:t> and Others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F6344-25D1-214F-A75E-373DADD0E10F}"/>
              </a:ext>
            </a:extLst>
          </p:cNvPr>
          <p:cNvSpPr txBox="1"/>
          <p:nvPr/>
        </p:nvSpPr>
        <p:spPr>
          <a:xfrm>
            <a:off x="13846629" y="66739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EA9DD-F532-E844-9109-9810BD2F6D66}"/>
              </a:ext>
            </a:extLst>
          </p:cNvPr>
          <p:cNvSpPr txBox="1"/>
          <p:nvPr/>
        </p:nvSpPr>
        <p:spPr>
          <a:xfrm>
            <a:off x="118752" y="1430863"/>
            <a:ext cx="5890162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Nice Review about </a:t>
            </a:r>
            <a:r>
              <a:rPr lang="en-US" sz="1400" dirty="0" err="1"/>
              <a:t>MLOps</a:t>
            </a:r>
            <a:r>
              <a:rPr lang="en-US" sz="1400" dirty="0"/>
              <a:t> Reference Architectures</a:t>
            </a:r>
          </a:p>
          <a:p>
            <a:r>
              <a:rPr lang="en-US" sz="1400" dirty="0">
                <a:hlinkClick r:id="rId2"/>
              </a:rPr>
              <a:t>https://medium.com/dataseries/machine-learning-reference-architectures-from-google-facebook-uber-databricks-and-others-58191cf82b98</a:t>
            </a:r>
            <a:r>
              <a:rPr lang="en-US" sz="14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6B02F-94E8-4B46-80C2-7EE52FCA10C1}"/>
              </a:ext>
            </a:extLst>
          </p:cNvPr>
          <p:cNvSpPr txBox="1"/>
          <p:nvPr/>
        </p:nvSpPr>
        <p:spPr>
          <a:xfrm>
            <a:off x="118752" y="2386937"/>
            <a:ext cx="5890162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The lifecycle of Machine Learning solutions is </a:t>
            </a:r>
          </a:p>
          <a:p>
            <a:r>
              <a:rPr lang="en-US" sz="1400" dirty="0"/>
              <a:t>fundamentally different than other software disciplines, </a:t>
            </a:r>
          </a:p>
          <a:p>
            <a:r>
              <a:rPr lang="en-US" sz="1400" dirty="0"/>
              <a:t>because </a:t>
            </a:r>
            <a:r>
              <a:rPr lang="en-US" sz="1400" b="1" dirty="0">
                <a:solidFill>
                  <a:srgbClr val="FF0000"/>
                </a:solidFill>
              </a:rPr>
              <a:t>the deployed model needs to be constantly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re-trained and optimized</a:t>
            </a:r>
            <a:r>
              <a:rPr lang="en-US" sz="1400" dirty="0"/>
              <a:t>.</a:t>
            </a:r>
          </a:p>
        </p:txBody>
      </p:sp>
      <p:pic>
        <p:nvPicPr>
          <p:cNvPr id="1028" name="Picture 4" descr="Machine Learning Life Cycle - Tutorial And Example">
            <a:extLst>
              <a:ext uri="{FF2B5EF4-FFF2-40B4-BE49-F238E27FC236}">
                <a16:creationId xmlns:a16="http://schemas.microsoft.com/office/drawing/2014/main" id="{0AABADB4-276E-024A-9E29-661C35E15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11438" y="2169527"/>
            <a:ext cx="3891478" cy="385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2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9D3D92-CF62-5144-A00B-55BE4F360FBF}"/>
              </a:ext>
            </a:extLst>
          </p:cNvPr>
          <p:cNvSpPr txBox="1"/>
          <p:nvPr/>
        </p:nvSpPr>
        <p:spPr>
          <a:xfrm>
            <a:off x="-1" y="76402"/>
            <a:ext cx="3550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Stanford’s DAWN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604FC-F221-3B44-93BB-1E77B222281C}"/>
              </a:ext>
            </a:extLst>
          </p:cNvPr>
          <p:cNvSpPr txBox="1"/>
          <p:nvPr/>
        </p:nvSpPr>
        <p:spPr>
          <a:xfrm>
            <a:off x="-1" y="616811"/>
            <a:ext cx="5890162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Stanford’s DAWN - a series of tools, frameworks and an architecture reference </a:t>
            </a:r>
          </a:p>
          <a:p>
            <a:r>
              <a:rPr lang="en-US" sz="1400" dirty="0"/>
              <a:t>to streamline ML workflows. Includes projects such as training (Snorkel), </a:t>
            </a:r>
          </a:p>
          <a:p>
            <a:r>
              <a:rPr lang="en-US" sz="1400" dirty="0"/>
              <a:t>continuous analytics (</a:t>
            </a:r>
            <a:r>
              <a:rPr lang="en-US" sz="1400" dirty="0" err="1"/>
              <a:t>MacroBase</a:t>
            </a:r>
            <a:r>
              <a:rPr lang="en-US" sz="1400" dirty="0"/>
              <a:t>) or data computation(Weld).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err="1">
                <a:hlinkClick r:id="rId2"/>
              </a:rPr>
              <a:t>dawn.cs.stanford.edu</a:t>
            </a:r>
            <a:r>
              <a:rPr lang="en-US" sz="1400" dirty="0">
                <a:hlinkClick r:id="rId2"/>
              </a:rPr>
              <a:t>/</a:t>
            </a:r>
            <a:endParaRPr lang="en-US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723B10-58B9-1645-BC15-6D926DED7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98320" y="1642310"/>
            <a:ext cx="8395360" cy="513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68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9D3D92-CF62-5144-A00B-55BE4F360FBF}"/>
              </a:ext>
            </a:extLst>
          </p:cNvPr>
          <p:cNvSpPr txBox="1"/>
          <p:nvPr/>
        </p:nvSpPr>
        <p:spPr>
          <a:xfrm>
            <a:off x="-1" y="76402"/>
            <a:ext cx="3550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Uber’s Michelangelo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604FC-F221-3B44-93BB-1E77B222281C}"/>
              </a:ext>
            </a:extLst>
          </p:cNvPr>
          <p:cNvSpPr txBox="1"/>
          <p:nvPr/>
        </p:nvSpPr>
        <p:spPr>
          <a:xfrm>
            <a:off x="120316" y="633760"/>
            <a:ext cx="5329990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Uber’s Michelangelo – powers hundreds of ML workflows at Uber. </a:t>
            </a:r>
          </a:p>
          <a:p>
            <a:r>
              <a:rPr lang="en-US" sz="1400" dirty="0"/>
              <a:t>Works with other ML tools like </a:t>
            </a:r>
            <a:r>
              <a:rPr lang="en-US" sz="1400" dirty="0" err="1"/>
              <a:t>Horovod</a:t>
            </a:r>
            <a:r>
              <a:rPr lang="en-US" sz="1400" dirty="0"/>
              <a:t>, </a:t>
            </a:r>
            <a:r>
              <a:rPr lang="en-US" sz="1400" dirty="0" err="1"/>
              <a:t>PyML</a:t>
            </a:r>
            <a:r>
              <a:rPr lang="en-US" sz="1400" dirty="0"/>
              <a:t> or Pyro.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err="1">
                <a:hlinkClick r:id="rId2"/>
              </a:rPr>
              <a:t>eng.uber.com</a:t>
            </a:r>
            <a:r>
              <a:rPr lang="en-US" sz="1400" dirty="0">
                <a:hlinkClick r:id="rId2"/>
              </a:rPr>
              <a:t>/</a:t>
            </a:r>
            <a:r>
              <a:rPr lang="en-US" sz="1400" dirty="0" err="1">
                <a:hlinkClick r:id="rId2"/>
              </a:rPr>
              <a:t>michelangelo</a:t>
            </a:r>
            <a:r>
              <a:rPr lang="en-US" sz="1400" dirty="0">
                <a:hlinkClick r:id="rId2"/>
              </a:rPr>
              <a:t>-machine-learning-platform/</a:t>
            </a:r>
            <a:endParaRPr lang="en-US" sz="1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A9BC4D-B74A-C846-8E8D-5944DBE43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91106" y="1712718"/>
            <a:ext cx="7742692" cy="436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17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9D3D92-CF62-5144-A00B-55BE4F360FBF}"/>
              </a:ext>
            </a:extLst>
          </p:cNvPr>
          <p:cNvSpPr txBox="1"/>
          <p:nvPr/>
        </p:nvSpPr>
        <p:spPr>
          <a:xfrm>
            <a:off x="-1" y="52652"/>
            <a:ext cx="3550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DataBricks’</a:t>
            </a:r>
            <a:r>
              <a:rPr lang="en-US" sz="2800" b="1" dirty="0"/>
              <a:t> </a:t>
            </a:r>
            <a:r>
              <a:rPr lang="en-US" sz="2800" b="1" dirty="0" err="1"/>
              <a:t>MLflow</a:t>
            </a:r>
            <a:endParaRPr 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604FC-F221-3B44-93BB-1E77B222281C}"/>
              </a:ext>
            </a:extLst>
          </p:cNvPr>
          <p:cNvSpPr txBox="1"/>
          <p:nvPr/>
        </p:nvSpPr>
        <p:spPr>
          <a:xfrm>
            <a:off x="96251" y="653187"/>
            <a:ext cx="8313823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DataBricks’</a:t>
            </a:r>
            <a:r>
              <a:rPr lang="en-US" sz="1400" dirty="0"/>
              <a:t> </a:t>
            </a:r>
            <a:r>
              <a:rPr lang="en-US" sz="1400" dirty="0" err="1"/>
              <a:t>MLflow</a:t>
            </a:r>
            <a:r>
              <a:rPr lang="en-US" sz="1400" dirty="0"/>
              <a:t> is an open source platform for automating the lifecycle of machine learning solutions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project focuses on training, project packaging and model serving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MLflow</a:t>
            </a:r>
            <a:r>
              <a:rPr lang="en-US" sz="1400" dirty="0"/>
              <a:t> integrates well with many development frameworks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MLflow</a:t>
            </a:r>
            <a:r>
              <a:rPr lang="en-US" sz="1400" dirty="0"/>
              <a:t> integrates well with runtime infrastructures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-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err="1">
                <a:hlinkClick r:id="rId2"/>
              </a:rPr>
              <a:t>www.mlflow.org</a:t>
            </a:r>
            <a:endParaRPr lang="en-US" sz="1400" dirty="0"/>
          </a:p>
        </p:txBody>
      </p:sp>
      <p:pic>
        <p:nvPicPr>
          <p:cNvPr id="4098" name="Picture 2" descr="How to Share and Control ML Model Access with MLflow Model Registry">
            <a:extLst>
              <a:ext uri="{FF2B5EF4-FFF2-40B4-BE49-F238E27FC236}">
                <a16:creationId xmlns:a16="http://schemas.microsoft.com/office/drawing/2014/main" id="{753516CB-FF6B-594D-BCDE-9F361B453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1830" y="1900053"/>
            <a:ext cx="9138345" cy="479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98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9D3D92-CF62-5144-A00B-55BE4F360FBF}"/>
              </a:ext>
            </a:extLst>
          </p:cNvPr>
          <p:cNvSpPr txBox="1"/>
          <p:nvPr/>
        </p:nvSpPr>
        <p:spPr>
          <a:xfrm>
            <a:off x="-1" y="76402"/>
            <a:ext cx="4739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Facebook’s </a:t>
            </a:r>
            <a:r>
              <a:rPr lang="en-US" sz="2800" b="1" dirty="0" err="1"/>
              <a:t>FBLearner</a:t>
            </a:r>
            <a:r>
              <a:rPr lang="en-US" sz="2800" b="1" dirty="0"/>
              <a:t> 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604FC-F221-3B44-93BB-1E77B222281C}"/>
              </a:ext>
            </a:extLst>
          </p:cNvPr>
          <p:cNvSpPr txBox="1"/>
          <p:nvPr/>
        </p:nvSpPr>
        <p:spPr>
          <a:xfrm>
            <a:off x="120314" y="651228"/>
            <a:ext cx="7700212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Facebook’s </a:t>
            </a:r>
            <a:r>
              <a:rPr lang="en-US" sz="1400" dirty="0" err="1"/>
              <a:t>FBLearner</a:t>
            </a:r>
            <a:r>
              <a:rPr lang="en-US" sz="1400" dirty="0"/>
              <a:t> Flow automates feature extraction, training, model evaluation and inference. </a:t>
            </a:r>
            <a:br>
              <a:rPr lang="en-US" sz="1400" dirty="0"/>
            </a:br>
            <a:r>
              <a:rPr lang="en-US" sz="1400" dirty="0" err="1"/>
              <a:t>FBLearner</a:t>
            </a:r>
            <a:r>
              <a:rPr lang="en-US" sz="1400" dirty="0"/>
              <a:t> Flow integrates with Facebook’s own Caffe2, </a:t>
            </a:r>
            <a:r>
              <a:rPr lang="en-US" sz="1400" dirty="0" err="1"/>
              <a:t>PyTorch</a:t>
            </a:r>
            <a:r>
              <a:rPr lang="en-US" sz="1400" dirty="0"/>
              <a:t> and ONNX.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err="1">
                <a:hlinkClick r:id="rId2"/>
              </a:rPr>
              <a:t>engineering.fb.com</a:t>
            </a:r>
            <a:r>
              <a:rPr lang="en-US" sz="1400" dirty="0">
                <a:hlinkClick r:id="rId2"/>
              </a:rPr>
              <a:t>/ml-applications/introducing-</a:t>
            </a:r>
            <a:r>
              <a:rPr lang="en-US" sz="1400" dirty="0" err="1">
                <a:hlinkClick r:id="rId2"/>
              </a:rPr>
              <a:t>fblearner</a:t>
            </a:r>
            <a:r>
              <a:rPr lang="en-US" sz="1400" dirty="0">
                <a:hlinkClick r:id="rId2"/>
              </a:rPr>
              <a:t>-flow-</a:t>
            </a:r>
            <a:r>
              <a:rPr lang="en-US" sz="1400" dirty="0" err="1">
                <a:hlinkClick r:id="rId2"/>
              </a:rPr>
              <a:t>facebook</a:t>
            </a:r>
            <a:r>
              <a:rPr lang="en-US" sz="1400" dirty="0">
                <a:hlinkClick r:id="rId2"/>
              </a:rPr>
              <a:t>-s-ai-backbone/</a:t>
            </a:r>
            <a:endParaRPr lang="en-US" sz="1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3790401-0A71-064A-8349-CD0A239D0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6526" y="2180163"/>
            <a:ext cx="8375002" cy="343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10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9D3D92-CF62-5144-A00B-55BE4F360FBF}"/>
              </a:ext>
            </a:extLst>
          </p:cNvPr>
          <p:cNvSpPr txBox="1"/>
          <p:nvPr/>
        </p:nvSpPr>
        <p:spPr>
          <a:xfrm>
            <a:off x="0" y="16244"/>
            <a:ext cx="2369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Google’s TFX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604FC-F221-3B44-93BB-1E77B222281C}"/>
              </a:ext>
            </a:extLst>
          </p:cNvPr>
          <p:cNvSpPr txBox="1"/>
          <p:nvPr/>
        </p:nvSpPr>
        <p:spPr>
          <a:xfrm>
            <a:off x="96253" y="539464"/>
            <a:ext cx="8963525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Google’s TFX – an architecture for executing ML workflows using TensorFlow programs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TFX includes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learner for generating models based on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modules for analyzing and validating both data as well as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infrastructure for serving models in production</a:t>
            </a:r>
            <a:br>
              <a:rPr lang="en-US" sz="1400" dirty="0"/>
            </a:br>
            <a:r>
              <a:rPr lang="en-US" sz="1400" dirty="0"/>
              <a:t>.. </a:t>
            </a:r>
            <a:r>
              <a:rPr lang="en-US" sz="1400" dirty="0">
                <a:hlinkClick r:id="rId2"/>
              </a:rPr>
              <a:t>https://www.kdd.org/kdd2017/papers/view/tfx-a-tensorflow-based-production-scale-machine-learning-platform</a:t>
            </a:r>
            <a:r>
              <a:rPr lang="en-US" sz="1400" dirty="0"/>
              <a:t>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6505F18-2919-5446-A57B-3F68BA499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254" y="2257099"/>
            <a:ext cx="9598308" cy="437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23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711458-5464-EC44-9A94-A1F98AA8F935}"/>
              </a:ext>
            </a:extLst>
          </p:cNvPr>
          <p:cNvSpPr txBox="1"/>
          <p:nvPr/>
        </p:nvSpPr>
        <p:spPr>
          <a:xfrm>
            <a:off x="89337" y="855515"/>
            <a:ext cx="4729243" cy="27392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Determined AI</a:t>
            </a:r>
            <a:r>
              <a:rPr lang="en-US" sz="1600" dirty="0"/>
              <a:t> - </a:t>
            </a:r>
            <a:r>
              <a:rPr lang="en-US" sz="1600" b="1" dirty="0">
                <a:solidFill>
                  <a:srgbClr val="00B050"/>
                </a:solidFill>
              </a:rPr>
              <a:t>Open-Source framework</a:t>
            </a:r>
            <a:r>
              <a:rPr lang="en-US" sz="1600" dirty="0"/>
              <a:t> for 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distributed training</a:t>
            </a:r>
            <a:r>
              <a:rPr lang="en-US" sz="1600" dirty="0"/>
              <a:t> of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Deep Learning</a:t>
            </a:r>
            <a:r>
              <a:rPr lang="en-US" sz="1600" dirty="0"/>
              <a:t> models.</a:t>
            </a:r>
          </a:p>
          <a:p>
            <a:endParaRPr lang="en-US" sz="1600" dirty="0"/>
          </a:p>
          <a:p>
            <a:r>
              <a:rPr lang="en-US" sz="1600" dirty="0"/>
              <a:t>Whether you use </a:t>
            </a:r>
            <a:r>
              <a:rPr lang="en-US" sz="1600" dirty="0" err="1"/>
              <a:t>PyTorch</a:t>
            </a:r>
            <a:r>
              <a:rPr lang="en-US" sz="1600" dirty="0"/>
              <a:t> or </a:t>
            </a:r>
            <a:r>
              <a:rPr lang="en-US" sz="1600" dirty="0" err="1"/>
              <a:t>TensorFlow+Keras</a:t>
            </a:r>
            <a:r>
              <a:rPr lang="en-US" sz="1600" dirty="0"/>
              <a:t>,</a:t>
            </a:r>
          </a:p>
          <a:p>
            <a:r>
              <a:rPr lang="en-US" sz="1600" dirty="0"/>
              <a:t>you can speed up 20-100 times without</a:t>
            </a:r>
          </a:p>
          <a:p>
            <a:r>
              <a:rPr lang="en-US" sz="1600" dirty="0"/>
              <a:t>changing your code.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2"/>
              </a:rPr>
              <a:t>https://www.determined.ai/</a:t>
            </a:r>
            <a:r>
              <a:rPr lang="en-US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3"/>
              </a:rPr>
              <a:t>https://www.determined.ai/product</a:t>
            </a:r>
            <a:r>
              <a:rPr lang="en-US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4"/>
              </a:rPr>
              <a:t>https://github.com/determined-ai/determined</a:t>
            </a:r>
            <a:r>
              <a:rPr lang="en-US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5"/>
              </a:rPr>
              <a:t>https://www.determined.ai/blog/production-training-pipelines-with-determined-and-kubeflow</a:t>
            </a:r>
            <a:r>
              <a:rPr lang="en-US" sz="1200" dirty="0"/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89735-86A5-9F43-B47B-FC17E2410682}"/>
              </a:ext>
            </a:extLst>
          </p:cNvPr>
          <p:cNvSpPr txBox="1"/>
          <p:nvPr/>
        </p:nvSpPr>
        <p:spPr>
          <a:xfrm>
            <a:off x="89337" y="71794"/>
            <a:ext cx="318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Determined AI</a:t>
            </a:r>
          </a:p>
        </p:txBody>
      </p:sp>
      <p:pic>
        <p:nvPicPr>
          <p:cNvPr id="1034" name="Picture 10" descr="Open source machine learning platform Kubeflow reaches version 1.0 |  VentureBeat">
            <a:extLst>
              <a:ext uri="{FF2B5EF4-FFF2-40B4-BE49-F238E27FC236}">
                <a16:creationId xmlns:a16="http://schemas.microsoft.com/office/drawing/2014/main" id="{BFB6DC97-18F4-044A-B799-92279F7334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20439" y="4369987"/>
            <a:ext cx="1807779" cy="41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265EFE-0C48-5740-BF27-CE3450E50AAB}"/>
              </a:ext>
            </a:extLst>
          </p:cNvPr>
          <p:cNvSpPr txBox="1"/>
          <p:nvPr/>
        </p:nvSpPr>
        <p:spPr>
          <a:xfrm>
            <a:off x="6102847" y="3656761"/>
            <a:ext cx="5383532" cy="28007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The whole production system may be built using 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three open-source technologies: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Kubeflow Pipelines</a:t>
            </a:r>
            <a:r>
              <a:rPr lang="en-US" sz="1600" dirty="0"/>
              <a:t> - for ML pipelines</a:t>
            </a:r>
            <a:br>
              <a:rPr lang="en-US" sz="1600" dirty="0"/>
            </a:br>
            <a:r>
              <a:rPr lang="en-US" sz="1600" dirty="0"/>
              <a:t> - </a:t>
            </a:r>
            <a:r>
              <a:rPr lang="en-US" sz="1600" dirty="0">
                <a:hlinkClick r:id="rId7"/>
              </a:rPr>
              <a:t>https://www.kubeflow.org/</a:t>
            </a:r>
            <a:r>
              <a:rPr lang="en-US" sz="1600" dirty="0"/>
              <a:t> 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Determined AI</a:t>
            </a:r>
            <a:r>
              <a:rPr lang="en-US" sz="1600" dirty="0"/>
              <a:t> - for production-scale model training</a:t>
            </a:r>
            <a:br>
              <a:rPr lang="en-US" sz="1600" dirty="0"/>
            </a:br>
            <a:r>
              <a:rPr lang="en-US" sz="1600" dirty="0"/>
              <a:t> - </a:t>
            </a:r>
            <a:r>
              <a:rPr lang="en-US" sz="1600" dirty="0">
                <a:hlinkClick r:id="rId2"/>
              </a:rPr>
              <a:t>https://www.determined.ai/</a:t>
            </a:r>
            <a:r>
              <a:rPr lang="en-US" sz="1600" dirty="0"/>
              <a:t>  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Seldon Core</a:t>
            </a:r>
            <a:r>
              <a:rPr lang="en-US" sz="1600" dirty="0"/>
              <a:t> - for model deployment and serving</a:t>
            </a:r>
            <a:br>
              <a:rPr lang="en-US" sz="1600" dirty="0"/>
            </a:br>
            <a:r>
              <a:rPr lang="en-US" sz="1600" dirty="0"/>
              <a:t> - </a:t>
            </a:r>
            <a:r>
              <a:rPr lang="en-US" sz="1600" dirty="0">
                <a:hlinkClick r:id="rId8"/>
              </a:rPr>
              <a:t>https://www.seldon.io/</a:t>
            </a:r>
            <a:r>
              <a:rPr lang="en-US" sz="1600" dirty="0"/>
              <a:t> </a:t>
            </a:r>
          </a:p>
        </p:txBody>
      </p:sp>
      <p:pic>
        <p:nvPicPr>
          <p:cNvPr id="1036" name="Picture 12" descr="Seldon Core — seldon-core documentation">
            <a:extLst>
              <a:ext uri="{FF2B5EF4-FFF2-40B4-BE49-F238E27FC236}">
                <a16:creationId xmlns:a16="http://schemas.microsoft.com/office/drawing/2014/main" id="{F0918C66-B563-E14A-8590-209F521067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53404" y="5864193"/>
            <a:ext cx="1736334" cy="42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A75403-9DE1-1A4A-AB57-39B9B8FDBF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27095" y="71794"/>
            <a:ext cx="774700" cy="60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BB2473-967A-6641-A0C2-80DC11E7D8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34221" y="5018782"/>
            <a:ext cx="7747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53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BD26C0-DED7-BF41-B97E-8FEAFA3645A0}"/>
              </a:ext>
            </a:extLst>
          </p:cNvPr>
          <p:cNvSpPr txBox="1"/>
          <p:nvPr/>
        </p:nvSpPr>
        <p:spPr>
          <a:xfrm>
            <a:off x="0" y="0"/>
            <a:ext cx="1882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Kubeflow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51C3A3-C28F-8D4D-9251-50834ADD32B2}"/>
              </a:ext>
            </a:extLst>
          </p:cNvPr>
          <p:cNvSpPr txBox="1"/>
          <p:nvPr/>
        </p:nvSpPr>
        <p:spPr>
          <a:xfrm>
            <a:off x="67286" y="745493"/>
            <a:ext cx="7148945" cy="48320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Kubeflow</a:t>
            </a:r>
            <a:r>
              <a:rPr lang="en-US" sz="1400" dirty="0"/>
              <a:t> began as an internal Google project,</a:t>
            </a:r>
          </a:p>
          <a:p>
            <a:r>
              <a:rPr lang="en-US" sz="1400" dirty="0"/>
              <a:t>it is a simple a way to ran </a:t>
            </a:r>
            <a:r>
              <a:rPr lang="en-US" sz="1400" b="1" dirty="0">
                <a:solidFill>
                  <a:srgbClr val="0070C0"/>
                </a:solidFill>
              </a:rPr>
              <a:t>TensorFlow</a:t>
            </a:r>
            <a:r>
              <a:rPr lang="en-US" sz="1400" dirty="0"/>
              <a:t> on </a:t>
            </a:r>
            <a:r>
              <a:rPr lang="en-US" sz="1400" b="1" dirty="0">
                <a:solidFill>
                  <a:srgbClr val="0070C0"/>
                </a:solidFill>
              </a:rPr>
              <a:t>Kubernetes</a:t>
            </a:r>
            <a:r>
              <a:rPr lang="en-US" sz="1400" dirty="0"/>
              <a:t>.</a:t>
            </a:r>
          </a:p>
          <a:p>
            <a:r>
              <a:rPr lang="en-US" sz="1400" dirty="0"/>
              <a:t>Kubeflow was open sourced at </a:t>
            </a:r>
            <a:r>
              <a:rPr lang="en-US" sz="1400" b="1" dirty="0" err="1">
                <a:solidFill>
                  <a:srgbClr val="0070C0"/>
                </a:solidFill>
              </a:rPr>
              <a:t>Kubecon</a:t>
            </a:r>
            <a:r>
              <a:rPr lang="en-US" sz="1400" dirty="0"/>
              <a:t> conference (USA, December 2017).</a:t>
            </a:r>
          </a:p>
          <a:p>
            <a:r>
              <a:rPr lang="en-US" sz="1400" dirty="0"/>
              <a:t>Later it was expanded to be a multi-architecture, multi-cloud framework </a:t>
            </a:r>
          </a:p>
          <a:p>
            <a:r>
              <a:rPr lang="en-US" sz="1400" dirty="0"/>
              <a:t>for running entire ML (Machine Learning) pipelines.</a:t>
            </a:r>
          </a:p>
          <a:p>
            <a:endParaRPr lang="en-US" sz="1400" dirty="0"/>
          </a:p>
          <a:p>
            <a:r>
              <a:rPr lang="en-US" sz="1400" dirty="0"/>
              <a:t>Purpose - to make training and deployments of </a:t>
            </a:r>
            <a:r>
              <a:rPr lang="en-US" sz="1400" b="1" dirty="0">
                <a:solidFill>
                  <a:srgbClr val="0070C0"/>
                </a:solidFill>
              </a:rPr>
              <a:t>ML</a:t>
            </a:r>
            <a:r>
              <a:rPr lang="en-US" sz="1400" dirty="0"/>
              <a:t> on </a:t>
            </a:r>
            <a:r>
              <a:rPr lang="en-US" sz="1400" b="1" dirty="0">
                <a:solidFill>
                  <a:srgbClr val="0070C0"/>
                </a:solidFill>
              </a:rPr>
              <a:t>Kubernetes</a:t>
            </a:r>
            <a:r>
              <a:rPr lang="en-US" sz="1400" dirty="0"/>
              <a:t> simple, portable and scalable.</a:t>
            </a:r>
          </a:p>
          <a:p>
            <a:r>
              <a:rPr lang="en-US" sz="1400" dirty="0"/>
              <a:t>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Kubeflow</a:t>
            </a:r>
            <a:r>
              <a:rPr lang="en-US" sz="1400" dirty="0"/>
              <a:t> allows to: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 python coding in </a:t>
            </a:r>
            <a:r>
              <a:rPr lang="en-US" sz="1400" dirty="0" err="1"/>
              <a:t>Jupyter</a:t>
            </a:r>
            <a:r>
              <a:rPr lang="en-US" sz="1400" dirty="0"/>
              <a:t> notebooks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 popular training libraries and formats: TensorFlow, </a:t>
            </a:r>
            <a:r>
              <a:rPr lang="en-US" sz="1400" dirty="0" err="1"/>
              <a:t>PyTorch</a:t>
            </a:r>
            <a:r>
              <a:rPr lang="en-US" sz="1400" dirty="0"/>
              <a:t>, scikit-learn, </a:t>
            </a:r>
            <a:r>
              <a:rPr lang="en-US" sz="1400" dirty="0" err="1"/>
              <a:t>XGBoost</a:t>
            </a:r>
            <a:r>
              <a:rPr lang="en-US" sz="1400" dirty="0"/>
              <a:t>, ONNX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>
                <a:hlinkClick r:id="rId2"/>
              </a:rPr>
              <a:t>https://www.kubeflow.org/docs/components/serving/kfserving/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run code efficiently and securely in Kubernetes, isolated namespaces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portability between your laptop, on-prem cluster, or any of major clouds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portability between teams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Kubeflow’s hyperparameter tuner (</a:t>
            </a:r>
            <a:r>
              <a:rPr lang="en-US" sz="1400" b="1" dirty="0" err="1">
                <a:solidFill>
                  <a:srgbClr val="0070C0"/>
                </a:solidFill>
              </a:rPr>
              <a:t>Katib</a:t>
            </a:r>
            <a:r>
              <a:rPr lang="en-US" sz="1400" dirty="0"/>
              <a:t>) saves days of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Kubeflow Pipelines</a:t>
            </a:r>
            <a:r>
              <a:rPr lang="en-US" sz="1400" dirty="0"/>
              <a:t> - build ML workflows for integration and deployment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- </a:t>
            </a:r>
            <a:r>
              <a:rPr lang="en-US" sz="1400" dirty="0">
                <a:hlinkClick r:id="rId3"/>
              </a:rPr>
              <a:t>https://github.com/kubeflow/kubeflow/blob/master/ROADMAP.md</a:t>
            </a:r>
            <a:r>
              <a:rPr lang="en-US" sz="1400" dirty="0"/>
              <a:t> </a:t>
            </a:r>
          </a:p>
          <a:p>
            <a:r>
              <a:rPr lang="en-US" sz="1400" dirty="0"/>
              <a:t>- </a:t>
            </a:r>
            <a:r>
              <a:rPr lang="en-US" sz="1400" dirty="0">
                <a:hlinkClick r:id="rId4"/>
              </a:rPr>
              <a:t>https://www.kubeflow.org/docs/about/use-cases/</a:t>
            </a:r>
            <a:r>
              <a:rPr lang="en-US" sz="1400" dirty="0"/>
              <a:t> </a:t>
            </a:r>
          </a:p>
          <a:p>
            <a:r>
              <a:rPr lang="en-US" sz="1400" dirty="0"/>
              <a:t>- </a:t>
            </a:r>
            <a:r>
              <a:rPr lang="en-US" sz="1400" dirty="0">
                <a:hlinkClick r:id="rId5"/>
              </a:rPr>
              <a:t>https://en.wikipedia.org/wiki/Kubeflow</a:t>
            </a:r>
            <a:r>
              <a:rPr lang="en-US" sz="1400" dirty="0"/>
              <a:t> </a:t>
            </a:r>
          </a:p>
          <a:p>
            <a:r>
              <a:rPr lang="en-US" sz="1400" dirty="0"/>
              <a:t>- </a:t>
            </a:r>
            <a:r>
              <a:rPr lang="en-US" sz="1400" dirty="0">
                <a:hlinkClick r:id="rId6"/>
              </a:rPr>
              <a:t>https://medium.com/kubeflow/kubeflow-1-0-cloud-native-ml-for-everyone-a3950202751</a:t>
            </a:r>
            <a:r>
              <a:rPr lang="en-US" sz="1400" dirty="0"/>
              <a:t> </a:t>
            </a:r>
          </a:p>
        </p:txBody>
      </p:sp>
      <p:pic>
        <p:nvPicPr>
          <p:cNvPr id="1026" name="Picture 2" descr="Kubeflow - Wikipedia">
            <a:extLst>
              <a:ext uri="{FF2B5EF4-FFF2-40B4-BE49-F238E27FC236}">
                <a16:creationId xmlns:a16="http://schemas.microsoft.com/office/drawing/2014/main" id="{3AD43C98-8B7F-8C4F-8941-8F63A436A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93334" y="134118"/>
            <a:ext cx="1855095" cy="183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CD2FDB-EDF7-8447-A2DE-4DF3E99ACB5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49460" y="2586426"/>
            <a:ext cx="1210541" cy="14672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E12D42-3469-E648-B80D-BA506499F655}"/>
              </a:ext>
            </a:extLst>
          </p:cNvPr>
          <p:cNvSpPr txBox="1"/>
          <p:nvPr/>
        </p:nvSpPr>
        <p:spPr>
          <a:xfrm>
            <a:off x="8049459" y="4053647"/>
            <a:ext cx="121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Jeremy Lewi</a:t>
            </a:r>
            <a:br>
              <a:rPr lang="en-US" sz="1400" dirty="0"/>
            </a:br>
            <a:r>
              <a:rPr lang="en-US" sz="1400" dirty="0"/>
              <a:t>Google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896142-43D8-9948-958B-D9F7568D708B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59672" y="2586426"/>
            <a:ext cx="1210541" cy="14744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E45C24-9E9B-C144-94AF-83EF65642CD4}"/>
              </a:ext>
            </a:extLst>
          </p:cNvPr>
          <p:cNvSpPr txBox="1"/>
          <p:nvPr/>
        </p:nvSpPr>
        <p:spPr>
          <a:xfrm>
            <a:off x="9260000" y="4017462"/>
            <a:ext cx="1651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David </a:t>
            </a:r>
            <a:r>
              <a:rPr lang="en-US" sz="1400" dirty="0" err="1"/>
              <a:t>Aronchick</a:t>
            </a:r>
            <a:br>
              <a:rPr lang="en-US" sz="1400" dirty="0"/>
            </a:br>
            <a:r>
              <a:rPr lang="en-US" sz="1400" dirty="0"/>
              <a:t>Microsoft, Azure</a:t>
            </a:r>
          </a:p>
          <a:p>
            <a:pPr algn="ctr"/>
            <a:r>
              <a:rPr lang="en-US" sz="1400" dirty="0"/>
              <a:t>(originally - Google)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8C0A57-3399-F641-A3EE-3EA47F248A1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11194" y="2586426"/>
            <a:ext cx="1137235" cy="14017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20D068-A53A-FA4D-A905-8655D1718D68}"/>
              </a:ext>
            </a:extLst>
          </p:cNvPr>
          <p:cNvSpPr txBox="1"/>
          <p:nvPr/>
        </p:nvSpPr>
        <p:spPr>
          <a:xfrm>
            <a:off x="10742609" y="4008638"/>
            <a:ext cx="1474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Vishnu Kannan</a:t>
            </a:r>
            <a:br>
              <a:rPr lang="en-US" sz="1400" dirty="0"/>
            </a:br>
            <a:r>
              <a:rPr lang="en-US" sz="1400" dirty="0"/>
              <a:t>Google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415C5E-A93D-6A41-BC79-46FE28C050B5}"/>
              </a:ext>
            </a:extLst>
          </p:cNvPr>
          <p:cNvSpPr txBox="1"/>
          <p:nvPr/>
        </p:nvSpPr>
        <p:spPr>
          <a:xfrm>
            <a:off x="7995210" y="5049320"/>
            <a:ext cx="413946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David </a:t>
            </a:r>
            <a:r>
              <a:rPr lang="en-US" sz="1400" dirty="0" err="1"/>
              <a:t>Aronchick</a:t>
            </a:r>
            <a:r>
              <a:rPr lang="en-US" sz="1400" dirty="0"/>
              <a:t> - Azure, Microsoft (former Google)</a:t>
            </a:r>
          </a:p>
          <a:p>
            <a:r>
              <a:rPr lang="en-US" sz="1400" dirty="0"/>
              <a:t>- </a:t>
            </a:r>
            <a:r>
              <a:rPr lang="en-US" sz="1400" dirty="0">
                <a:hlinkClick r:id="rId11"/>
              </a:rPr>
              <a:t>https://www.linkedin.com/in/aronchick/</a:t>
            </a:r>
            <a:r>
              <a:rPr lang="en-US" sz="1400" dirty="0"/>
              <a:t> </a:t>
            </a:r>
          </a:p>
          <a:p>
            <a:r>
              <a:rPr lang="en-US" sz="1400" dirty="0"/>
              <a:t>Jeremy Lewi  - Google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>
                <a:hlinkClick r:id="rId12"/>
              </a:rPr>
              <a:t>https://www.linkedin.com/in/jeremy-lewi-600aaa8/</a:t>
            </a:r>
            <a:r>
              <a:rPr lang="en-US" sz="1400" dirty="0"/>
              <a:t> </a:t>
            </a:r>
          </a:p>
          <a:p>
            <a:r>
              <a:rPr lang="en-US" sz="1400" dirty="0"/>
              <a:t>Vishnu Kannan - Google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>
                <a:hlinkClick r:id="rId13"/>
              </a:rPr>
              <a:t>https://www.linkedin.com/in/vishnukanan/</a:t>
            </a:r>
            <a:r>
              <a:rPr lang="en-US" sz="1400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C9D7B0-1D67-9740-A6C6-6868C5E0AC3A}"/>
              </a:ext>
            </a:extLst>
          </p:cNvPr>
          <p:cNvSpPr txBox="1"/>
          <p:nvPr/>
        </p:nvSpPr>
        <p:spPr>
          <a:xfrm>
            <a:off x="8178821" y="2205150"/>
            <a:ext cx="374817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Kubeflow was co-founded by Google engineers</a:t>
            </a:r>
          </a:p>
        </p:txBody>
      </p:sp>
    </p:spTree>
    <p:extLst>
      <p:ext uri="{BB962C8B-B14F-4D97-AF65-F5344CB8AC3E}">
        <p14:creationId xmlns:p14="http://schemas.microsoft.com/office/powerpoint/2010/main" val="287542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948</Words>
  <Application>Microsoft Macintosh PowerPoint</Application>
  <PresentationFormat>Widescreen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172</cp:revision>
  <dcterms:created xsi:type="dcterms:W3CDTF">2018-10-10T17:24:46Z</dcterms:created>
  <dcterms:modified xsi:type="dcterms:W3CDTF">2022-06-02T21:46:37Z</dcterms:modified>
</cp:coreProperties>
</file>