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344" r:id="rId4"/>
    <p:sldId id="260" r:id="rId5"/>
    <p:sldId id="345" r:id="rId6"/>
    <p:sldId id="267" r:id="rId7"/>
    <p:sldId id="347" r:id="rId8"/>
    <p:sldId id="262" r:id="rId9"/>
    <p:sldId id="348" r:id="rId10"/>
    <p:sldId id="349" r:id="rId11"/>
    <p:sldId id="343" r:id="rId12"/>
    <p:sldId id="264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671A7-AB64-3F42-BFAD-CBF7E2144A91}" v="1" dt="2019-08-05T17:46:2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9"/>
    <p:restoredTop sz="94749"/>
  </p:normalViewPr>
  <p:slideViewPr>
    <p:cSldViewPr snapToGrid="0" snapToObjects="1">
      <p:cViewPr varScale="1">
        <p:scale>
          <a:sx n="80" d="100"/>
          <a:sy n="80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 Selector" userId="314cf8c1-d356-4160-b242-72dee3bb7a46" providerId="ADAL" clId="{AD5117C4-3700-D344-BEDB-D666EE3EEA04}"/>
    <pc:docChg chg="custSel addSld delSld modSld sldOrd">
      <pc:chgData name="Lev Selector" userId="314cf8c1-d356-4160-b242-72dee3bb7a46" providerId="ADAL" clId="{AD5117C4-3700-D344-BEDB-D666EE3EEA04}" dt="2019-05-16T17:09:06.905" v="675" actId="1076"/>
      <pc:docMkLst>
        <pc:docMk/>
      </pc:docMkLst>
      <pc:sldChg chg="modSp">
        <pc:chgData name="Lev Selector" userId="314cf8c1-d356-4160-b242-72dee3bb7a46" providerId="ADAL" clId="{AD5117C4-3700-D344-BEDB-D666EE3EEA04}" dt="2019-05-16T17:00:30.792" v="674" actId="20577"/>
        <pc:sldMkLst>
          <pc:docMk/>
          <pc:sldMk cId="3215079199" sldId="256"/>
        </pc:sldMkLst>
        <pc:spChg chg="mod">
          <ac:chgData name="Lev Selector" userId="314cf8c1-d356-4160-b242-72dee3bb7a46" providerId="ADAL" clId="{AD5117C4-3700-D344-BEDB-D666EE3EEA04}" dt="2019-05-16T17:00:30.792" v="674" actId="20577"/>
          <ac:spMkLst>
            <pc:docMk/>
            <pc:sldMk cId="3215079199" sldId="256"/>
            <ac:spMk id="4" creationId="{7D6CA09A-64B9-4246-8A56-14D41E4BDF82}"/>
          </ac:spMkLst>
        </pc:spChg>
      </pc:sldChg>
      <pc:sldChg chg="addSp modSp ord">
        <pc:chgData name="Lev Selector" userId="314cf8c1-d356-4160-b242-72dee3bb7a46" providerId="ADAL" clId="{AD5117C4-3700-D344-BEDB-D666EE3EEA04}" dt="2019-05-16T16:58:33.334" v="612"/>
        <pc:sldMkLst>
          <pc:docMk/>
          <pc:sldMk cId="2633559576" sldId="259"/>
        </pc:sldMkLst>
        <pc:spChg chg="mod">
          <ac:chgData name="Lev Selector" userId="314cf8c1-d356-4160-b242-72dee3bb7a46" providerId="ADAL" clId="{AD5117C4-3700-D344-BEDB-D666EE3EEA04}" dt="2019-05-16T16:56:06.256" v="522" actId="14100"/>
          <ac:spMkLst>
            <pc:docMk/>
            <pc:sldMk cId="2633559576" sldId="259"/>
            <ac:spMk id="92" creationId="{00000000-0000-0000-0000-000000000000}"/>
          </ac:spMkLst>
        </pc:spChg>
        <pc:picChg chg="add mod">
          <ac:chgData name="Lev Selector" userId="314cf8c1-d356-4160-b242-72dee3bb7a46" providerId="ADAL" clId="{AD5117C4-3700-D344-BEDB-D666EE3EEA04}" dt="2019-05-16T16:56:09.546" v="523" actId="1076"/>
          <ac:picMkLst>
            <pc:docMk/>
            <pc:sldMk cId="2633559576" sldId="259"/>
            <ac:picMk id="2" creationId="{E31BC2EB-377E-0749-800E-DA80C1E10456}"/>
          </ac:picMkLst>
        </pc:picChg>
        <pc:picChg chg="mod">
          <ac:chgData name="Lev Selector" userId="314cf8c1-d356-4160-b242-72dee3bb7a46" providerId="ADAL" clId="{AD5117C4-3700-D344-BEDB-D666EE3EEA04}" dt="2019-05-16T16:56:24.352" v="524" actId="1076"/>
          <ac:picMkLst>
            <pc:docMk/>
            <pc:sldMk cId="2633559576" sldId="259"/>
            <ac:picMk id="93" creationId="{00000000-0000-0000-0000-000000000000}"/>
          </ac:picMkLst>
        </pc:picChg>
      </pc:sldChg>
      <pc:sldChg chg="add">
        <pc:chgData name="Lev Selector" userId="314cf8c1-d356-4160-b242-72dee3bb7a46" providerId="ADAL" clId="{AD5117C4-3700-D344-BEDB-D666EE3EEA04}" dt="2019-05-16T16:47:41.961" v="429"/>
        <pc:sldMkLst>
          <pc:docMk/>
          <pc:sldMk cId="2424661570" sldId="260"/>
        </pc:sldMkLst>
      </pc:sldChg>
      <pc:sldChg chg="modSp add">
        <pc:chgData name="Lev Selector" userId="314cf8c1-d356-4160-b242-72dee3bb7a46" providerId="ADAL" clId="{AD5117C4-3700-D344-BEDB-D666EE3EEA04}" dt="2019-05-16T16:59:25.463" v="642" actId="20577"/>
        <pc:sldMkLst>
          <pc:docMk/>
          <pc:sldMk cId="986722743" sldId="263"/>
        </pc:sldMkLst>
        <pc:spChg chg="mod">
          <ac:chgData name="Lev Selector" userId="314cf8c1-d356-4160-b242-72dee3bb7a46" providerId="ADAL" clId="{AD5117C4-3700-D344-BEDB-D666EE3EEA04}" dt="2019-05-16T16:59:25.463" v="642" actId="20577"/>
          <ac:spMkLst>
            <pc:docMk/>
            <pc:sldMk cId="986722743" sldId="263"/>
            <ac:spMk id="128" creationId="{00000000-0000-0000-0000-000000000000}"/>
          </ac:spMkLst>
        </pc:spChg>
      </pc:sldChg>
      <pc:sldChg chg="modSp">
        <pc:chgData name="Lev Selector" userId="314cf8c1-d356-4160-b242-72dee3bb7a46" providerId="ADAL" clId="{AD5117C4-3700-D344-BEDB-D666EE3EEA04}" dt="2019-05-16T17:09:06.905" v="675" actId="1076"/>
        <pc:sldMkLst>
          <pc:docMk/>
          <pc:sldMk cId="3126123204" sldId="333"/>
        </pc:sldMkLst>
        <pc:picChg chg="mod">
          <ac:chgData name="Lev Selector" userId="314cf8c1-d356-4160-b242-72dee3bb7a46" providerId="ADAL" clId="{AD5117C4-3700-D344-BEDB-D666EE3EEA04}" dt="2019-05-16T17:09:06.905" v="675" actId="1076"/>
          <ac:picMkLst>
            <pc:docMk/>
            <pc:sldMk cId="3126123204" sldId="333"/>
            <ac:picMk id="3" creationId="{BB6C81F0-62C3-8E45-95A5-23522F707AD7}"/>
          </ac:picMkLst>
        </pc:picChg>
      </pc:sldChg>
      <pc:sldChg chg="addSp delSp modSp add">
        <pc:chgData name="Lev Selector" userId="314cf8c1-d356-4160-b242-72dee3bb7a46" providerId="ADAL" clId="{AD5117C4-3700-D344-BEDB-D666EE3EEA04}" dt="2019-05-16T16:53:32.562" v="497" actId="14100"/>
        <pc:sldMkLst>
          <pc:docMk/>
          <pc:sldMk cId="3316590128" sldId="344"/>
        </pc:sldMkLst>
        <pc:spChg chg="mod">
          <ac:chgData name="Lev Selector" userId="314cf8c1-d356-4160-b242-72dee3bb7a46" providerId="ADAL" clId="{AD5117C4-3700-D344-BEDB-D666EE3EEA04}" dt="2019-05-16T16:53:32.562" v="497" actId="14100"/>
          <ac:spMkLst>
            <pc:docMk/>
            <pc:sldMk cId="3316590128" sldId="344"/>
            <ac:spMk id="4" creationId="{7D6CA09A-64B9-4246-8A56-14D41E4BDF82}"/>
          </ac:spMkLst>
        </pc:spChg>
        <pc:spChg chg="add mod">
          <ac:chgData name="Lev Selector" userId="314cf8c1-d356-4160-b242-72dee3bb7a46" providerId="ADAL" clId="{AD5117C4-3700-D344-BEDB-D666EE3EEA04}" dt="2019-05-16T16:52:59.480" v="492" actId="1076"/>
          <ac:spMkLst>
            <pc:docMk/>
            <pc:sldMk cId="3316590128" sldId="344"/>
            <ac:spMk id="8" creationId="{D19023E1-DA79-C845-8158-F49F7F941BF8}"/>
          </ac:spMkLst>
        </pc:spChg>
        <pc:spChg chg="add mod">
          <ac:chgData name="Lev Selector" userId="314cf8c1-d356-4160-b242-72dee3bb7a46" providerId="ADAL" clId="{AD5117C4-3700-D344-BEDB-D666EE3EEA04}" dt="2019-05-16T16:52:59.480" v="492" actId="1076"/>
          <ac:spMkLst>
            <pc:docMk/>
            <pc:sldMk cId="3316590128" sldId="344"/>
            <ac:spMk id="9" creationId="{C2DB68F7-8961-034C-BC31-DA863C6801E2}"/>
          </ac:spMkLst>
        </pc:spChg>
        <pc:picChg chg="add mod">
          <ac:chgData name="Lev Selector" userId="314cf8c1-d356-4160-b242-72dee3bb7a46" providerId="ADAL" clId="{AD5117C4-3700-D344-BEDB-D666EE3EEA04}" dt="2019-05-16T16:52:59.480" v="492" actId="1076"/>
          <ac:picMkLst>
            <pc:docMk/>
            <pc:sldMk cId="3316590128" sldId="344"/>
            <ac:picMk id="3" creationId="{FCD32C4D-D8DF-DB42-B975-BA6B3FA1632F}"/>
          </ac:picMkLst>
        </pc:picChg>
        <pc:picChg chg="add mod">
          <ac:chgData name="Lev Selector" userId="314cf8c1-d356-4160-b242-72dee3bb7a46" providerId="ADAL" clId="{AD5117C4-3700-D344-BEDB-D666EE3EEA04}" dt="2019-05-16T16:52:59.480" v="492" actId="1076"/>
          <ac:picMkLst>
            <pc:docMk/>
            <pc:sldMk cId="3316590128" sldId="344"/>
            <ac:picMk id="6" creationId="{10865783-B99F-6E48-A740-B541FEAA544F}"/>
          </ac:picMkLst>
        </pc:picChg>
        <pc:picChg chg="add mod">
          <ac:chgData name="Lev Selector" userId="314cf8c1-d356-4160-b242-72dee3bb7a46" providerId="ADAL" clId="{AD5117C4-3700-D344-BEDB-D666EE3EEA04}" dt="2019-05-16T16:52:59.480" v="492" actId="1076"/>
          <ac:picMkLst>
            <pc:docMk/>
            <pc:sldMk cId="3316590128" sldId="344"/>
            <ac:picMk id="7" creationId="{1043B6E2-EBBF-9340-84F3-CAB14AEE9196}"/>
          </ac:picMkLst>
        </pc:picChg>
        <pc:picChg chg="add del mod">
          <ac:chgData name="Lev Selector" userId="314cf8c1-d356-4160-b242-72dee3bb7a46" providerId="ADAL" clId="{AD5117C4-3700-D344-BEDB-D666EE3EEA04}" dt="2019-05-16T16:52:41.177" v="488" actId="478"/>
          <ac:picMkLst>
            <pc:docMk/>
            <pc:sldMk cId="3316590128" sldId="344"/>
            <ac:picMk id="10" creationId="{BF00C6FE-5AA6-AD48-84E3-BEC402917E18}"/>
          </ac:picMkLst>
        </pc:picChg>
        <pc:picChg chg="add mod">
          <ac:chgData name="Lev Selector" userId="314cf8c1-d356-4160-b242-72dee3bb7a46" providerId="ADAL" clId="{AD5117C4-3700-D344-BEDB-D666EE3EEA04}" dt="2019-05-16T16:53:27.010" v="496" actId="1076"/>
          <ac:picMkLst>
            <pc:docMk/>
            <pc:sldMk cId="3316590128" sldId="344"/>
            <ac:picMk id="11" creationId="{2C20400F-F7E7-6140-8DED-4C486AC7DB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9749C-2D9B-954A-94CA-5C7085E505E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0A98-A9CB-BD43-86A4-196CCB0B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50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64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61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83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4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41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24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80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1833-D4C1-7247-9BA9-EAC3C872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C1433-ED03-B244-88F8-E84484F3F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91C3A-4DC3-AD44-AF06-9A2B4A2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D7B7-6A70-1D4F-8E7D-D77B16FB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0CD6-7618-2246-BC3B-1C606E7E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2DE2-040E-EE4E-9E8B-1AEB6A7B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5931D-75F1-1249-AEAE-3F608EED0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4533-5868-7E48-A1BE-4488A0FB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C3D8A-1296-1B4F-87F8-ED3F60EA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67E6-95E9-614A-9D03-6269151E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009C8-BF83-FC4F-AB93-D89BA7C4F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FA90-9108-0046-8459-601579A0E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505B-03E7-C745-A326-FA686180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6022-E11E-E243-A4CD-D6199F0F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EF55-B5FF-F544-B999-B3BB4D6B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E998-045B-5248-951E-E6F0F8CE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41E5-1873-DF44-8597-39422E50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784E-B17A-074E-9976-173FD371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62A25-0494-6347-9F94-D9A6C5DA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C176-D3D6-EF48-88E7-56BCDEA9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35B-C654-6E4C-A556-1B6AEE11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F62FD-A68F-D54A-895F-474B481A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065B4-CF69-2847-8398-32ECEFC3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8547-38F3-4444-BA27-F7B3C8B6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0919-FCD8-D048-99B1-E7A0EE4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0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7959-008D-5241-91C5-870E0845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D00A-B0B7-9547-BFE8-153DF1F54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78CE5-E579-9649-B74C-11814919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0C9D-D459-2C40-8A7C-9B8C656B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8527C-48FD-A84B-8E19-1A12526F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1AC09-B4E9-1744-AB50-8C50D96B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A6BB-02BF-5248-B694-2020D812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1301E-844D-E544-8342-ECD43A0F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4273A-B2CB-2341-AA81-7781C4090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D8910-CF30-3345-8BE7-C4B07E9AD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FD651-4855-6A43-8C80-7B3BF0ADA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24B8E-2946-6143-B9E2-B4662F10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09CF9-00A8-0A4A-96A9-95AF954B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56706-E94C-084B-9AA5-295AAEF3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0BB2-67F3-A148-9177-0FFBF268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8A2FE-A85A-D44A-BD12-5CA3B42C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2BBB-ACDE-8849-A093-33A44A11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432EF-A920-FE44-8FE6-3CF6A87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10F34-0A97-3544-AA09-3CC10A8F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FDA58-C42B-1244-B10E-0426211E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F119B-EDF3-6E4C-B73C-20F050E1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1ABD-3F81-1649-ACBD-7BF95DFD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4303-F5A1-2645-82F1-FF78D69E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1A117-115A-8A49-B2E3-8742CD1A5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66A1A-FB5D-6C49-9717-4D23EC1F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CC743-6FFE-AE4E-B766-607D1D39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843A-FBA9-B046-BE5F-C147DA0C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F6DD-A63F-B94D-8252-C1946C70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AFEFF-4D74-8B4B-AC06-7635397E2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C852C-4F77-C54A-9402-CB199DFF7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A595-C0FE-3F40-8891-C5DBF01A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D6F2A-6813-E34F-AF6D-31C2A8AD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E79F8-89B9-9843-B44D-60D3FF9A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8F456-F8B8-0440-AD97-1FE84E54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459F8-6A14-5540-B86C-0729E059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0169-F190-D540-9902-7BCF532AC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2DAA-FFA8-C840-B5B2-5C2E91E85358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C4BA-8EA3-0F46-A12A-15D0AE9F3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9D92-6A53-6C4D-86B2-8EC2B2C1F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66F2-C2CA-1642-A384-55392CE1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hyperlink" Target="https://en.wikipedia.org/wiki/Lloyd_Shaple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3.png"/><Relationship Id="rId7" Type="http://schemas.openxmlformats.org/officeDocument/2006/relationships/hyperlink" Target="https://en.wikipedia.org/wiki/Richard_Leibl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lomon_Kullback" TargetMode="External"/><Relationship Id="rId5" Type="http://schemas.openxmlformats.org/officeDocument/2006/relationships/hyperlink" Target="https://en.wikipedia.org/wiki/Kullback%E2%80%93Leibler_divergence" TargetMode="External"/><Relationship Id="rId4" Type="http://schemas.openxmlformats.org/officeDocument/2006/relationships/image" Target="../media/image24.jpg"/><Relationship Id="rId9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jamesmccaffrey.wordpress.com/2013/11/05/why-you-should-use-cross-entropy-error-instead-of-classification-error-or-mean-squared-error-for-neural-network-classifier-training/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www.reddit.com/r/MachineLearning/comments/3klqdh/q_whats_the_difference_between_crossentropy_an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s.stackexchange.com/questions/31985/definition-and-origin-of-cross-entropy" TargetMode="External"/><Relationship Id="rId5" Type="http://schemas.openxmlformats.org/officeDocument/2006/relationships/hyperlink" Target="https://en.wikipedia.org/wiki/Cross_entropy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CA09A-64B9-4246-8A56-14D41E4BDF82}"/>
              </a:ext>
            </a:extLst>
          </p:cNvPr>
          <p:cNvSpPr txBox="1"/>
          <p:nvPr/>
        </p:nvSpPr>
        <p:spPr>
          <a:xfrm>
            <a:off x="1484219" y="465700"/>
            <a:ext cx="886620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Evaluation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scikit-learn.org</a:t>
            </a:r>
            <a:r>
              <a:rPr lang="en-US" dirty="0">
                <a:hlinkClick r:id="rId2"/>
              </a:rPr>
              <a:t>/stable/modules/</a:t>
            </a:r>
            <a:r>
              <a:rPr lang="en-US" dirty="0" err="1">
                <a:hlinkClick r:id="rId2"/>
              </a:rPr>
              <a:t>model_evaluation.html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Regression:</a:t>
            </a:r>
          </a:p>
          <a:p>
            <a:r>
              <a:rPr lang="en-US" dirty="0"/>
              <a:t>  - R</a:t>
            </a:r>
            <a:r>
              <a:rPr lang="en-US" baseline="30000" dirty="0"/>
              <a:t>2</a:t>
            </a:r>
            <a:r>
              <a:rPr lang="en-US" dirty="0"/>
              <a:t> Score</a:t>
            </a:r>
          </a:p>
          <a:p>
            <a:r>
              <a:rPr lang="en-US" dirty="0"/>
              <a:t>  - L1 vs L2:     |a-b| vs  (a-b)</a:t>
            </a:r>
            <a:r>
              <a:rPr lang="en-US" baseline="30000" dirty="0"/>
              <a:t>2</a:t>
            </a:r>
            <a:r>
              <a:rPr lang="en-US" dirty="0"/>
              <a:t>,    Absolute Error     vs  Mean Squared Error </a:t>
            </a:r>
          </a:p>
          <a:p>
            <a:endParaRPr lang="en-US" dirty="0"/>
          </a:p>
          <a:p>
            <a:r>
              <a:rPr lang="en-US" dirty="0"/>
              <a:t>Classification Error:</a:t>
            </a:r>
          </a:p>
          <a:p>
            <a:r>
              <a:rPr lang="en-US" dirty="0"/>
              <a:t>  - Log Loss</a:t>
            </a:r>
          </a:p>
          <a:p>
            <a:r>
              <a:rPr lang="en-US" dirty="0"/>
              <a:t>  - Cross-Entropy</a:t>
            </a:r>
          </a:p>
          <a:p>
            <a:endParaRPr lang="en-US" dirty="0"/>
          </a:p>
          <a:p>
            <a:r>
              <a:rPr lang="en-US" dirty="0"/>
              <a:t>Classification:</a:t>
            </a:r>
          </a:p>
          <a:p>
            <a:r>
              <a:rPr lang="en-US" dirty="0"/>
              <a:t>   - Confusion Matrix – True Positives, True Negatives, False Positives, False Negatives</a:t>
            </a:r>
          </a:p>
          <a:p>
            <a:r>
              <a:rPr lang="en-US" dirty="0"/>
              <a:t>   - Precision (PRE = sniper)</a:t>
            </a:r>
          </a:p>
          <a:p>
            <a:r>
              <a:rPr lang="en-US" dirty="0"/>
              <a:t>   - Recall (REC = Nuclear bomb)</a:t>
            </a:r>
          </a:p>
          <a:p>
            <a:r>
              <a:rPr lang="en-US" dirty="0"/>
              <a:t>   - Accuracy : (TP + TN) / (TP+TN+FP+FN)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F1 = 2 * PRE * REC / (PRE + REC)</a:t>
            </a:r>
            <a:endParaRPr lang="en-US" dirty="0"/>
          </a:p>
          <a:p>
            <a:r>
              <a:rPr lang="en-US" dirty="0"/>
              <a:t>   - ROC Curve</a:t>
            </a:r>
          </a:p>
          <a:p>
            <a:r>
              <a:rPr lang="en-US" dirty="0"/>
              <a:t>   - AUC Score</a:t>
            </a:r>
          </a:p>
          <a:p>
            <a:endParaRPr lang="en-US" dirty="0"/>
          </a:p>
          <a:p>
            <a:r>
              <a:rPr lang="en-US" dirty="0"/>
              <a:t>Overfitting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21507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9168" y="238705"/>
            <a:ext cx="4564879" cy="59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83FA-2D57-6143-BD4D-5E14DD32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140" y="0"/>
            <a:ext cx="3248213" cy="281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BAF2C-0C1A-F448-A098-8A465864D8D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3012140"/>
            <a:ext cx="54864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6A3DB-E3D6-044A-B6B6-0333CC961AFA}"/>
              </a:ext>
            </a:extLst>
          </p:cNvPr>
          <p:cNvSpPr txBox="1"/>
          <p:nvPr/>
        </p:nvSpPr>
        <p:spPr>
          <a:xfrm>
            <a:off x="789290" y="2242844"/>
            <a:ext cx="59163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metrics</a:t>
            </a:r>
          </a:p>
          <a:p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expected = target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predicted =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model.predict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metrics.precision_score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metrics.recall_score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metrics.roc_curve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metrics.roc_auc_score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metrics.confusion_matrix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[[194156   4864]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   23    321]]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B8119-CB34-004A-8BAF-2F2E2895F4D1}"/>
              </a:ext>
            </a:extLst>
          </p:cNvPr>
          <p:cNvSpPr txBox="1"/>
          <p:nvPr/>
        </p:nvSpPr>
        <p:spPr>
          <a:xfrm>
            <a:off x="249168" y="919405"/>
            <a:ext cx="8228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simple binary classifier we are predicting one of two possibilities (Yes/No, Positive/Negative, Plane/No-Plane, Normal/Abnormal, etc.).</a:t>
            </a:r>
          </a:p>
          <a:p>
            <a:endParaRPr lang="en-US" sz="2000" dirty="0"/>
          </a:p>
          <a:p>
            <a:r>
              <a:rPr lang="en-US" sz="2000" dirty="0"/>
              <a:t>So we construct a 2x2 matrix to visualize True &amp; False Positives and Negatives.</a:t>
            </a:r>
          </a:p>
        </p:txBody>
      </p:sp>
      <p:sp>
        <p:nvSpPr>
          <p:cNvPr id="8" name="Google Shape;88;p13">
            <a:extLst>
              <a:ext uri="{FF2B5EF4-FFF2-40B4-BE49-F238E27FC236}">
                <a16:creationId xmlns:a16="http://schemas.microsoft.com/office/drawing/2014/main" id="{2B1BDB6E-ED89-9444-9CFB-7D7AF5C8172F}"/>
              </a:ext>
            </a:extLst>
          </p:cNvPr>
          <p:cNvSpPr txBox="1"/>
          <p:nvPr/>
        </p:nvSpPr>
        <p:spPr>
          <a:xfrm>
            <a:off x="149086" y="5717894"/>
            <a:ext cx="7270286" cy="11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 =  sum(Diagonal) / sum(ALL)  =  sum(Correct) / sum(ALL)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Precision  =  TP / (TP+FP)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Recall  =  TP / (TP+FN)  =  TP /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All_Actual_Positives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2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9168" y="238705"/>
            <a:ext cx="7139604" cy="59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good ROC curve is above diagonal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83FA-2D57-6143-BD4D-5E14DD32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140" y="0"/>
            <a:ext cx="3248213" cy="281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BAF2C-0C1A-F448-A098-8A465864D8D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3012140"/>
            <a:ext cx="54864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B8119-CB34-004A-8BAF-2F2E2895F4D1}"/>
              </a:ext>
            </a:extLst>
          </p:cNvPr>
          <p:cNvSpPr txBox="1"/>
          <p:nvPr/>
        </p:nvSpPr>
        <p:spPr>
          <a:xfrm>
            <a:off x="249168" y="4680303"/>
            <a:ext cx="5533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ROC curve:</a:t>
            </a:r>
          </a:p>
          <a:p>
            <a:r>
              <a:rPr lang="en-US" sz="2000" dirty="0"/>
              <a:t>   vertical – True Positives / All Actual Positives</a:t>
            </a:r>
          </a:p>
          <a:p>
            <a:r>
              <a:rPr lang="en-US" sz="2000" dirty="0"/>
              <a:t>   horizontal – False Positives / All Actual Negatives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9B122-E45E-DD45-B6AE-9B4303E6D3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702" y="1034861"/>
            <a:ext cx="3289300" cy="3378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8B5384-7E58-794C-911E-C5BECF2C3B67}"/>
              </a:ext>
            </a:extLst>
          </p:cNvPr>
          <p:cNvCxnSpPr/>
          <p:nvPr/>
        </p:nvCxnSpPr>
        <p:spPr>
          <a:xfrm flipV="1">
            <a:off x="1843790" y="1199213"/>
            <a:ext cx="2547976" cy="2608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801341-8B40-FA47-AEDF-6262500C235D}"/>
              </a:ext>
            </a:extLst>
          </p:cNvPr>
          <p:cNvSpPr txBox="1"/>
          <p:nvPr/>
        </p:nvSpPr>
        <p:spPr>
          <a:xfrm>
            <a:off x="670560" y="1148746"/>
            <a:ext cx="7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TP/AP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65A45-F59A-E448-95C9-C37920B2F5EA}"/>
              </a:ext>
            </a:extLst>
          </p:cNvPr>
          <p:cNvSpPr txBox="1"/>
          <p:nvPr/>
        </p:nvSpPr>
        <p:spPr>
          <a:xfrm>
            <a:off x="4272174" y="4074744"/>
            <a:ext cx="9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FP/AN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24DAC1B-FBF6-0943-BEA2-5008D7750A17}"/>
              </a:ext>
            </a:extLst>
          </p:cNvPr>
          <p:cNvSpPr/>
          <p:nvPr/>
        </p:nvSpPr>
        <p:spPr>
          <a:xfrm>
            <a:off x="9495693" y="1635308"/>
            <a:ext cx="2603380" cy="47792"/>
          </a:xfrm>
          <a:custGeom>
            <a:avLst/>
            <a:gdLst>
              <a:gd name="connsiteX0" fmla="*/ 0 w 2501462"/>
              <a:gd name="connsiteY0" fmla="*/ 157675 h 157675"/>
              <a:gd name="connsiteX1" fmla="*/ 262759 w 2501462"/>
              <a:gd name="connsiteY1" fmla="*/ 52571 h 157675"/>
              <a:gd name="connsiteX2" fmla="*/ 536028 w 2501462"/>
              <a:gd name="connsiteY2" fmla="*/ 147164 h 157675"/>
              <a:gd name="connsiteX3" fmla="*/ 767256 w 2501462"/>
              <a:gd name="connsiteY3" fmla="*/ 42061 h 157675"/>
              <a:gd name="connsiteX4" fmla="*/ 1166649 w 2501462"/>
              <a:gd name="connsiteY4" fmla="*/ 115633 h 157675"/>
              <a:gd name="connsiteX5" fmla="*/ 1534511 w 2501462"/>
              <a:gd name="connsiteY5" fmla="*/ 20 h 157675"/>
              <a:gd name="connsiteX6" fmla="*/ 1828800 w 2501462"/>
              <a:gd name="connsiteY6" fmla="*/ 126144 h 157675"/>
              <a:gd name="connsiteX7" fmla="*/ 2154621 w 2501462"/>
              <a:gd name="connsiteY7" fmla="*/ 42061 h 157675"/>
              <a:gd name="connsiteX8" fmla="*/ 2501462 w 2501462"/>
              <a:gd name="connsiteY8" fmla="*/ 136654 h 157675"/>
              <a:gd name="connsiteX9" fmla="*/ 2501462 w 2501462"/>
              <a:gd name="connsiteY9" fmla="*/ 136654 h 15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01462" h="157675">
                <a:moveTo>
                  <a:pt x="0" y="157675"/>
                </a:moveTo>
                <a:cubicBezTo>
                  <a:pt x="86710" y="105999"/>
                  <a:pt x="173421" y="54323"/>
                  <a:pt x="262759" y="52571"/>
                </a:cubicBezTo>
                <a:cubicBezTo>
                  <a:pt x="352097" y="50819"/>
                  <a:pt x="451945" y="148916"/>
                  <a:pt x="536028" y="147164"/>
                </a:cubicBezTo>
                <a:cubicBezTo>
                  <a:pt x="620111" y="145412"/>
                  <a:pt x="662153" y="47316"/>
                  <a:pt x="767256" y="42061"/>
                </a:cubicBezTo>
                <a:cubicBezTo>
                  <a:pt x="872359" y="36806"/>
                  <a:pt x="1038773" y="122640"/>
                  <a:pt x="1166649" y="115633"/>
                </a:cubicBezTo>
                <a:cubicBezTo>
                  <a:pt x="1294525" y="108626"/>
                  <a:pt x="1424153" y="-1732"/>
                  <a:pt x="1534511" y="20"/>
                </a:cubicBezTo>
                <a:cubicBezTo>
                  <a:pt x="1644869" y="1772"/>
                  <a:pt x="1725448" y="119137"/>
                  <a:pt x="1828800" y="126144"/>
                </a:cubicBezTo>
                <a:cubicBezTo>
                  <a:pt x="1932152" y="133151"/>
                  <a:pt x="2042511" y="40309"/>
                  <a:pt x="2154621" y="42061"/>
                </a:cubicBezTo>
                <a:cubicBezTo>
                  <a:pt x="2266731" y="43813"/>
                  <a:pt x="2501462" y="136654"/>
                  <a:pt x="2501462" y="136654"/>
                </a:cubicBezTo>
                <a:lnTo>
                  <a:pt x="2501462" y="136654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750A36C-A42B-9646-91FF-B37D28203DE5}"/>
              </a:ext>
            </a:extLst>
          </p:cNvPr>
          <p:cNvSpPr/>
          <p:nvPr/>
        </p:nvSpPr>
        <p:spPr>
          <a:xfrm rot="18803495" flipV="1">
            <a:off x="7109791" y="4617011"/>
            <a:ext cx="5123828" cy="126586"/>
          </a:xfrm>
          <a:custGeom>
            <a:avLst/>
            <a:gdLst>
              <a:gd name="connsiteX0" fmla="*/ 0 w 2501462"/>
              <a:gd name="connsiteY0" fmla="*/ 157675 h 157675"/>
              <a:gd name="connsiteX1" fmla="*/ 262759 w 2501462"/>
              <a:gd name="connsiteY1" fmla="*/ 52571 h 157675"/>
              <a:gd name="connsiteX2" fmla="*/ 536028 w 2501462"/>
              <a:gd name="connsiteY2" fmla="*/ 147164 h 157675"/>
              <a:gd name="connsiteX3" fmla="*/ 767256 w 2501462"/>
              <a:gd name="connsiteY3" fmla="*/ 42061 h 157675"/>
              <a:gd name="connsiteX4" fmla="*/ 1166649 w 2501462"/>
              <a:gd name="connsiteY4" fmla="*/ 115633 h 157675"/>
              <a:gd name="connsiteX5" fmla="*/ 1534511 w 2501462"/>
              <a:gd name="connsiteY5" fmla="*/ 20 h 157675"/>
              <a:gd name="connsiteX6" fmla="*/ 1828800 w 2501462"/>
              <a:gd name="connsiteY6" fmla="*/ 126144 h 157675"/>
              <a:gd name="connsiteX7" fmla="*/ 2154621 w 2501462"/>
              <a:gd name="connsiteY7" fmla="*/ 42061 h 157675"/>
              <a:gd name="connsiteX8" fmla="*/ 2501462 w 2501462"/>
              <a:gd name="connsiteY8" fmla="*/ 136654 h 157675"/>
              <a:gd name="connsiteX9" fmla="*/ 2501462 w 2501462"/>
              <a:gd name="connsiteY9" fmla="*/ 136654 h 15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01462" h="157675">
                <a:moveTo>
                  <a:pt x="0" y="157675"/>
                </a:moveTo>
                <a:cubicBezTo>
                  <a:pt x="86710" y="105999"/>
                  <a:pt x="173421" y="54323"/>
                  <a:pt x="262759" y="52571"/>
                </a:cubicBezTo>
                <a:cubicBezTo>
                  <a:pt x="352097" y="50819"/>
                  <a:pt x="451945" y="148916"/>
                  <a:pt x="536028" y="147164"/>
                </a:cubicBezTo>
                <a:cubicBezTo>
                  <a:pt x="620111" y="145412"/>
                  <a:pt x="662153" y="47316"/>
                  <a:pt x="767256" y="42061"/>
                </a:cubicBezTo>
                <a:cubicBezTo>
                  <a:pt x="872359" y="36806"/>
                  <a:pt x="1038773" y="122640"/>
                  <a:pt x="1166649" y="115633"/>
                </a:cubicBezTo>
                <a:cubicBezTo>
                  <a:pt x="1294525" y="108626"/>
                  <a:pt x="1424153" y="-1732"/>
                  <a:pt x="1534511" y="20"/>
                </a:cubicBezTo>
                <a:cubicBezTo>
                  <a:pt x="1644869" y="1772"/>
                  <a:pt x="1725448" y="119137"/>
                  <a:pt x="1828800" y="126144"/>
                </a:cubicBezTo>
                <a:cubicBezTo>
                  <a:pt x="1932152" y="133151"/>
                  <a:pt x="2042511" y="40309"/>
                  <a:pt x="2154621" y="42061"/>
                </a:cubicBezTo>
                <a:cubicBezTo>
                  <a:pt x="2266731" y="43813"/>
                  <a:pt x="2501462" y="136654"/>
                  <a:pt x="2501462" y="136654"/>
                </a:cubicBezTo>
                <a:lnTo>
                  <a:pt x="2501462" y="136654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D96F6-B9F8-BF4C-B20A-A39A351EF207}"/>
              </a:ext>
            </a:extLst>
          </p:cNvPr>
          <p:cNvSpPr txBox="1"/>
          <p:nvPr/>
        </p:nvSpPr>
        <p:spPr>
          <a:xfrm>
            <a:off x="0" y="0"/>
            <a:ext cx="555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Overfitting and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5188E-F5B6-4F4A-8515-FFE01212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87" y="820270"/>
            <a:ext cx="6275536" cy="5007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F7B91-9715-794E-9CC4-684BD2488D5D}"/>
              </a:ext>
            </a:extLst>
          </p:cNvPr>
          <p:cNvSpPr txBox="1"/>
          <p:nvPr/>
        </p:nvSpPr>
        <p:spPr>
          <a:xfrm>
            <a:off x="147052" y="584775"/>
            <a:ext cx="540530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 of training is to fit/learn a "regularity" in the data, and to avoid fitting noise (avoid overfitting).</a:t>
            </a:r>
          </a:p>
          <a:p>
            <a:endParaRPr lang="en-US" sz="900" dirty="0"/>
          </a:p>
          <a:p>
            <a:r>
              <a:rPr lang="en-US" sz="2000" dirty="0"/>
              <a:t>How do we know that we are overfitting?</a:t>
            </a:r>
          </a:p>
          <a:p>
            <a:endParaRPr lang="en-US" sz="900" dirty="0"/>
          </a:p>
          <a:p>
            <a:r>
              <a:rPr lang="en-US" sz="2000" dirty="0"/>
              <a:t>Let's split data into two sets: </a:t>
            </a:r>
          </a:p>
          <a:p>
            <a:r>
              <a:rPr lang="en-US" sz="2000" dirty="0"/>
              <a:t>    - training</a:t>
            </a:r>
          </a:p>
          <a:p>
            <a:r>
              <a:rPr lang="en-US" sz="2000" dirty="0"/>
              <a:t>    - testing</a:t>
            </a:r>
          </a:p>
          <a:p>
            <a:endParaRPr lang="en-US" sz="900" dirty="0"/>
          </a:p>
          <a:p>
            <a:r>
              <a:rPr lang="en-US" sz="2000" dirty="0"/>
              <a:t>If we </a:t>
            </a:r>
            <a:r>
              <a:rPr lang="en-US" sz="2000" b="1" dirty="0">
                <a:solidFill>
                  <a:srgbClr val="FF0000"/>
                </a:solidFill>
              </a:rPr>
              <a:t>overfit</a:t>
            </a:r>
            <a:r>
              <a:rPr lang="en-US" sz="2000" dirty="0"/>
              <a:t> on the training data (learn regularity and some noise specific to the training data), then accuracy measured on the test data may be bad</a:t>
            </a:r>
          </a:p>
          <a:p>
            <a:r>
              <a:rPr lang="en-US" sz="2000" dirty="0"/>
              <a:t>(model doesn't generalize well).</a:t>
            </a:r>
          </a:p>
          <a:p>
            <a:endParaRPr lang="en-US" sz="2000" dirty="0"/>
          </a:p>
          <a:p>
            <a:r>
              <a:rPr lang="en-US" sz="2000" dirty="0"/>
              <a:t>Solution – try to find a more "regular" solution (less noise, less overfitting). </a:t>
            </a:r>
          </a:p>
        </p:txBody>
      </p:sp>
    </p:spTree>
    <p:extLst>
      <p:ext uri="{BB962C8B-B14F-4D97-AF65-F5344CB8AC3E}">
        <p14:creationId xmlns:p14="http://schemas.microsoft.com/office/powerpoint/2010/main" val="380802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E7732C-CA34-164E-9BA2-D96D5F457ABD}"/>
              </a:ext>
            </a:extLst>
          </p:cNvPr>
          <p:cNvSpPr txBox="1"/>
          <p:nvPr/>
        </p:nvSpPr>
        <p:spPr>
          <a:xfrm>
            <a:off x="149902" y="134911"/>
            <a:ext cx="259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Shapley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43330-64A9-1548-83F8-B8EDAD16C044}"/>
              </a:ext>
            </a:extLst>
          </p:cNvPr>
          <p:cNvSpPr txBox="1"/>
          <p:nvPr/>
        </p:nvSpPr>
        <p:spPr>
          <a:xfrm>
            <a:off x="149902" y="851567"/>
            <a:ext cx="7495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Shapley value, coined by </a:t>
            </a:r>
            <a:r>
              <a:rPr lang="en-US" b="1" dirty="0">
                <a:solidFill>
                  <a:srgbClr val="0070C0"/>
                </a:solidFill>
              </a:rPr>
              <a:t>Lloyd Shapley </a:t>
            </a:r>
            <a:r>
              <a:rPr lang="en-US" dirty="0"/>
              <a:t>(1953), </a:t>
            </a:r>
          </a:p>
          <a:p>
            <a:r>
              <a:rPr lang="en-US" dirty="0"/>
              <a:t>is a method for assigning payouts to players depending on their contribution to the total payout - </a:t>
            </a:r>
            <a:r>
              <a:rPr lang="en-US" dirty="0">
                <a:hlinkClick r:id="rId2"/>
              </a:rPr>
              <a:t>https://en.wikipedia.org/wiki/Lloyd_Shapley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SHAP</a:t>
            </a:r>
            <a:r>
              <a:rPr lang="en-US" dirty="0"/>
              <a:t> (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) by </a:t>
            </a:r>
            <a:r>
              <a:rPr lang="en-US" b="1" dirty="0">
                <a:solidFill>
                  <a:srgbClr val="0070C0"/>
                </a:solidFill>
              </a:rPr>
              <a:t>Lundberg and Lee </a:t>
            </a:r>
            <a:r>
              <a:rPr lang="en-US" dirty="0"/>
              <a:t>(2016) is a method to explain individual predictions.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SHAP</a:t>
            </a:r>
            <a:r>
              <a:rPr lang="en-US" dirty="0"/>
              <a:t> authors proposed </a:t>
            </a:r>
            <a:r>
              <a:rPr lang="en-US" dirty="0" err="1"/>
              <a:t>KernelSHAP</a:t>
            </a:r>
            <a:r>
              <a:rPr lang="en-US" dirty="0"/>
              <a:t>, an alternative, kernel-based estimation approach for Shapley values inspired by local surrogate models. </a:t>
            </a:r>
          </a:p>
          <a:p>
            <a:endParaRPr lang="en-US" dirty="0"/>
          </a:p>
          <a:p>
            <a:r>
              <a:rPr lang="en-US" dirty="0"/>
              <a:t>And they proposed </a:t>
            </a:r>
            <a:r>
              <a:rPr lang="en-US" dirty="0" err="1"/>
              <a:t>TreeSHAP</a:t>
            </a:r>
            <a:r>
              <a:rPr lang="en-US" dirty="0"/>
              <a:t>, an efficient estimation approach </a:t>
            </a:r>
          </a:p>
          <a:p>
            <a:r>
              <a:rPr lang="en-US" dirty="0"/>
              <a:t>for tree-based models. </a:t>
            </a:r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b="1" dirty="0">
                <a:solidFill>
                  <a:srgbClr val="0070C0"/>
                </a:solidFill>
              </a:rPr>
              <a:t>SHAP</a:t>
            </a:r>
            <a:r>
              <a:rPr lang="en-US" dirty="0"/>
              <a:t> comes with many global interpretation methods based on aggregations of Shapley values.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AC2EB-270B-D64A-9AA7-F135EDD0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291" y="134911"/>
            <a:ext cx="2496267" cy="2121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5C18F-5275-3E45-B4D7-6D3F247FF713}"/>
              </a:ext>
            </a:extLst>
          </p:cNvPr>
          <p:cNvSpPr txBox="1"/>
          <p:nvPr/>
        </p:nvSpPr>
        <p:spPr>
          <a:xfrm>
            <a:off x="9425071" y="2256738"/>
            <a:ext cx="2608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Lloyd Stowell Shapley</a:t>
            </a:r>
          </a:p>
          <a:p>
            <a:pPr algn="ctr"/>
            <a:r>
              <a:rPr lang="en-US" dirty="0"/>
              <a:t>1923 - 2016</a:t>
            </a:r>
          </a:p>
          <a:p>
            <a:pPr algn="ctr"/>
            <a:r>
              <a:rPr lang="en-US" dirty="0"/>
              <a:t>American mathematician and Nobel Prize-winning economist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A3CBD-88F1-6A4F-8C00-5008220FBA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8201" y="3734066"/>
            <a:ext cx="19824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80215" y="96255"/>
            <a:ext cx="5582648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simplest case - draw a straight line through data points.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given as tuples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draw line y = f(x) = ax + b,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 &amp; b are numbers (a - slope, b – intercept).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more general case, “x” and “a” are vectors. </a:t>
            </a:r>
            <a:endParaRPr dirty="0"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4667" y="96255"/>
            <a:ext cx="4125866" cy="1799780"/>
          </a:xfrm>
          <a:prstGeom prst="rect">
            <a:avLst/>
          </a:prstGeom>
          <a:noFill/>
          <a:ln w="317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3"/>
          <p:cNvSpPr txBox="1"/>
          <p:nvPr/>
        </p:nvSpPr>
        <p:spPr>
          <a:xfrm>
            <a:off x="0" y="2498057"/>
            <a:ext cx="65578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Calculations for simple case: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1 – in Excel, pandas, and many libraries – use OLS functions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(OLS = Ordinary Least Squares).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2 – do calculations yourself: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7935" y="3917025"/>
            <a:ext cx="4279900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30418" y="5190772"/>
            <a:ext cx="5632446" cy="87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complex case you can find the minimum by iteratively using gradient descent. Or find “slope” by using inverse matrix (see Moore–Penrose pseudoinverse matrix):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635" y="6140097"/>
            <a:ext cx="20193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69203" y="4262049"/>
            <a:ext cx="2082133" cy="71359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8373973" y="2245659"/>
            <a:ext cx="3272595" cy="176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make sure that variation of (y-f) is much less than total variation of y. It is called  coefficient of determination R</a:t>
            </a:r>
            <a:r>
              <a:rPr lang="en-US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("R squared”) and it should be close to 1 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220C98-1839-184D-B206-27B7827780C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600" y="1050362"/>
            <a:ext cx="2414182" cy="1597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51C350-0C02-A949-B84B-7C48AB2D5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633" y="4128009"/>
            <a:ext cx="2514600" cy="622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1BC2EB-377E-0749-800E-DA80C1E1045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566" y="5320553"/>
            <a:ext cx="4483088" cy="14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CA09A-64B9-4246-8A56-14D41E4BDF82}"/>
              </a:ext>
            </a:extLst>
          </p:cNvPr>
          <p:cNvSpPr txBox="1"/>
          <p:nvPr/>
        </p:nvSpPr>
        <p:spPr>
          <a:xfrm>
            <a:off x="138896" y="136850"/>
            <a:ext cx="178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vs L</a:t>
            </a:r>
            <a:r>
              <a:rPr lang="en-US" sz="2400" baseline="-25000" dirty="0"/>
              <a:t>2</a:t>
            </a:r>
            <a:r>
              <a:rPr lang="en-US" sz="2400" dirty="0"/>
              <a:t>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32C4D-D8DF-DB42-B975-BA6B3FA1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30" y="3424447"/>
            <a:ext cx="323850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65783-B99F-6E48-A740-B541FEAA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262" y="3424447"/>
            <a:ext cx="32385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3B6E2-EBBF-9340-84F3-CAB14AEE91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2497" y="926116"/>
            <a:ext cx="8061434" cy="2502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023E1-DA79-C845-8158-F49F7F941BF8}"/>
              </a:ext>
            </a:extLst>
          </p:cNvPr>
          <p:cNvSpPr txBox="1"/>
          <p:nvPr/>
        </p:nvSpPr>
        <p:spPr>
          <a:xfrm>
            <a:off x="5466511" y="-54676"/>
            <a:ext cx="759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</a:t>
            </a:r>
            <a:r>
              <a:rPr lang="en-US" sz="4800" b="1" baseline="-25000" dirty="0"/>
              <a:t>1</a:t>
            </a:r>
            <a:endParaRPr lang="en-US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B68F7-8961-034C-BC31-DA863C6801E2}"/>
              </a:ext>
            </a:extLst>
          </p:cNvPr>
          <p:cNvSpPr txBox="1"/>
          <p:nvPr/>
        </p:nvSpPr>
        <p:spPr>
          <a:xfrm>
            <a:off x="9379643" y="-54676"/>
            <a:ext cx="759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</a:t>
            </a:r>
            <a:r>
              <a:rPr lang="en-US" sz="4800" b="1" baseline="-25000" dirty="0"/>
              <a:t>2</a:t>
            </a:r>
            <a:endParaRPr lang="en-US" sz="4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0400F-F7E7-6140-8DED-4C486AC7DB8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7" y="4287794"/>
            <a:ext cx="3479580" cy="25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9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03195" y="225773"/>
            <a:ext cx="40494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91337" y="4409917"/>
            <a:ext cx="6221700" cy="24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Logistic Regression we model log-likelihood 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linear combination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some predictors: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logit(p) = 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og(p/(1-p))  =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b0 + b1*x1 + b2*x2 + . . . +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Term: “p” - probability of success (then (1-p) is the probability of failure).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Term: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Odds</a:t>
            </a: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(a.k.a.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of success is the ratio   p/(1-p)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Term: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Log-likelihood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log(likelihood) = log(p/(1-p))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Term: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Logit function 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logit(p) = log(p/(1-p))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Term: Logistic function 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(t) = 1/(1+exp(-t))  # inverse of logit 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0765" y="4733496"/>
            <a:ext cx="2314784" cy="181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976" y="3688246"/>
            <a:ext cx="2573811" cy="70427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8196159" y="2715553"/>
            <a:ext cx="29574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Function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sigma function 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σ(t)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squeeze values into interval (0,1)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3309" y="262233"/>
            <a:ext cx="4532427" cy="186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4A4C02-3CEF-4644-A975-A6070ADC9F5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083" y="262233"/>
            <a:ext cx="3071957" cy="24404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66F9B3-F084-C643-94FF-615E4DB4E6B5}"/>
              </a:ext>
            </a:extLst>
          </p:cNvPr>
          <p:cNvCxnSpPr/>
          <p:nvPr/>
        </p:nvCxnSpPr>
        <p:spPr>
          <a:xfrm>
            <a:off x="7005917" y="67235"/>
            <a:ext cx="0" cy="6696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723E4D8-E0EE-DF45-AC10-792566188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95" y="2722777"/>
            <a:ext cx="3797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6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365" y="4919667"/>
            <a:ext cx="4513817" cy="4473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6962272" y="3882185"/>
            <a:ext cx="52136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“q” is model prediction, and “p” is probability of actual label, then similarity between q &amp; p can be expressed as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cross-entropy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H(p,q):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089465" y="5509602"/>
            <a:ext cx="4468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loss function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written like this: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5387" y="6131440"/>
            <a:ext cx="5571108" cy="63030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0" y="-44923"/>
            <a:ext cx="6908966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- find parameters of a (function or network) to split data into categories (two or more categories).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find parameters either analytically (sometimes), or via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descent.  </a:t>
            </a: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 GD we define cost function so that it strongly penalize for wrong categorization (cost J(</a:t>
            </a:r>
            <a:r>
              <a:rPr 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grows to infinity).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simple case of 2 categories (y = 0 or y=1). ”h” is the prediction of the model, “y” is the label (0 or 1). Then we can represent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 like cross-entropy between “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“y”: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751" y="4042611"/>
            <a:ext cx="5010877" cy="2815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51" y="2981170"/>
            <a:ext cx="6990715" cy="82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D50082-63F2-2041-97F7-981BBB4B716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717" y="652363"/>
            <a:ext cx="3822632" cy="2739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379A6-D0F0-1048-970D-47400CD24B22}"/>
              </a:ext>
            </a:extLst>
          </p:cNvPr>
          <p:cNvSpPr txBox="1"/>
          <p:nvPr/>
        </p:nvSpPr>
        <p:spPr>
          <a:xfrm>
            <a:off x="8050924" y="178676"/>
            <a:ext cx="35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Log-Loss error function is better: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71B4982-3239-D746-9B9F-FBACD7DB2D04}"/>
              </a:ext>
            </a:extLst>
          </p:cNvPr>
          <p:cNvSpPr/>
          <p:nvPr/>
        </p:nvSpPr>
        <p:spPr>
          <a:xfrm>
            <a:off x="6800194" y="1324682"/>
            <a:ext cx="935420" cy="35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1D6A5-BDB4-7445-87DB-CED703377663}"/>
              </a:ext>
            </a:extLst>
          </p:cNvPr>
          <p:cNvSpPr txBox="1"/>
          <p:nvPr/>
        </p:nvSpPr>
        <p:spPr>
          <a:xfrm>
            <a:off x="633507" y="97528"/>
            <a:ext cx="2439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Soft-Max </a:t>
            </a:r>
          </a:p>
          <a:p>
            <a:r>
              <a:rPr lang="en-US" sz="2800" b="1" dirty="0"/>
              <a:t>Normalization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7835ED-BA5F-B44A-8329-4DC900BDE519}"/>
              </a:ext>
            </a:extLst>
          </p:cNvPr>
          <p:cNvSpPr/>
          <p:nvPr/>
        </p:nvSpPr>
        <p:spPr>
          <a:xfrm>
            <a:off x="176567" y="1075765"/>
            <a:ext cx="860612" cy="8606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791A64-672E-2848-9C26-FABF42BE6653}"/>
              </a:ext>
            </a:extLst>
          </p:cNvPr>
          <p:cNvSpPr/>
          <p:nvPr/>
        </p:nvSpPr>
        <p:spPr>
          <a:xfrm>
            <a:off x="176567" y="2497064"/>
            <a:ext cx="860612" cy="8606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CC11C2-5662-8D44-BCF9-18EAFA5131A3}"/>
              </a:ext>
            </a:extLst>
          </p:cNvPr>
          <p:cNvSpPr/>
          <p:nvPr/>
        </p:nvSpPr>
        <p:spPr>
          <a:xfrm>
            <a:off x="176567" y="3918362"/>
            <a:ext cx="860612" cy="8606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4BC66-7069-BD41-856E-C6B5E6E96EED}"/>
              </a:ext>
            </a:extLst>
          </p:cNvPr>
          <p:cNvSpPr txBox="1"/>
          <p:nvPr/>
        </p:nvSpPr>
        <p:spPr>
          <a:xfrm>
            <a:off x="454086" y="12884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84625-EFED-1C42-A856-D36563E48CFC}"/>
              </a:ext>
            </a:extLst>
          </p:cNvPr>
          <p:cNvSpPr txBox="1"/>
          <p:nvPr/>
        </p:nvSpPr>
        <p:spPr>
          <a:xfrm>
            <a:off x="445549" y="26965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29D8B-721D-1A44-99DB-3ADC42290299}"/>
              </a:ext>
            </a:extLst>
          </p:cNvPr>
          <p:cNvSpPr txBox="1"/>
          <p:nvPr/>
        </p:nvSpPr>
        <p:spPr>
          <a:xfrm>
            <a:off x="436793" y="41178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AC8B7D-B519-1841-94D8-2B42B22D2E7B}"/>
              </a:ext>
            </a:extLst>
          </p:cNvPr>
          <p:cNvSpPr/>
          <p:nvPr/>
        </p:nvSpPr>
        <p:spPr>
          <a:xfrm>
            <a:off x="3072172" y="1089019"/>
            <a:ext cx="860612" cy="8606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11F19-0329-3E4B-B534-8CA925EAC2B7}"/>
              </a:ext>
            </a:extLst>
          </p:cNvPr>
          <p:cNvSpPr/>
          <p:nvPr/>
        </p:nvSpPr>
        <p:spPr>
          <a:xfrm>
            <a:off x="3072172" y="2510318"/>
            <a:ext cx="860612" cy="8606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25A9E8-6D76-A440-98F5-2F7A805EDFB6}"/>
              </a:ext>
            </a:extLst>
          </p:cNvPr>
          <p:cNvSpPr/>
          <p:nvPr/>
        </p:nvSpPr>
        <p:spPr>
          <a:xfrm>
            <a:off x="3072172" y="3931616"/>
            <a:ext cx="860612" cy="8606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EDE3A-44A6-4745-A64B-2ED0CC5CFA4D}"/>
              </a:ext>
            </a:extLst>
          </p:cNvPr>
          <p:cNvSpPr txBox="1"/>
          <p:nvPr/>
        </p:nvSpPr>
        <p:spPr>
          <a:xfrm>
            <a:off x="3058285" y="1295043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0.946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70683-5B8C-EC41-A1E3-779AE183D6EE}"/>
              </a:ext>
            </a:extLst>
          </p:cNvPr>
          <p:cNvSpPr txBox="1"/>
          <p:nvPr/>
        </p:nvSpPr>
        <p:spPr>
          <a:xfrm>
            <a:off x="3071732" y="2723045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0EF98C-5F59-BA47-B41D-C7491FAB2F37}"/>
              </a:ext>
            </a:extLst>
          </p:cNvPr>
          <p:cNvSpPr txBox="1"/>
          <p:nvPr/>
        </p:nvSpPr>
        <p:spPr>
          <a:xfrm>
            <a:off x="3070439" y="4131089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0.006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F0694E8-6C55-FA47-B812-C1C2FB4EE257}"/>
              </a:ext>
            </a:extLst>
          </p:cNvPr>
          <p:cNvSpPr/>
          <p:nvPr/>
        </p:nvSpPr>
        <p:spPr>
          <a:xfrm>
            <a:off x="1351723" y="1334048"/>
            <a:ext cx="1451113" cy="3198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DA7DAE-6A4B-0C47-A8E7-57F78B6B74C6}"/>
              </a:ext>
            </a:extLst>
          </p:cNvPr>
          <p:cNvSpPr/>
          <p:nvPr/>
        </p:nvSpPr>
        <p:spPr>
          <a:xfrm>
            <a:off x="4775097" y="1102273"/>
            <a:ext cx="860612" cy="8606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0EC053-2148-5B43-AD14-9D5959F64522}"/>
              </a:ext>
            </a:extLst>
          </p:cNvPr>
          <p:cNvSpPr/>
          <p:nvPr/>
        </p:nvSpPr>
        <p:spPr>
          <a:xfrm>
            <a:off x="4775097" y="2523572"/>
            <a:ext cx="860612" cy="8606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DF6BC5-8DD7-024B-B98A-96DA493E8ECE}"/>
              </a:ext>
            </a:extLst>
          </p:cNvPr>
          <p:cNvSpPr/>
          <p:nvPr/>
        </p:nvSpPr>
        <p:spPr>
          <a:xfrm>
            <a:off x="4775097" y="3944870"/>
            <a:ext cx="860612" cy="8606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3DC90C-CAFE-F443-9C3D-9436DD339FB4}"/>
              </a:ext>
            </a:extLst>
          </p:cNvPr>
          <p:cNvSpPr txBox="1"/>
          <p:nvPr/>
        </p:nvSpPr>
        <p:spPr>
          <a:xfrm>
            <a:off x="5056968" y="13473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D1B869-47C4-7647-8B28-6DA136174916}"/>
              </a:ext>
            </a:extLst>
          </p:cNvPr>
          <p:cNvSpPr txBox="1"/>
          <p:nvPr/>
        </p:nvSpPr>
        <p:spPr>
          <a:xfrm>
            <a:off x="5044079" y="27230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385BBB-ADF0-2E47-A95D-E782138546AF}"/>
              </a:ext>
            </a:extLst>
          </p:cNvPr>
          <p:cNvSpPr txBox="1"/>
          <p:nvPr/>
        </p:nvSpPr>
        <p:spPr>
          <a:xfrm>
            <a:off x="5055201" y="4144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FD61FB-8E0A-8341-86B5-1B105703A51C}"/>
              </a:ext>
            </a:extLst>
          </p:cNvPr>
          <p:cNvSpPr txBox="1"/>
          <p:nvPr/>
        </p:nvSpPr>
        <p:spPr>
          <a:xfrm>
            <a:off x="4145346" y="90904"/>
            <a:ext cx="243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 /Label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67B7FB-7E65-0F42-8EA6-2A9DC9ECEDBE}"/>
              </a:ext>
            </a:extLst>
          </p:cNvPr>
          <p:cNvSpPr txBox="1"/>
          <p:nvPr/>
        </p:nvSpPr>
        <p:spPr>
          <a:xfrm>
            <a:off x="7025575" y="45040"/>
            <a:ext cx="478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Cross-Entropy (log loss) Error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4724B5-DB60-2848-B0AB-C3DD4E7A06CC}"/>
              </a:ext>
            </a:extLst>
          </p:cNvPr>
          <p:cNvSpPr txBox="1"/>
          <p:nvPr/>
        </p:nvSpPr>
        <p:spPr>
          <a:xfrm>
            <a:off x="7314982" y="5230383"/>
            <a:ext cx="330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def </a:t>
            </a:r>
            <a:r>
              <a:rPr lang="en-US" sz="2400" b="1" dirty="0" err="1">
                <a:solidFill>
                  <a:srgbClr val="002060"/>
                </a:solidFill>
              </a:rPr>
              <a:t>CrossEntropy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Yt</a:t>
            </a:r>
            <a:r>
              <a:rPr lang="en-US" sz="2400" b="1" dirty="0">
                <a:solidFill>
                  <a:srgbClr val="002060"/>
                </a:solidFill>
              </a:rPr>
              <a:t>, y):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    if </a:t>
            </a:r>
            <a:r>
              <a:rPr lang="en-US" sz="2400" b="1" dirty="0" err="1">
                <a:solidFill>
                  <a:srgbClr val="002060"/>
                </a:solidFill>
              </a:rPr>
              <a:t>Yt</a:t>
            </a:r>
            <a:r>
              <a:rPr lang="en-US" sz="2400" b="1" dirty="0">
                <a:solidFill>
                  <a:srgbClr val="002060"/>
                </a:solidFill>
              </a:rPr>
              <a:t> == 1: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        return -log(y)     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    return -log(1 - y)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714616-CB8F-4644-BFC2-84E2F157C8EA}"/>
              </a:ext>
            </a:extLst>
          </p:cNvPr>
          <p:cNvSpPr txBox="1"/>
          <p:nvPr/>
        </p:nvSpPr>
        <p:spPr>
          <a:xfrm>
            <a:off x="3342607" y="515396"/>
            <a:ext cx="671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ADE104-25FB-2949-819E-F709AED7F472}"/>
              </a:ext>
            </a:extLst>
          </p:cNvPr>
          <p:cNvSpPr txBox="1"/>
          <p:nvPr/>
        </p:nvSpPr>
        <p:spPr>
          <a:xfrm>
            <a:off x="5005765" y="528650"/>
            <a:ext cx="671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Y</a:t>
            </a:r>
            <a:r>
              <a:rPr lang="en-US" sz="3200" b="1" baseline="-25000" dirty="0" err="1">
                <a:solidFill>
                  <a:srgbClr val="FF0000"/>
                </a:solidFill>
              </a:rPr>
              <a:t>t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AFE6E8-8EE7-104A-A775-40D61506CF9E}"/>
              </a:ext>
            </a:extLst>
          </p:cNvPr>
          <p:cNvSpPr txBox="1"/>
          <p:nvPr/>
        </p:nvSpPr>
        <p:spPr>
          <a:xfrm>
            <a:off x="6305923" y="1075934"/>
            <a:ext cx="431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-ln(0.946)       = ~  0.055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82C63-01AC-8245-8A6E-0F2538E98809}"/>
              </a:ext>
            </a:extLst>
          </p:cNvPr>
          <p:cNvSpPr txBox="1"/>
          <p:nvPr/>
        </p:nvSpPr>
        <p:spPr>
          <a:xfrm>
            <a:off x="6319177" y="2599935"/>
            <a:ext cx="4209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-ln(1-0.047)   = ~ 0.048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39CF6E-2833-624C-AB80-525AD5874DA4}"/>
              </a:ext>
            </a:extLst>
          </p:cNvPr>
          <p:cNvSpPr txBox="1"/>
          <p:nvPr/>
        </p:nvSpPr>
        <p:spPr>
          <a:xfrm>
            <a:off x="6312553" y="4084182"/>
            <a:ext cx="421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-ln(1-0.006)   = ~  0.006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0AA19-455F-4E4D-87D4-B438DAFED263}"/>
              </a:ext>
            </a:extLst>
          </p:cNvPr>
          <p:cNvSpPr txBox="1"/>
          <p:nvPr/>
        </p:nvSpPr>
        <p:spPr>
          <a:xfrm>
            <a:off x="6975497" y="1830666"/>
            <a:ext cx="4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F836E1-656C-BE4B-83BB-05DCFAAA2581}"/>
              </a:ext>
            </a:extLst>
          </p:cNvPr>
          <p:cNvSpPr txBox="1"/>
          <p:nvPr/>
        </p:nvSpPr>
        <p:spPr>
          <a:xfrm>
            <a:off x="6975496" y="3414303"/>
            <a:ext cx="4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+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D9E992D-129E-0440-8E67-528B9ECC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" y="5092929"/>
            <a:ext cx="3200930" cy="14884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9BCD3F-7661-D64B-AB55-BD69C04AF447}"/>
              </a:ext>
            </a:extLst>
          </p:cNvPr>
          <p:cNvSpPr txBox="1"/>
          <p:nvPr/>
        </p:nvSpPr>
        <p:spPr>
          <a:xfrm>
            <a:off x="10933042" y="2723045"/>
            <a:ext cx="125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0.109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36AF2D-B1B2-6544-ABEF-2EA49F573A8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0623309" y="1368322"/>
            <a:ext cx="309733" cy="123161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800054-1A52-BF42-9249-30EBC5E7B87C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0529047" y="3414308"/>
            <a:ext cx="435996" cy="96226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3FDA84-5E1A-CD40-8455-AA8614A3EF96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10529047" y="2892323"/>
            <a:ext cx="403995" cy="12311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D0387C-0708-4142-8234-E159A9AE347E}"/>
              </a:ext>
            </a:extLst>
          </p:cNvPr>
          <p:cNvSpPr txBox="1"/>
          <p:nvPr/>
        </p:nvSpPr>
        <p:spPr>
          <a:xfrm>
            <a:off x="4572565" y="5231857"/>
            <a:ext cx="1682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One-hot</a:t>
            </a:r>
          </a:p>
          <a:p>
            <a:r>
              <a:rPr lang="en-US" sz="2400" b="1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19462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6096000" y="67268"/>
            <a:ext cx="45604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Kullback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Leibler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Divergence 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0" y="2645873"/>
            <a:ext cx="6412675" cy="183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lvl="0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report weather in 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ahara desert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it is optimal to use short encoding for sunny days, because they are most frequent.</a:t>
            </a:r>
          </a:p>
          <a:p>
            <a:pPr lvl="0"/>
            <a:endParaRPr lang="en-US"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report weather in 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Seattle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it is optimal to use shorter messages for rainy days.</a:t>
            </a:r>
          </a:p>
          <a:p>
            <a:endParaRPr lang="en-US"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we would use the message encoding scheme 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optimized for Sahara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to encode messages for 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Seattle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we would end up with messages which are 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longer than needed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1" name="Google Shape;131;p17"/>
          <p:cNvSpPr txBox="1"/>
          <p:nvPr/>
        </p:nvSpPr>
        <p:spPr>
          <a:xfrm>
            <a:off x="11083" y="1863524"/>
            <a:ext cx="1890292" cy="6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Solomon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Kullback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(1907-1994)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304335" y="1863524"/>
            <a:ext cx="16452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Leibler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(1914-2003)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00457" cy="1752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627" y="7957"/>
            <a:ext cx="1766637" cy="1744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6096000" y="620697"/>
            <a:ext cx="5428813" cy="167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KL-divergence is the penalty (in bits) you'll have to pay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try to compress data from one distribution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using a scheme optimized for another.</a:t>
            </a:r>
            <a:endParaRPr sz="16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https://en.wikipedia.org/wiki/Kullback–Leibler_divergence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https://en.wikipedia.org/wiki/Solomon_Kullback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https://en.wikipedia.org/wiki/Richard_Leibler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/>
          </a:p>
        </p:txBody>
      </p:sp>
      <p:pic>
        <p:nvPicPr>
          <p:cNvPr id="1026" name="Picture 2" descr="Sahara | Location, History, Map, Countries, Animals, &amp; Facts | Britannica">
            <a:extLst>
              <a:ext uri="{FF2B5EF4-FFF2-40B4-BE49-F238E27FC236}">
                <a16:creationId xmlns:a16="http://schemas.microsoft.com/office/drawing/2014/main" id="{B87C3339-6E25-CC4F-A632-AC121CF9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5789" y="2645873"/>
            <a:ext cx="1634647" cy="108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ttle Lovers in the Rain Art Print Seattle paintings rain | Etsy">
            <a:extLst>
              <a:ext uri="{FF2B5EF4-FFF2-40B4-BE49-F238E27FC236}">
                <a16:creationId xmlns:a16="http://schemas.microsoft.com/office/drawing/2014/main" id="{3F5C1B14-A4BF-7B48-8543-24BE821C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75631" y="3275492"/>
            <a:ext cx="1098676" cy="13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DE176-DE4F-DD4E-BB4F-545ABBC96A5A}"/>
              </a:ext>
            </a:extLst>
          </p:cNvPr>
          <p:cNvSpPr txBox="1"/>
          <p:nvPr/>
        </p:nvSpPr>
        <p:spPr>
          <a:xfrm>
            <a:off x="8194597" y="3819696"/>
            <a:ext cx="146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sunny Sahara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5044E-6947-9C49-A0AA-24F8A03326D2}"/>
              </a:ext>
            </a:extLst>
          </p:cNvPr>
          <p:cNvSpPr txBox="1"/>
          <p:nvPr/>
        </p:nvSpPr>
        <p:spPr>
          <a:xfrm>
            <a:off x="10596823" y="4833257"/>
            <a:ext cx="145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rainy Seattle</a:t>
            </a:r>
            <a:endParaRPr lang="en-US" dirty="0"/>
          </a:p>
        </p:txBody>
      </p:sp>
      <p:sp>
        <p:nvSpPr>
          <p:cNvPr id="13" name="Google Shape;130;p17">
            <a:extLst>
              <a:ext uri="{FF2B5EF4-FFF2-40B4-BE49-F238E27FC236}">
                <a16:creationId xmlns:a16="http://schemas.microsoft.com/office/drawing/2014/main" id="{D172B9C6-159B-C440-85B1-58E60B8BE84A}"/>
              </a:ext>
            </a:extLst>
          </p:cNvPr>
          <p:cNvSpPr txBox="1"/>
          <p:nvPr/>
        </p:nvSpPr>
        <p:spPr>
          <a:xfrm>
            <a:off x="2030872" y="4603221"/>
            <a:ext cx="6084917" cy="218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More precisely: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data really comes from probability distribution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you use a compression scheme optimized for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divergence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D(P||Q)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number of extra bits you'll require </a:t>
            </a:r>
          </a:p>
          <a:p>
            <a:pPr lvl="0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a record of each sample from </a:t>
            </a:r>
            <a:r>
              <a:rPr lang="en-US" sz="14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D(Q||P) ≥ 0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because, by definition, it's the number of bits required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the best possible. 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generally there's no reason to expect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D(P||Q)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equal to 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D(Q||P)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89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0" y="-47953"/>
            <a:ext cx="872731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Entropy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entropy H(p) of a distribution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measures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bits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 to encode data from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code that is optimal for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cross-entropy of a distribution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respect to a distribution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bits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 on average to encode data from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b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code that is optimal for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cross entropy for the distributions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 a given set is defined as follows: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0171" y="3003703"/>
            <a:ext cx="5867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3831221" y="3875385"/>
            <a:ext cx="21644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H(p) – entropy of p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460604" y="3875385"/>
            <a:ext cx="451219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Kullback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Leibler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divergence of q from 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D(p||q) &gt;= 0 , because it represents additional bits needed to encode data with distribution p using encoding optimal for distribution q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 rot="10800000" flipH="1">
            <a:off x="5197034" y="3495539"/>
            <a:ext cx="208345" cy="37984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18"/>
          <p:cNvCxnSpPr/>
          <p:nvPr/>
        </p:nvCxnSpPr>
        <p:spPr>
          <a:xfrm rot="10800000">
            <a:off x="6864513" y="3601017"/>
            <a:ext cx="337355" cy="2953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0171" y="4858457"/>
            <a:ext cx="4102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0" y="4491790"/>
            <a:ext cx="7201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discrete p &amp; q: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72263" y="5986105"/>
            <a:ext cx="1162001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https://en.wikipedia.org/wiki/Cross_entropy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http://stats.stackexchange.com/questions/31985/definition-and-origin-of-cross-entropy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https://www.reddit.com/r/MachineLearning/comments/3klqdh/q_whats_the_difference_between_crossentropy_and/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https://jamesmccaffrey.wordpress.com/2013/11/05/why-you-should-use-cross-entropy-error-instead-of-classification-error-or-mean-squared-error-for-neural-network-classifier-training/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60352" y="1070494"/>
            <a:ext cx="2667638" cy="62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6740323" y="74345"/>
            <a:ext cx="545167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 the output vector represents a probability distribution, and cross-entropy indicates the distance between what the network believes this distribution should be, and what the teacher says it should be …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 You should use the cost function that matches your output units and your probabilistic modeling assumptions. For a multi-class classification, that means a softmax + cross entropy. For regression (assuming a Gaussian distribution) - squared error…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947798" y="3895306"/>
            <a:ext cx="21644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Cross-entropy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 rot="10800000" flipH="1">
            <a:off x="1758387" y="3569408"/>
            <a:ext cx="208345" cy="37984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18"/>
          <p:cNvSpPr txBox="1"/>
          <p:nvPr/>
        </p:nvSpPr>
        <p:spPr>
          <a:xfrm>
            <a:off x="6459880" y="4746750"/>
            <a:ext cx="5732119" cy="1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Cross-Entropy is always greater than Entropy,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D(p||q) &gt;= 0</a:t>
            </a:r>
          </a:p>
          <a:p>
            <a:pPr lvl="0"/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Jensen–Shannon Divergence – symmetrical version of D():</a:t>
            </a:r>
          </a:p>
          <a:p>
            <a:pPr lvl="0"/>
            <a:r>
              <a:rPr lang="en-US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JSD(p||q) = (D(p||m) + D(q||m)) / 2, where m = (</a:t>
            </a:r>
            <a:r>
              <a:rPr lang="en-US" dirty="0" err="1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p+q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) /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68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1089" y="33930"/>
            <a:ext cx="6244392" cy="59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ROC Curve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&amp; Precision-Recall Curve</a:t>
            </a:r>
            <a:endParaRPr sz="2800"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 Operating Characteristic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ROC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curves for a binary classifier: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True Positive Rate (TPR)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vs   </a:t>
            </a: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False Positive Rate (FPR)</a:t>
            </a:r>
          </a:p>
          <a:p>
            <a:pPr lvl="0"/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                           </a:t>
            </a:r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at various threshold settings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ROC curve was first developed by radar engineers during </a:t>
            </a:r>
            <a:r>
              <a:rPr lang="en-US" sz="16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World War II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</a:t>
            </a:r>
          </a:p>
          <a:p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quantifying the quality of detection of enemy airplanes.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TPR  = REC = 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Recall or Sensitivity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TP/P  =  TP / (TP + FN) </a:t>
            </a:r>
          </a:p>
          <a:p>
            <a:pPr lvl="0"/>
            <a:r>
              <a:rPr lang="en-US" sz="16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                    ( planes classified as planes / all planes' events)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FPR = 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 Positive Rate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fall-out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=  FP / N  =  FP / (FP + TN)</a:t>
            </a:r>
          </a:p>
          <a:p>
            <a:pPr lvl="0"/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( noise classified as planes / all noise events )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PRE = 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TP/(TP+FP)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                   ( planes classified as planes / all events classified as planes)</a:t>
            </a:r>
          </a:p>
          <a:p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TNR = SPC = </a:t>
            </a:r>
            <a:r>
              <a:rPr lang="en-US" sz="16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Specificity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TN/N  =  TN/(FP+TN)</a:t>
            </a:r>
          </a:p>
          <a:p>
            <a:pPr lvl="0"/>
            <a:r>
              <a:rPr lang="en-US" sz="16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                    (True Negative Rate)</a:t>
            </a:r>
          </a:p>
          <a:p>
            <a:pPr lvl="0"/>
            <a:r>
              <a:rPr lang="en-US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-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-------------------------------------------------------------------------------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AUC = Area Under the Curve</a:t>
            </a:r>
            <a:endParaRPr sz="2800" b="1"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the area under the ROC curve (1 = very good, 0.5 = bad)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</a:t>
            </a:r>
            <a:endParaRPr dirty="0"/>
          </a:p>
          <a:p>
            <a:pPr lvl="0"/>
            <a:r>
              <a:rPr lang="en-US" sz="2800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F1 Score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single number evaluation metric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harmonic average 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the </a:t>
            </a:r>
            <a:r>
              <a:rPr lang="en-US" sz="16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precision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and </a:t>
            </a:r>
            <a:r>
              <a:rPr lang="en-US" sz="16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recall</a:t>
            </a:r>
            <a:r>
              <a:rPr lang="en-US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4D7FC-09D8-824B-89D7-7C2020963B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85" y="966111"/>
            <a:ext cx="2979905" cy="2850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20A35-4F3A-ED4B-8ED0-679A3476A85F}"/>
              </a:ext>
            </a:extLst>
          </p:cNvPr>
          <p:cNvSpPr txBox="1"/>
          <p:nvPr/>
        </p:nvSpPr>
        <p:spPr>
          <a:xfrm>
            <a:off x="7122681" y="2558890"/>
            <a:ext cx="185861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High Precision, Low Recall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59F50-3303-0144-850E-C3279D99EDDC}"/>
              </a:ext>
            </a:extLst>
          </p:cNvPr>
          <p:cNvSpPr txBox="1"/>
          <p:nvPr/>
        </p:nvSpPr>
        <p:spPr>
          <a:xfrm>
            <a:off x="7122680" y="3213471"/>
            <a:ext cx="185861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Low Precision, High Recall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E65013-4176-C04A-BA97-C4EAF273D276}"/>
              </a:ext>
            </a:extLst>
          </p:cNvPr>
          <p:cNvSpPr/>
          <p:nvPr/>
        </p:nvSpPr>
        <p:spPr>
          <a:xfrm rot="993956">
            <a:off x="8974104" y="2683707"/>
            <a:ext cx="426419" cy="162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693566B-D3CC-5345-A1E8-D2DA13F9E162}"/>
              </a:ext>
            </a:extLst>
          </p:cNvPr>
          <p:cNvSpPr/>
          <p:nvPr/>
        </p:nvSpPr>
        <p:spPr>
          <a:xfrm rot="20039750">
            <a:off x="8994118" y="3173023"/>
            <a:ext cx="423508" cy="16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C71B03-58EB-5D4E-9708-43A754421C93}"/>
              </a:ext>
            </a:extLst>
          </p:cNvPr>
          <p:cNvCxnSpPr>
            <a:cxnSpLocks/>
          </p:cNvCxnSpPr>
          <p:nvPr/>
        </p:nvCxnSpPr>
        <p:spPr>
          <a:xfrm>
            <a:off x="6388500" y="46353"/>
            <a:ext cx="0" cy="675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B6C81F0-62C3-8E45-95A5-23522F707A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2745" y="3999861"/>
            <a:ext cx="5327475" cy="2689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1AF10-28D8-9F40-AE11-3D955B9498E7}"/>
              </a:ext>
            </a:extLst>
          </p:cNvPr>
          <p:cNvSpPr txBox="1"/>
          <p:nvPr/>
        </p:nvSpPr>
        <p:spPr>
          <a:xfrm>
            <a:off x="7818197" y="4846185"/>
            <a:ext cx="108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</a:t>
            </a:r>
          </a:p>
          <a:p>
            <a:r>
              <a:rPr lang="en-US" dirty="0"/>
              <a:t>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74A43-2460-0F4C-AA71-4A5D0492FF28}"/>
              </a:ext>
            </a:extLst>
          </p:cNvPr>
          <p:cNvSpPr txBox="1"/>
          <p:nvPr/>
        </p:nvSpPr>
        <p:spPr>
          <a:xfrm>
            <a:off x="10108679" y="4846185"/>
            <a:ext cx="1391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</a:t>
            </a:r>
          </a:p>
          <a:p>
            <a:r>
              <a:rPr lang="en-US" dirty="0"/>
              <a:t>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24489-5BB9-F74D-8592-EA7D0BAD26C8}"/>
              </a:ext>
            </a:extLst>
          </p:cNvPr>
          <p:cNvSpPr txBox="1"/>
          <p:nvPr/>
        </p:nvSpPr>
        <p:spPr>
          <a:xfrm>
            <a:off x="8552082" y="422525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Low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D589D-266C-6547-AFFF-F661F1CA7BE7}"/>
              </a:ext>
            </a:extLst>
          </p:cNvPr>
          <p:cNvSpPr txBox="1"/>
          <p:nvPr/>
        </p:nvSpPr>
        <p:spPr>
          <a:xfrm>
            <a:off x="7242071" y="602341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High Threshold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32A34-CA46-D74D-AA45-2D38056245CF}"/>
              </a:ext>
            </a:extLst>
          </p:cNvPr>
          <p:cNvSpPr txBox="1"/>
          <p:nvPr/>
        </p:nvSpPr>
        <p:spPr>
          <a:xfrm rot="18665804">
            <a:off x="6593460" y="4186782"/>
            <a:ext cx="67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Recall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49857-F54A-7B4F-97B4-553B518E0CC0}"/>
              </a:ext>
            </a:extLst>
          </p:cNvPr>
          <p:cNvSpPr txBox="1"/>
          <p:nvPr/>
        </p:nvSpPr>
        <p:spPr>
          <a:xfrm rot="18665804">
            <a:off x="8914054" y="6370393"/>
            <a:ext cx="462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FPR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E63C8F-DBAC-0D4F-B95D-B7BF5F88B633}"/>
              </a:ext>
            </a:extLst>
          </p:cNvPr>
          <p:cNvSpPr txBox="1"/>
          <p:nvPr/>
        </p:nvSpPr>
        <p:spPr>
          <a:xfrm>
            <a:off x="7589251" y="1341021"/>
            <a:ext cx="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215BA-CEB4-F646-8283-171497A3B440}"/>
              </a:ext>
            </a:extLst>
          </p:cNvPr>
          <p:cNvSpPr txBox="1"/>
          <p:nvPr/>
        </p:nvSpPr>
        <p:spPr>
          <a:xfrm>
            <a:off x="7623464" y="1929204"/>
            <a:ext cx="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Noise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10EDF36-1734-F945-8DCD-FB34895AD268}"/>
              </a:ext>
            </a:extLst>
          </p:cNvPr>
          <p:cNvSpPr/>
          <p:nvPr/>
        </p:nvSpPr>
        <p:spPr>
          <a:xfrm>
            <a:off x="8540652" y="1468537"/>
            <a:ext cx="59320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F2190E6-265D-ED48-BC74-67E8CDE44D05}"/>
              </a:ext>
            </a:extLst>
          </p:cNvPr>
          <p:cNvSpPr/>
          <p:nvPr/>
        </p:nvSpPr>
        <p:spPr>
          <a:xfrm>
            <a:off x="8533032" y="2043847"/>
            <a:ext cx="59320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283C55-8993-994C-A8BE-5032944D0F0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2224" y="46353"/>
            <a:ext cx="2113226" cy="9542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6EFCEE2-B8F0-D845-AD64-D7DF33CEA1F6}"/>
              </a:ext>
            </a:extLst>
          </p:cNvPr>
          <p:cNvSpPr txBox="1"/>
          <p:nvPr/>
        </p:nvSpPr>
        <p:spPr>
          <a:xfrm>
            <a:off x="7061548" y="2835889"/>
            <a:ext cx="2128172" cy="37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Selecting Threshold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C0EFC6-BE5C-3942-B979-AD154D7DC586}"/>
              </a:ext>
            </a:extLst>
          </p:cNvPr>
          <p:cNvSpPr txBox="1"/>
          <p:nvPr/>
        </p:nvSpPr>
        <p:spPr>
          <a:xfrm>
            <a:off x="6534143" y="58306"/>
            <a:ext cx="2733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Radar detects planes.</a:t>
            </a:r>
          </a:p>
          <a:p>
            <a:r>
              <a:rPr lang="en-US" dirty="0"/>
              <a:t>It need to separate</a:t>
            </a:r>
          </a:p>
          <a:p>
            <a:r>
              <a:rPr lang="en-US" dirty="0"/>
              <a:t>"plane" signals from noise.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20A43-B20A-C048-84DD-1B9000CBD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8748" y="5882551"/>
            <a:ext cx="2112554" cy="7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7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2013</Words>
  <Application>Microsoft Macintosh PowerPoint</Application>
  <PresentationFormat>Widescreen</PresentationFormat>
  <Paragraphs>232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16</cp:revision>
  <dcterms:created xsi:type="dcterms:W3CDTF">2019-01-10T18:41:16Z</dcterms:created>
  <dcterms:modified xsi:type="dcterms:W3CDTF">2021-05-29T16:07:02Z</dcterms:modified>
</cp:coreProperties>
</file>