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79" r:id="rId26"/>
    <p:sldId id="280"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73"/>
    <p:restoredTop sz="93233"/>
  </p:normalViewPr>
  <p:slideViewPr>
    <p:cSldViewPr snapToGrid="0" snapToObjects="1">
      <p:cViewPr varScale="1">
        <p:scale>
          <a:sx n="61" d="100"/>
          <a:sy n="61" d="100"/>
        </p:scale>
        <p:origin x="5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8a2fb0af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8a2fb0af0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58a2fb0af0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2d07b091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2d07b0912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32d07b091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bDxFvr1gpSU"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pdf/1810.04805.pdf" TargetMode="External"/><Relationship Id="rId5" Type="http://schemas.openxmlformats.org/officeDocument/2006/relationships/hyperlink" Target="https://arxiv.org/pdf/1706.03762.pdf" TargetMode="External"/><Relationship Id="rId4" Type="http://schemas.openxmlformats.org/officeDocument/2006/relationships/hyperlink" Target="https://medium.com/inside-machine-learning/what-is-a-transformer-d07dd1fbec0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huggingface.co/transformer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manychat.com/" TargetMode="External"/><Relationship Id="rId7" Type="http://schemas.openxmlformats.org/officeDocument/2006/relationships/hyperlink" Target="https://www.gupshup.io/developer/hom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dialogflow.com/" TargetMode="External"/><Relationship Id="rId5" Type="http://schemas.openxmlformats.org/officeDocument/2006/relationships/hyperlink" Target="http://conversable.com/" TargetMode="External"/><Relationship Id="rId4" Type="http://schemas.openxmlformats.org/officeDocument/2006/relationships/hyperlink" Target="https://chatfuel.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224589" y="0"/>
            <a:ext cx="11261557" cy="30777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chemeClr val="dk1"/>
                </a:solidFill>
                <a:latin typeface="Calibri"/>
                <a:ea typeface="Calibri"/>
                <a:cs typeface="Calibri"/>
                <a:sym typeface="Calibri"/>
              </a:rPr>
              <a:t>NLP = Natural Language Processing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NLP is the use of human languages, such as English or French, by a computer.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has applications in language translation, chatbots and in combination with speech recognition in systems such as Siri (Apple), Cortana (Microsoft) and Google Assistant.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NLP typically relies on </a:t>
            </a:r>
            <a:r>
              <a:rPr lang="en-US" sz="1800" b="1">
                <a:solidFill>
                  <a:srgbClr val="FF0000"/>
                </a:solidFill>
                <a:latin typeface="Calibri"/>
                <a:ea typeface="Calibri"/>
                <a:cs typeface="Calibri"/>
                <a:sym typeface="Calibri"/>
              </a:rPr>
              <a:t>sequential algorithms</a:t>
            </a:r>
            <a:r>
              <a:rPr lang="en-US" sz="1800">
                <a:solidFill>
                  <a:schemeClr val="dk1"/>
                </a:solidFill>
                <a:latin typeface="Calibri"/>
                <a:ea typeface="Calibri"/>
                <a:cs typeface="Calibri"/>
                <a:sym typeface="Calibri"/>
              </a:rPr>
              <a:t>. We process natural language as a sequence of words in extremely large, sparse, high-dimensional vectors.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language model describes a probability distribution over a sequence of </a:t>
            </a:r>
            <a:r>
              <a:rPr lang="en-US" sz="1800" b="1">
                <a:solidFill>
                  <a:srgbClr val="FF0000"/>
                </a:solidFill>
                <a:latin typeface="Calibri"/>
                <a:ea typeface="Calibri"/>
                <a:cs typeface="Calibri"/>
                <a:sym typeface="Calibri"/>
              </a:rPr>
              <a:t>tokens</a:t>
            </a:r>
            <a:r>
              <a:rPr lang="en-US" sz="1800">
                <a:solidFill>
                  <a:schemeClr val="dk1"/>
                </a:solidFill>
                <a:latin typeface="Calibri"/>
                <a:ea typeface="Calibri"/>
                <a:cs typeface="Calibri"/>
                <a:sym typeface="Calibri"/>
              </a:rPr>
              <a:t> in a natural language.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a:t>
            </a:r>
            <a:r>
              <a:rPr lang="en-US" sz="1800" b="1">
                <a:solidFill>
                  <a:srgbClr val="FF0000"/>
                </a:solidFill>
                <a:latin typeface="Calibri"/>
                <a:ea typeface="Calibri"/>
                <a:cs typeface="Calibri"/>
                <a:sym typeface="Calibri"/>
              </a:rPr>
              <a:t>token</a:t>
            </a:r>
            <a:r>
              <a:rPr lang="en-US" sz="1800">
                <a:solidFill>
                  <a:schemeClr val="dk1"/>
                </a:solidFill>
                <a:latin typeface="Calibri"/>
                <a:ea typeface="Calibri"/>
                <a:cs typeface="Calibri"/>
                <a:sym typeface="Calibri"/>
              </a:rPr>
              <a:t> could be a word, character, or byte, depending on how the model is designed.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160150" y="189275"/>
            <a:ext cx="7789800" cy="41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US" sz="2400" b="1">
                <a:solidFill>
                  <a:schemeClr val="dk1"/>
                </a:solidFill>
                <a:latin typeface="Calibri"/>
                <a:ea typeface="Calibri"/>
                <a:cs typeface="Calibri"/>
                <a:sym typeface="Calibri"/>
              </a:rPr>
              <a:t>Neural Machine Translation Machine Translation</a:t>
            </a:r>
            <a:r>
              <a:rPr lang="en-US"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cont.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Natural Language Processing - short video from Siraj (March 2019)</a:t>
            </a:r>
            <a:endParaRPr>
              <a:solidFill>
                <a:schemeClr val="dk1"/>
              </a:solidFill>
            </a:endParaRPr>
          </a:p>
          <a:p>
            <a:pPr marL="0" lvl="0" indent="0" algn="l" rtl="0">
              <a:spcBef>
                <a:spcPts val="0"/>
              </a:spcBef>
              <a:spcAft>
                <a:spcPts val="0"/>
              </a:spcAft>
              <a:buNone/>
            </a:pPr>
            <a:r>
              <a:rPr lang="en-US">
                <a:solidFill>
                  <a:schemeClr val="dk1"/>
                </a:solidFill>
              </a:rPr>
              <a:t> -</a:t>
            </a:r>
            <a:r>
              <a:rPr lang="en-US">
                <a:solidFill>
                  <a:schemeClr val="dk1"/>
                </a:solidFill>
                <a:uFill>
                  <a:noFill/>
                </a:uFill>
                <a:hlinkClick r:id="rId3">
                  <a:extLst>
                    <a:ext uri="{A12FA001-AC4F-418D-AE19-62706E023703}">
                      <ahyp:hlinkClr xmlns:ahyp="http://schemas.microsoft.com/office/drawing/2018/hyperlinkcolor" val="tx"/>
                    </a:ext>
                  </a:extLst>
                </a:hlinkClick>
              </a:rPr>
              <a:t> </a:t>
            </a:r>
            <a:r>
              <a:rPr lang="en-US" u="sng">
                <a:solidFill>
                  <a:schemeClr val="hlink"/>
                </a:solidFill>
                <a:hlinkClick r:id="rId3"/>
              </a:rPr>
              <a:t>https://www.youtube.com/watch?v=bDxFvr1gpSU</a:t>
            </a:r>
            <a:endParaRPr u="sng">
              <a:solidFill>
                <a:schemeClr val="hlink"/>
              </a:solidFill>
              <a:hlinkClick r:id="rId3"/>
            </a:endParaRPr>
          </a:p>
          <a:p>
            <a:pPr marL="0" lvl="0" indent="0" algn="l" rtl="0">
              <a:spcBef>
                <a:spcPts val="0"/>
              </a:spcBef>
              <a:spcAft>
                <a:spcPts val="0"/>
              </a:spcAft>
              <a:buNone/>
            </a:pPr>
            <a:r>
              <a:rPr lang="en-US">
                <a:solidFill>
                  <a:schemeClr val="dk1"/>
                </a:solidFill>
              </a:rPr>
              <a:t>Siraj talks about different language models</a:t>
            </a:r>
            <a:endParaRPr>
              <a:solidFill>
                <a:schemeClr val="dk1"/>
              </a:solidFill>
            </a:endParaRPr>
          </a:p>
          <a:p>
            <a:pPr marL="0" lvl="0" indent="0" algn="l" rtl="0">
              <a:spcBef>
                <a:spcPts val="0"/>
              </a:spcBef>
              <a:spcAft>
                <a:spcPts val="0"/>
              </a:spcAft>
              <a:buNone/>
            </a:pPr>
            <a:r>
              <a:rPr lang="en-US">
                <a:solidFill>
                  <a:schemeClr val="dk1"/>
                </a:solidFill>
              </a:rPr>
              <a:t>(terms like Seq2Seq, Attention, Transformer, BERT).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Here is a good textual explanation by Maxime Allard:</a:t>
            </a:r>
            <a:endParaRPr>
              <a:solidFill>
                <a:schemeClr val="dk1"/>
              </a:solidFill>
            </a:endParaRPr>
          </a:p>
          <a:p>
            <a:pPr marL="0" lvl="0" indent="0" algn="l" rtl="0">
              <a:spcBef>
                <a:spcPts val="0"/>
              </a:spcBef>
              <a:spcAft>
                <a:spcPts val="0"/>
              </a:spcAft>
              <a:buNone/>
            </a:pPr>
            <a:r>
              <a:rPr lang="en-US">
                <a:solidFill>
                  <a:schemeClr val="dk1"/>
                </a:solidFill>
              </a:rPr>
              <a:t> -</a:t>
            </a:r>
            <a:r>
              <a:rPr lang="en-US">
                <a:solidFill>
                  <a:schemeClr val="dk1"/>
                </a:solidFill>
                <a:uFill>
                  <a:noFill/>
                </a:uFill>
                <a:hlinkClick r:id="rId4">
                  <a:extLst>
                    <a:ext uri="{A12FA001-AC4F-418D-AE19-62706E023703}">
                      <ahyp:hlinkClr xmlns:ahyp="http://schemas.microsoft.com/office/drawing/2018/hyperlinkcolor" val="tx"/>
                    </a:ext>
                  </a:extLst>
                </a:hlinkClick>
              </a:rPr>
              <a:t> </a:t>
            </a:r>
            <a:r>
              <a:rPr lang="en-US" u="sng">
                <a:solidFill>
                  <a:schemeClr val="hlink"/>
                </a:solidFill>
                <a:hlinkClick r:id="rId4"/>
              </a:rPr>
              <a:t>https://medium.com/inside-machine-learning/what-is-a-transformer-d07dd1fbec04</a:t>
            </a:r>
            <a:endParaRPr u="sng">
              <a:solidFill>
                <a:schemeClr val="hlink"/>
              </a:solidFill>
              <a:hlinkClick r:id="rId4"/>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And here are two "classical" papers to know:</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(2017) Attention Is All You Need</a:t>
            </a:r>
            <a:endParaRPr>
              <a:solidFill>
                <a:schemeClr val="dk1"/>
              </a:solidFill>
            </a:endParaRPr>
          </a:p>
          <a:p>
            <a:pPr marL="0" lvl="0" indent="0" algn="l" rtl="0">
              <a:spcBef>
                <a:spcPts val="0"/>
              </a:spcBef>
              <a:spcAft>
                <a:spcPts val="0"/>
              </a:spcAft>
              <a:buNone/>
            </a:pPr>
            <a:r>
              <a:rPr lang="en-US">
                <a:solidFill>
                  <a:schemeClr val="dk1"/>
                </a:solidFill>
              </a:rPr>
              <a:t> -</a:t>
            </a:r>
            <a:r>
              <a:rPr lang="en-US">
                <a:solidFill>
                  <a:schemeClr val="dk1"/>
                </a:solidFill>
                <a:uFill>
                  <a:noFill/>
                </a:uFill>
                <a:hlinkClick r:id="rId5">
                  <a:extLst>
                    <a:ext uri="{A12FA001-AC4F-418D-AE19-62706E023703}">
                      <ahyp:hlinkClr xmlns:ahyp="http://schemas.microsoft.com/office/drawing/2018/hyperlinkcolor" val="tx"/>
                    </a:ext>
                  </a:extLst>
                </a:hlinkClick>
              </a:rPr>
              <a:t> </a:t>
            </a:r>
            <a:r>
              <a:rPr lang="en-US" u="sng">
                <a:solidFill>
                  <a:schemeClr val="hlink"/>
                </a:solidFill>
                <a:hlinkClick r:id="rId5"/>
              </a:rPr>
              <a:t>https://arxiv.org/pdf/1706.03762.pdf</a:t>
            </a:r>
            <a:endParaRPr u="sng">
              <a:solidFill>
                <a:schemeClr val="hlink"/>
              </a:solidFill>
              <a:hlinkClick r:id="rId5"/>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(2018) BERT: Pre-training of Deep Bidirectional Transformers for Language Understanding</a:t>
            </a:r>
            <a:endParaRPr>
              <a:solidFill>
                <a:schemeClr val="dk1"/>
              </a:solidFill>
            </a:endParaRPr>
          </a:p>
          <a:p>
            <a:pPr marL="0" lvl="0" indent="0" algn="l" rtl="0">
              <a:spcBef>
                <a:spcPts val="0"/>
              </a:spcBef>
              <a:spcAft>
                <a:spcPts val="0"/>
              </a:spcAft>
              <a:buNone/>
            </a:pPr>
            <a:r>
              <a:rPr lang="en-US">
                <a:solidFill>
                  <a:schemeClr val="dk1"/>
                </a:solidFill>
              </a:rPr>
              <a:t> -</a:t>
            </a:r>
            <a:r>
              <a:rPr lang="en-US">
                <a:solidFill>
                  <a:schemeClr val="dk1"/>
                </a:solidFill>
                <a:uFill>
                  <a:noFill/>
                </a:uFill>
                <a:hlinkClick r:id="rId6">
                  <a:extLst>
                    <a:ext uri="{A12FA001-AC4F-418D-AE19-62706E023703}">
                      <ahyp:hlinkClr xmlns:ahyp="http://schemas.microsoft.com/office/drawing/2018/hyperlinkcolor" val="tx"/>
                    </a:ext>
                  </a:extLst>
                </a:hlinkClick>
              </a:rPr>
              <a:t> </a:t>
            </a:r>
            <a:r>
              <a:rPr lang="en-US" u="sng">
                <a:solidFill>
                  <a:schemeClr val="hlink"/>
                </a:solidFill>
                <a:hlinkClick r:id="rId6"/>
              </a:rPr>
              <a:t>https://arxiv.org/pdf/1810.04805.pdf</a:t>
            </a:r>
            <a:endParaRPr u="sng">
              <a:solidFill>
                <a:schemeClr val="hlink"/>
              </a:solidFill>
              <a:hlinkClick r:id="rId6"/>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336885" y="160421"/>
            <a:ext cx="11678652"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Historical Perspective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Rumelhartet al. (1986a) - the idea of distributed representations for symbols.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Deerwester et al. (1990) - the idea of forming an embedding for a word.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(Miikkulainen and Dyer, 1991; Schmidhuber, 1996) - represented the input as a sequence of characters.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Bengio et al. (2001) -returned the focus to modeling words and introduced neural language models (NLMs).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Some other areas: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-parsing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-part-of-speech tagging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-semantic role labeling,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-chunking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-Two-dimensional visualizations of embeddings for analyzing language models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-etc.</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0" y="25360"/>
            <a:ext cx="12079705" cy="6555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Recommender Systems</a:t>
            </a:r>
            <a:r>
              <a:rPr lang="en-US" sz="1400">
                <a:solidFill>
                  <a:schemeClr val="dk1"/>
                </a:solidFill>
                <a:latin typeface="Calibri"/>
                <a:ea typeface="Calibri"/>
                <a:cs typeface="Calibri"/>
                <a:sym typeface="Calibri"/>
              </a:rPr>
              <a:t> </a:t>
            </a:r>
            <a:br>
              <a:rPr lang="en-US" sz="14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make recommendations of items to potential users or customers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sale item recommendations -online advertising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music/movies recommendations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selecting posts to display on FB and other social networks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recommending jokes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recommending advice from experts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matching players for video games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matching people in dating services -etc.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predicting the association between a user and an item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can be handled like a supervised learning problem: given some information about the item and about the user, predict the proxy of interest.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This often ends up being either a regression problem (predicting some conditional expected value)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or a probabilistic classification problem (predicting the conditional probability of some discrete event). </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b="1">
                <a:solidFill>
                  <a:srgbClr val="FF0000"/>
                </a:solidFill>
                <a:latin typeface="Calibri"/>
                <a:ea typeface="Calibri"/>
                <a:cs typeface="Calibri"/>
                <a:sym typeface="Calibri"/>
              </a:rPr>
              <a:t>collaborative filtering </a:t>
            </a:r>
            <a:r>
              <a:rPr lang="en-US" sz="1800">
                <a:solidFill>
                  <a:schemeClr val="dk1"/>
                </a:solidFill>
                <a:latin typeface="Calibri"/>
                <a:ea typeface="Calibri"/>
                <a:cs typeface="Calibri"/>
                <a:sym typeface="Calibri"/>
              </a:rPr>
              <a:t>- if both users liked products A,B, C -then they have similar tastes. So if one of them also likes product "D", then the other user will probably also like it. </a:t>
            </a:r>
            <a:br>
              <a:rPr lang="en-US" sz="1800">
                <a:solidFill>
                  <a:schemeClr val="dk1"/>
                </a:solidFill>
                <a:latin typeface="Calibri"/>
                <a:ea typeface="Calibri"/>
                <a:cs typeface="Calibri"/>
                <a:sym typeface="Calibri"/>
              </a:rPr>
            </a:br>
            <a:r>
              <a:rPr lang="en-US" sz="1800" b="1">
                <a:solidFill>
                  <a:srgbClr val="FF0000"/>
                </a:solidFill>
                <a:latin typeface="Calibri"/>
                <a:ea typeface="Calibri"/>
                <a:cs typeface="Calibri"/>
                <a:sym typeface="Calibri"/>
              </a:rPr>
              <a:t>Non-parametric approach </a:t>
            </a:r>
            <a:r>
              <a:rPr lang="en-US" sz="1800">
                <a:solidFill>
                  <a:schemeClr val="dk1"/>
                </a:solidFill>
                <a:latin typeface="Calibri"/>
                <a:ea typeface="Calibri"/>
                <a:cs typeface="Calibri"/>
                <a:sym typeface="Calibri"/>
              </a:rPr>
              <a:t>-nearest-neighbor methods. </a:t>
            </a:r>
            <a:br>
              <a:rPr lang="en-US" sz="1800">
                <a:solidFill>
                  <a:schemeClr val="dk1"/>
                </a:solidFill>
                <a:latin typeface="Calibri"/>
                <a:ea typeface="Calibri"/>
                <a:cs typeface="Calibri"/>
                <a:sym typeface="Calibri"/>
              </a:rPr>
            </a:br>
            <a:r>
              <a:rPr lang="en-US" sz="1800" b="1">
                <a:solidFill>
                  <a:srgbClr val="FF0000"/>
                </a:solidFill>
                <a:latin typeface="Calibri"/>
                <a:ea typeface="Calibri"/>
                <a:cs typeface="Calibri"/>
                <a:sym typeface="Calibri"/>
              </a:rPr>
              <a:t>Parametric approach </a:t>
            </a:r>
            <a:r>
              <a:rPr lang="en-US" sz="1800">
                <a:solidFill>
                  <a:schemeClr val="dk1"/>
                </a:solidFill>
                <a:latin typeface="Calibri"/>
                <a:ea typeface="Calibri"/>
                <a:cs typeface="Calibri"/>
                <a:sym typeface="Calibri"/>
              </a:rPr>
              <a:t>- learning a distributed representation (an embedding) for each user and for each item (ranking). The prediction is obtained by the dot product </a:t>
            </a:r>
            <a:br>
              <a:rPr lang="en-US" sz="1800">
                <a:solidFill>
                  <a:schemeClr val="dk1"/>
                </a:solidFill>
                <a:latin typeface="Calibri"/>
                <a:ea typeface="Calibri"/>
                <a:cs typeface="Calibri"/>
                <a:sym typeface="Calibri"/>
              </a:rPr>
            </a:br>
            <a:r>
              <a:rPr lang="en-US" sz="1800" b="1">
                <a:solidFill>
                  <a:srgbClr val="FF0000"/>
                </a:solidFill>
                <a:latin typeface="Calibri"/>
                <a:ea typeface="Calibri"/>
                <a:cs typeface="Calibri"/>
                <a:sym typeface="Calibri"/>
              </a:rPr>
              <a:t>bu</a:t>
            </a:r>
            <a:r>
              <a:rPr lang="en-US" sz="1800">
                <a:solidFill>
                  <a:srgbClr val="FF0000"/>
                </a:solidFill>
                <a:latin typeface="Calibri"/>
                <a:ea typeface="Calibri"/>
                <a:cs typeface="Calibri"/>
                <a:sym typeface="Calibri"/>
              </a:rPr>
              <a:t> </a:t>
            </a:r>
            <a:r>
              <a:rPr lang="en-US" sz="1800">
                <a:solidFill>
                  <a:schemeClr val="dk1"/>
                </a:solidFill>
                <a:latin typeface="Calibri"/>
                <a:ea typeface="Calibri"/>
                <a:cs typeface="Calibri"/>
                <a:sym typeface="Calibri"/>
              </a:rPr>
              <a:t>- bias of the user (how positive she is) between the user embedding (A) and the item embedding (B). </a:t>
            </a:r>
            <a:br>
              <a:rPr lang="en-US" sz="1800">
                <a:solidFill>
                  <a:schemeClr val="dk1"/>
                </a:solidFill>
                <a:latin typeface="Calibri"/>
                <a:ea typeface="Calibri"/>
                <a:cs typeface="Calibri"/>
                <a:sym typeface="Calibri"/>
              </a:rPr>
            </a:br>
            <a:r>
              <a:rPr lang="en-US" sz="1800" b="1">
                <a:solidFill>
                  <a:srgbClr val="FF0000"/>
                </a:solidFill>
                <a:latin typeface="Calibri"/>
                <a:ea typeface="Calibri"/>
                <a:cs typeface="Calibri"/>
                <a:sym typeface="Calibri"/>
              </a:rPr>
              <a:t>ci</a:t>
            </a:r>
            <a:r>
              <a:rPr lang="en-US" sz="1800">
                <a:solidFill>
                  <a:schemeClr val="dk1"/>
                </a:solidFill>
                <a:latin typeface="Calibri"/>
                <a:ea typeface="Calibri"/>
                <a:cs typeface="Calibri"/>
                <a:sym typeface="Calibri"/>
              </a:rPr>
              <a:t> - bias of the product (how popular it is)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For visualization we can reduce matrix R to low dimensions (2 or 3).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p:nvPr/>
        </p:nvSpPr>
        <p:spPr>
          <a:xfrm>
            <a:off x="128336" y="160421"/>
            <a:ext cx="12063663" cy="5447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Recommender Systems</a:t>
            </a:r>
            <a:r>
              <a:rPr lang="en-US" sz="1400">
                <a:solidFill>
                  <a:schemeClr val="dk1"/>
                </a:solidFill>
                <a:latin typeface="Calibri"/>
                <a:ea typeface="Calibri"/>
                <a:cs typeface="Calibri"/>
                <a:sym typeface="Calibri"/>
              </a:rPr>
              <a:t>  - </a:t>
            </a:r>
            <a:r>
              <a:rPr lang="en-US" sz="1800">
                <a:solidFill>
                  <a:schemeClr val="dk1"/>
                </a:solidFill>
                <a:latin typeface="Calibri"/>
                <a:ea typeface="Calibri"/>
                <a:cs typeface="Calibri"/>
                <a:sym typeface="Calibri"/>
              </a:rPr>
              <a:t>cont.</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We can use </a:t>
            </a:r>
            <a:r>
              <a:rPr lang="en-US" sz="1800" b="1">
                <a:solidFill>
                  <a:srgbClr val="FF0000"/>
                </a:solidFill>
                <a:latin typeface="Calibri"/>
                <a:ea typeface="Calibri"/>
                <a:cs typeface="Calibri"/>
                <a:sym typeface="Calibri"/>
              </a:rPr>
              <a:t>SVD (Singular Value Decomposition), </a:t>
            </a:r>
            <a:r>
              <a:rPr lang="en-US" sz="1800">
                <a:solidFill>
                  <a:schemeClr val="dk1"/>
                </a:solidFill>
                <a:latin typeface="Calibri"/>
                <a:ea typeface="Calibri"/>
                <a:cs typeface="Calibri"/>
                <a:sym typeface="Calibri"/>
              </a:rPr>
              <a:t>trying to convert matrix to diagonal form. The SVD and the </a:t>
            </a:r>
            <a:r>
              <a:rPr lang="en-US" sz="1800" b="1">
                <a:solidFill>
                  <a:srgbClr val="FF0000"/>
                </a:solidFill>
                <a:latin typeface="Calibri"/>
                <a:ea typeface="Calibri"/>
                <a:cs typeface="Calibri"/>
                <a:sym typeface="Calibri"/>
              </a:rPr>
              <a:t>bilinear prediction </a:t>
            </a:r>
            <a:r>
              <a:rPr lang="en-US" sz="1800">
                <a:solidFill>
                  <a:schemeClr val="dk1"/>
                </a:solidFill>
                <a:latin typeface="Calibri"/>
                <a:ea typeface="Calibri"/>
                <a:cs typeface="Calibri"/>
                <a:sym typeface="Calibri"/>
              </a:rPr>
              <a:t>both performed very well in the competition for the Netflix prize (2006-2009).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Other important method is </a:t>
            </a:r>
            <a:r>
              <a:rPr lang="en-US" sz="1800" b="1">
                <a:solidFill>
                  <a:srgbClr val="FF0000"/>
                </a:solidFill>
                <a:latin typeface="Calibri"/>
                <a:ea typeface="Calibri"/>
                <a:cs typeface="Calibri"/>
                <a:sym typeface="Calibri"/>
              </a:rPr>
              <a:t>RBMs (Restricted Boltzmann Machines). </a:t>
            </a:r>
            <a:br>
              <a:rPr lang="en-US" sz="1800" b="1">
                <a:solidFill>
                  <a:srgbClr val="FF0000"/>
                </a:solidFill>
                <a:latin typeface="Calibri"/>
                <a:ea typeface="Calibri"/>
                <a:cs typeface="Calibri"/>
                <a:sym typeface="Calibri"/>
              </a:rPr>
            </a:br>
            <a:r>
              <a:rPr lang="en-US" sz="1800">
                <a:solidFill>
                  <a:schemeClr val="dk1"/>
                </a:solidFill>
                <a:latin typeface="Calibri"/>
                <a:ea typeface="Calibri"/>
                <a:cs typeface="Calibri"/>
                <a:sym typeface="Calibri"/>
              </a:rPr>
              <a:t>RBM is a simple shallow 2-layer neural network which can learn a probability distribution over its set of inputs. It is useful for dimensionality reduction, classification, regression, collaborative filtering, feature learning and topic modeling. It was used by winners of Netflix competition (along with many other methods). </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b="1">
                <a:solidFill>
                  <a:srgbClr val="FF0000"/>
                </a:solidFill>
                <a:latin typeface="Calibri"/>
                <a:ea typeface="Calibri"/>
                <a:cs typeface="Calibri"/>
                <a:sym typeface="Calibri"/>
              </a:rPr>
              <a:t>Cold-start recommendations </a:t>
            </a:r>
            <a:r>
              <a:rPr lang="en-US" sz="1800">
                <a:solidFill>
                  <a:schemeClr val="dk1"/>
                </a:solidFill>
                <a:latin typeface="Calibri"/>
                <a:ea typeface="Calibri"/>
                <a:cs typeface="Calibri"/>
                <a:sym typeface="Calibri"/>
              </a:rPr>
              <a:t>- what to recommend to a new user when there is almost no previous history with the user.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One solution - use information from the content of the user profile (content-based recommender systems).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Another approach - use Convolutional Networks (or some other networks) - to extract features (from musical tracks) - to give recommendations.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Note:</a:t>
            </a:r>
            <a:br>
              <a:rPr lang="en-US" sz="1800">
                <a:solidFill>
                  <a:schemeClr val="dk1"/>
                </a:solidFill>
                <a:latin typeface="Calibri"/>
                <a:ea typeface="Calibri"/>
                <a:cs typeface="Calibri"/>
                <a:sym typeface="Calibri"/>
              </a:rPr>
            </a:br>
            <a:r>
              <a:rPr lang="en-US" sz="1800" b="1">
                <a:solidFill>
                  <a:srgbClr val="FF0000"/>
                </a:solidFill>
                <a:latin typeface="Calibri"/>
                <a:ea typeface="Calibri"/>
                <a:cs typeface="Calibri"/>
                <a:sym typeface="Calibri"/>
              </a:rPr>
              <a:t>Boltzmann Machine</a:t>
            </a:r>
            <a:r>
              <a:rPr lang="en-US" sz="1800">
                <a:solidFill>
                  <a:schemeClr val="dk1"/>
                </a:solidFill>
                <a:latin typeface="Calibri"/>
                <a:ea typeface="Calibri"/>
                <a:cs typeface="Calibri"/>
                <a:sym typeface="Calibri"/>
              </a:rPr>
              <a:t> is a fully interconnected network with visible and hidden units, and with an energy defined using Boltzmann distribution. Ludwig Boltzmann (1844-1906) Austrian physicist, developer of statistical mechanics. </a:t>
            </a:r>
            <a:endParaRPr/>
          </a:p>
          <a:p>
            <a:pPr marL="0" marR="0" lvl="0" indent="0" algn="l" rtl="0">
              <a:spcBef>
                <a:spcPts val="0"/>
              </a:spcBef>
              <a:spcAft>
                <a:spcPts val="0"/>
              </a:spcAft>
              <a:buNone/>
            </a:pPr>
            <a:r>
              <a:rPr lang="en-US" sz="1800" b="1">
                <a:solidFill>
                  <a:srgbClr val="FF0000"/>
                </a:solidFill>
                <a:latin typeface="Calibri"/>
                <a:ea typeface="Calibri"/>
                <a:cs typeface="Calibri"/>
                <a:sym typeface="Calibri"/>
              </a:rPr>
              <a:t>Restricted Boltzmann Machine</a:t>
            </a:r>
            <a:r>
              <a:rPr lang="en-US" sz="1800">
                <a:solidFill>
                  <a:schemeClr val="dk1"/>
                </a:solidFill>
                <a:latin typeface="Calibri"/>
                <a:ea typeface="Calibri"/>
                <a:cs typeface="Calibri"/>
                <a:sym typeface="Calibri"/>
              </a:rPr>
              <a:t> - two interconnected layers, with restriction that there is no connection inside the layers.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p:nvPr/>
        </p:nvSpPr>
        <p:spPr>
          <a:xfrm>
            <a:off x="128337" y="25360"/>
            <a:ext cx="12063663" cy="68326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Recommender Systems</a:t>
            </a:r>
            <a:r>
              <a:rPr lang="en-US" sz="1400">
                <a:solidFill>
                  <a:schemeClr val="dk1"/>
                </a:solidFill>
                <a:latin typeface="Calibri"/>
                <a:ea typeface="Calibri"/>
                <a:cs typeface="Calibri"/>
                <a:sym typeface="Calibri"/>
              </a:rPr>
              <a:t> (cont)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Exploration Versus Exploitation - </a:t>
            </a:r>
            <a:r>
              <a:rPr lang="en-US" sz="1800" b="1">
                <a:solidFill>
                  <a:srgbClr val="FF0000"/>
                </a:solidFill>
                <a:latin typeface="Calibri"/>
                <a:ea typeface="Calibri"/>
                <a:cs typeface="Calibri"/>
                <a:sym typeface="Calibri"/>
              </a:rPr>
              <a:t>contextual bandits</a:t>
            </a:r>
            <a:r>
              <a:rPr lang="en-US" sz="1800">
                <a:solidFill>
                  <a:schemeClr val="dk1"/>
                </a:solidFill>
                <a:latin typeface="Calibri"/>
                <a:ea typeface="Calibri"/>
                <a:cs typeface="Calibri"/>
                <a:sym typeface="Calibri"/>
              </a:rPr>
              <a:t>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self-fulfilling prophecy : a prediction causes itself to become true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We get a biased and incomplete view of the preferences of users: We mostly only see the responses of users to the items they were recommended and not to the other items. The more the item is shown -the more popular it becomes simply because it is shown to more users. And some items just happened to never cross the threshold, almost no one sees them, and we don’t know how users would react to them, because users have never seen these items.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This is similar to the situation in reinforcement learning where only the reward for the selected action is observed.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bandits scenario is a special case of reinforcement learning, in which the learner takes only a single action and receives a single reward. The term </a:t>
            </a:r>
            <a:r>
              <a:rPr lang="en-US" sz="1800" b="1">
                <a:solidFill>
                  <a:srgbClr val="FF0000"/>
                </a:solidFill>
                <a:latin typeface="Calibri"/>
                <a:ea typeface="Calibri"/>
                <a:cs typeface="Calibri"/>
                <a:sym typeface="Calibri"/>
              </a:rPr>
              <a:t>contextual bandits </a:t>
            </a:r>
            <a:r>
              <a:rPr lang="en-US" sz="1800">
                <a:solidFill>
                  <a:schemeClr val="dk1"/>
                </a:solidFill>
                <a:latin typeface="Calibri"/>
                <a:ea typeface="Calibri"/>
                <a:cs typeface="Calibri"/>
                <a:sym typeface="Calibri"/>
              </a:rPr>
              <a:t>refers to the case where the action is taken in the context of some input variable that can inform the decision. For example, we at least know the user identity, and we want to pick an item.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a:t>
            </a:r>
            <a:r>
              <a:rPr lang="en-US" sz="1800" b="1">
                <a:solidFill>
                  <a:srgbClr val="FF0000"/>
                </a:solidFill>
                <a:latin typeface="Calibri"/>
                <a:ea typeface="Calibri"/>
                <a:cs typeface="Calibri"/>
                <a:sym typeface="Calibri"/>
              </a:rPr>
              <a:t>mapping from context to action </a:t>
            </a:r>
            <a:r>
              <a:rPr lang="en-US" sz="1800">
                <a:solidFill>
                  <a:schemeClr val="dk1"/>
                </a:solidFill>
                <a:latin typeface="Calibri"/>
                <a:ea typeface="Calibri"/>
                <a:cs typeface="Calibri"/>
                <a:sym typeface="Calibri"/>
              </a:rPr>
              <a:t>is also called a </a:t>
            </a:r>
            <a:r>
              <a:rPr lang="en-US" sz="1800" b="1">
                <a:solidFill>
                  <a:srgbClr val="FF0000"/>
                </a:solidFill>
                <a:latin typeface="Calibri"/>
                <a:ea typeface="Calibri"/>
                <a:cs typeface="Calibri"/>
                <a:sym typeface="Calibri"/>
              </a:rPr>
              <a:t>policy</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feedback loop between the learner and the data distribution (which now depends on the actions of the learner) is a central research issue in the </a:t>
            </a:r>
            <a:r>
              <a:rPr lang="en-US" sz="1800" b="1">
                <a:solidFill>
                  <a:srgbClr val="FF0000"/>
                </a:solidFill>
                <a:latin typeface="Calibri"/>
                <a:ea typeface="Calibri"/>
                <a:cs typeface="Calibri"/>
                <a:sym typeface="Calibri"/>
              </a:rPr>
              <a:t>reinforcement learning and bandits literature</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Reinforcement learning requires choosing a </a:t>
            </a:r>
            <a:r>
              <a:rPr lang="en-US" sz="1800" b="1">
                <a:solidFill>
                  <a:srgbClr val="FF0000"/>
                </a:solidFill>
                <a:latin typeface="Calibri"/>
                <a:ea typeface="Calibri"/>
                <a:cs typeface="Calibri"/>
                <a:sym typeface="Calibri"/>
              </a:rPr>
              <a:t>tradeoff between exploration and exploitation</a:t>
            </a:r>
            <a:r>
              <a:rPr lang="en-US" sz="1800">
                <a:solidFill>
                  <a:schemeClr val="dk1"/>
                </a:solidFill>
                <a:latin typeface="Calibri"/>
                <a:ea typeface="Calibri"/>
                <a:cs typeface="Calibri"/>
                <a:sym typeface="Calibri"/>
              </a:rPr>
              <a:t>. On one side we want to exploit the best known policy to get the highest reward. On the other side we want to explore if there may be an even better policy yielding better reward.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Exploration can be implemented in many ways, ranging from occasionally taking random actions intended to cover the entire space of possible actions, to model-based approaches that compute a choice of action based on its expected reward and the model’s amount of uncertainty about that reward.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If the time is limited - we go for the "sure thing", exploiting something that we know works in most cases. If we have more time - we start with exploration to find more effective solutions, and later gradually switch to exploitation.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Difficulty in comparing policies: we can not evaluate performance on the same set of inputs, because the policies dictate the inputs the user sees.</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p:nvPr/>
        </p:nvSpPr>
        <p:spPr>
          <a:xfrm>
            <a:off x="336885" y="160421"/>
            <a:ext cx="11662610"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Knowledge Representation, Reasoning and Question Answering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Knowledge, Relations and Question Answering - how distributed representations can be trained to capture the relations between two entities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Relation: (subject, verb, object) (entityi, relationj, entityk)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Attribute: (entity, attribute)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Relations in the training data: relation database knowledge bases (Freebase, OpenCyc, WorldNet, Wikibase, etc.) Which model to choose?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-NLMs - learning embedding vector for each relation (as we did for words)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-Link prediction - predicting missing arcs in the knowledge graph. (generalization to new facts based on old facts).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-Generating "False" data to train model.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-example: word-sense disambiguation.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-general answering system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-memory networks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p:nvPr/>
        </p:nvSpPr>
        <p:spPr>
          <a:xfrm>
            <a:off x="336875" y="160425"/>
            <a:ext cx="5764200" cy="615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Some terms to know:</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n-gram,  tfidf,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Train topic models (LDA, Labeled LDA, and PLDA new)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to create summaries of the text.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top-modeling,</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sentiment analysis,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NLTK (Natural Language Toolkit),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stemming, lemmatization,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POS-tagging (part of speech),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regular expression,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name entity recognition - nltk.ne_chunk returns a nested nltk.tree.Tree object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so you would have to traverse the Tree object to get to the NEs.,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fuzzy matching, </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Some tools people use for NLP:</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sklearn</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Random Forest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Logistic</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SVM</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K-means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NFM</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LDA</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PCA</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NLTK - Natural Language Toolkit (python) - http://www.nltk.org</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TF-IDF</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Stopwords/Stemmers</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word2vec</a:t>
            </a:r>
            <a:endParaRPr/>
          </a:p>
        </p:txBody>
      </p:sp>
      <p:sp>
        <p:nvSpPr>
          <p:cNvPr id="165" name="Google Shape;165;p28"/>
          <p:cNvSpPr txBox="1"/>
          <p:nvPr/>
        </p:nvSpPr>
        <p:spPr>
          <a:xfrm>
            <a:off x="6234550" y="218200"/>
            <a:ext cx="5833800" cy="50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Question Answering Systems</a:t>
            </a:r>
            <a:endParaRPr/>
          </a:p>
          <a:p>
            <a:pPr marL="0" lvl="0" indent="0" algn="l" rtl="0">
              <a:spcBef>
                <a:spcPts val="0"/>
              </a:spcBef>
              <a:spcAft>
                <a:spcPts val="0"/>
              </a:spcAft>
              <a:buClr>
                <a:schemeClr val="dk1"/>
              </a:buClr>
              <a:buSzPts val="1100"/>
              <a:buFont typeface="Arial"/>
              <a:buNone/>
            </a:pPr>
            <a:r>
              <a:rPr lang="en-US"/>
              <a:t>   Question Analysis, Answer retrieval, ranking, etc</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Conversational/Dialog Systems</a:t>
            </a:r>
            <a:endParaRPr/>
          </a:p>
          <a:p>
            <a:pPr marL="0" lvl="0" indent="0" algn="l" rtl="0">
              <a:spcBef>
                <a:spcPts val="0"/>
              </a:spcBef>
              <a:spcAft>
                <a:spcPts val="0"/>
              </a:spcAft>
              <a:buClr>
                <a:schemeClr val="dk1"/>
              </a:buClr>
              <a:buSzPts val="1100"/>
              <a:buFont typeface="Arial"/>
              <a:buNone/>
            </a:pPr>
            <a:r>
              <a:rPr lang="en-US"/>
              <a:t>   Dialog Management, etc.</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Mention/Relation Detection, Coreference resolution, Fact</a:t>
            </a:r>
            <a:endParaRPr/>
          </a:p>
          <a:p>
            <a:pPr marL="0" lvl="0" indent="0" algn="l" rtl="0">
              <a:spcBef>
                <a:spcPts val="0"/>
              </a:spcBef>
              <a:spcAft>
                <a:spcPts val="0"/>
              </a:spcAft>
              <a:buClr>
                <a:schemeClr val="dk1"/>
              </a:buClr>
              <a:buSzPts val="1100"/>
              <a:buFont typeface="Arial"/>
              <a:buNone/>
            </a:pPr>
            <a:r>
              <a:rPr lang="en-US"/>
              <a:t>Extraction, entity linking, etc.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Topic boundary detection within documents, topic modeling.</a:t>
            </a:r>
            <a:endParaRPr/>
          </a:p>
          <a:p>
            <a:pPr marL="0" lvl="0" indent="0" algn="l" rtl="0">
              <a:spcBef>
                <a:spcPts val="0"/>
              </a:spcBef>
              <a:spcAft>
                <a:spcPts val="0"/>
              </a:spcAft>
              <a:buClr>
                <a:schemeClr val="dk1"/>
              </a:buClr>
              <a:buSzPts val="1100"/>
              <a:buFont typeface="Arial"/>
              <a:buNone/>
            </a:pPr>
            <a:r>
              <a:rPr lang="en-US"/>
              <a:t>Labeling different topics within documents.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Semantic Search, Text/document Classification, </a:t>
            </a:r>
            <a:endParaRPr/>
          </a:p>
          <a:p>
            <a:pPr marL="0" lvl="0" indent="0" algn="l" rtl="0">
              <a:spcBef>
                <a:spcPts val="0"/>
              </a:spcBef>
              <a:spcAft>
                <a:spcPts val="0"/>
              </a:spcAft>
              <a:buClr>
                <a:schemeClr val="dk1"/>
              </a:buClr>
              <a:buSzPts val="1100"/>
              <a:buFont typeface="Arial"/>
              <a:buNone/>
            </a:pPr>
            <a:r>
              <a:rPr lang="en-US"/>
              <a:t>IR (Informatin Retrieval).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Deep Learning for NLP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NLP pipeline</a:t>
            </a:r>
            <a:endParaRPr/>
          </a:p>
          <a:p>
            <a:pPr marL="0" lvl="0" indent="0" algn="l" rtl="0">
              <a:spcBef>
                <a:spcPts val="0"/>
              </a:spcBef>
              <a:spcAft>
                <a:spcPts val="0"/>
              </a:spcAft>
              <a:buClr>
                <a:schemeClr val="dk1"/>
              </a:buClr>
              <a:buSzPts val="1100"/>
              <a:buFont typeface="Arial"/>
              <a:buNone/>
            </a:pPr>
            <a:r>
              <a:rPr lang="en-US"/>
              <a:t>Apache UIMA (Unstructured Information Management Architecture)</a:t>
            </a:r>
            <a:endParaRPr/>
          </a:p>
          <a:p>
            <a:pPr marL="0" lvl="0" indent="0" algn="l" rtl="0">
              <a:spcBef>
                <a:spcPts val="0"/>
              </a:spcBef>
              <a:spcAft>
                <a:spcPts val="0"/>
              </a:spcAft>
              <a:buClr>
                <a:schemeClr val="dk1"/>
              </a:buClr>
              <a:buSzPts val="1100"/>
              <a:buFont typeface="Arial"/>
              <a:buNone/>
            </a:pPr>
            <a:r>
              <a:rPr lang="en-US"/>
              <a:t>OASIS standard for content analytics, originally developed at IBM.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p:nvPr/>
        </p:nvSpPr>
        <p:spPr>
          <a:xfrm>
            <a:off x="1" y="160421"/>
            <a:ext cx="4768769" cy="6771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Sentiment Analysis </a:t>
            </a:r>
            <a:r>
              <a:rPr lang="en-US" sz="1400">
                <a:solidFill>
                  <a:schemeClr val="dk1"/>
                </a:solidFill>
                <a:latin typeface="Calibri"/>
                <a:ea typeface="Calibri"/>
                <a:cs typeface="Calibri"/>
                <a:sym typeface="Calibri"/>
              </a:rPr>
              <a:t>- analyze texts to find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how people feel about a topic (positive/negative/neutral).</a:t>
            </a:r>
            <a:endParaRPr/>
          </a:p>
        </p:txBody>
      </p:sp>
      <p:sp>
        <p:nvSpPr>
          <p:cNvPr id="171" name="Google Shape;171;p29"/>
          <p:cNvSpPr txBox="1"/>
          <p:nvPr/>
        </p:nvSpPr>
        <p:spPr>
          <a:xfrm>
            <a:off x="4663278" y="520423"/>
            <a:ext cx="496432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
                <a:solidFill>
                  <a:srgbClr val="0070C0"/>
                </a:solidFill>
                <a:latin typeface="Consolas"/>
                <a:ea typeface="Consolas"/>
                <a:cs typeface="Consolas"/>
                <a:sym typeface="Consolas"/>
              </a:rPr>
              <a:t>import nltk</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from nltk.tokenize import word_tokenize</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from nltk.sentiment.util import *</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from nltk.sentiment.vader import SentimentIntensityAnalyzer as sia</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text=["i have a good feeling about this."]</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text1='she has the worse character in the class'</a:t>
            </a:r>
            <a:endParaRPr/>
          </a:p>
          <a:p>
            <a:pPr marL="0" marR="0" lvl="0" indent="0" algn="l" rtl="0">
              <a:spcBef>
                <a:spcPts val="0"/>
              </a:spcBef>
              <a:spcAft>
                <a:spcPts val="0"/>
              </a:spcAft>
              <a:buNone/>
            </a:pP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sid=sia()</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for word in text:</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ss = sid.polarity_scores(word)</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print ss</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nltk.sentiment.util.demo_vader_instance(text1)</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nltk.sentiment.util.demo_liu_hu_lexicon(tex</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t1, plot=False)</a:t>
            </a:r>
            <a:endParaRPr/>
          </a:p>
        </p:txBody>
      </p:sp>
      <p:sp>
        <p:nvSpPr>
          <p:cNvPr id="172" name="Google Shape;172;p29"/>
          <p:cNvSpPr txBox="1"/>
          <p:nvPr/>
        </p:nvSpPr>
        <p:spPr>
          <a:xfrm>
            <a:off x="7735748" y="241570"/>
            <a:ext cx="445625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
                <a:solidFill>
                  <a:srgbClr val="00B050"/>
                </a:solidFill>
                <a:latin typeface="Consolas"/>
                <a:ea typeface="Consolas"/>
                <a:cs typeface="Consolas"/>
                <a:sym typeface="Consolas"/>
              </a:rPr>
              <a:t>from senti_classifier import senti_classifier </a:t>
            </a:r>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sentences = [’I love you’, ‘I hate you’] </a:t>
            </a:r>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pos_score, neg_score = senti_classifier.polarity_scores(sentences) </a:t>
            </a:r>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print pos_score, neg_score</a:t>
            </a:r>
            <a:endParaRPr sz="900">
              <a:solidFill>
                <a:srgbClr val="00B050"/>
              </a:solidFill>
              <a:latin typeface="Consolas"/>
              <a:ea typeface="Consolas"/>
              <a:cs typeface="Consolas"/>
              <a:sym typeface="Consolas"/>
            </a:endParaRPr>
          </a:p>
        </p:txBody>
      </p:sp>
      <p:sp>
        <p:nvSpPr>
          <p:cNvPr id="173" name="Google Shape;173;p29"/>
          <p:cNvSpPr txBox="1"/>
          <p:nvPr/>
        </p:nvSpPr>
        <p:spPr>
          <a:xfrm>
            <a:off x="8610246" y="1150397"/>
            <a:ext cx="3581754" cy="27238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
                <a:solidFill>
                  <a:srgbClr val="002060"/>
                </a:solidFill>
                <a:latin typeface="Consolas"/>
                <a:ea typeface="Consolas"/>
                <a:cs typeface="Consolas"/>
                <a:sym typeface="Consolas"/>
              </a:rPr>
              <a:t>from pycorenlp import StanfordCoreNLP</a:t>
            </a:r>
            <a:endParaRPr sz="900">
              <a:solidFill>
                <a:srgbClr val="002060"/>
              </a:solidFill>
              <a:latin typeface="Consolas"/>
              <a:ea typeface="Consolas"/>
              <a:cs typeface="Consolas"/>
              <a:sym typeface="Consolas"/>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nlp = StanfordCoreNLP('http://localhost:9000')</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res = nlp.annotate("""I love you. I hate him. You are nice. He is dumb""", properties={ 'annotators': 'sentiment',</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'outputFormat': 'json',</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'timeout': 1000, })</a:t>
            </a:r>
            <a:endParaRPr sz="900">
              <a:solidFill>
                <a:srgbClr val="002060"/>
              </a:solidFill>
              <a:latin typeface="Consolas"/>
              <a:ea typeface="Consolas"/>
              <a:cs typeface="Consolas"/>
              <a:sym typeface="Consolas"/>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for s in res["sentences"]:</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print "%d: '%s': %s %s" % (</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s["index"],</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 ".join([t["word"] for t in s["tokens"]]),</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s["sentimentValue"], s["sentiment"])</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and you will get:</a:t>
            </a:r>
            <a:endParaRPr/>
          </a:p>
          <a:p>
            <a:pPr marL="0" marR="0" lvl="0" indent="0" algn="l" rtl="0">
              <a:spcBef>
                <a:spcPts val="0"/>
              </a:spcBef>
              <a:spcAft>
                <a:spcPts val="0"/>
              </a:spcAft>
              <a:buNone/>
            </a:pPr>
            <a:endParaRPr sz="900">
              <a:solidFill>
                <a:srgbClr val="002060"/>
              </a:solidFill>
              <a:latin typeface="Consolas"/>
              <a:ea typeface="Consolas"/>
              <a:cs typeface="Consolas"/>
              <a:sym typeface="Consolas"/>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output:</a:t>
            </a:r>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0: 'I love you .': 3 Positive</a:t>
            </a:r>
            <a:endParaRPr sz="900">
              <a:solidFill>
                <a:srgbClr val="002060"/>
              </a:solidFill>
              <a:latin typeface="Consolas"/>
              <a:ea typeface="Consolas"/>
              <a:cs typeface="Consolas"/>
              <a:sym typeface="Consolas"/>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1: 'I hate him .': 1 Negative</a:t>
            </a:r>
            <a:endParaRPr sz="900">
              <a:solidFill>
                <a:srgbClr val="002060"/>
              </a:solidFill>
              <a:latin typeface="Consolas"/>
              <a:ea typeface="Consolas"/>
              <a:cs typeface="Consolas"/>
              <a:sym typeface="Consolas"/>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2: 'You are nice .': 3 Positive</a:t>
            </a:r>
            <a:endParaRPr sz="900">
              <a:solidFill>
                <a:srgbClr val="002060"/>
              </a:solidFill>
              <a:latin typeface="Consolas"/>
              <a:ea typeface="Consolas"/>
              <a:cs typeface="Consolas"/>
              <a:sym typeface="Consolas"/>
            </a:endParaRPr>
          </a:p>
          <a:p>
            <a:pPr marL="0" marR="0" lvl="0" indent="0" algn="l" rtl="0">
              <a:spcBef>
                <a:spcPts val="0"/>
              </a:spcBef>
              <a:spcAft>
                <a:spcPts val="0"/>
              </a:spcAft>
              <a:buNone/>
            </a:pPr>
            <a:r>
              <a:rPr lang="en-US" sz="900">
                <a:solidFill>
                  <a:srgbClr val="002060"/>
                </a:solidFill>
                <a:latin typeface="Consolas"/>
                <a:ea typeface="Consolas"/>
                <a:cs typeface="Consolas"/>
                <a:sym typeface="Consolas"/>
              </a:rPr>
              <a:t># 3: 'He is dumb': 1 Negative</a:t>
            </a:r>
            <a:endParaRPr sz="900">
              <a:solidFill>
                <a:srgbClr val="002060"/>
              </a:solidFill>
              <a:latin typeface="Consolas"/>
              <a:ea typeface="Consolas"/>
              <a:cs typeface="Consolas"/>
              <a:sym typeface="Consolas"/>
            </a:endParaRPr>
          </a:p>
        </p:txBody>
      </p:sp>
      <p:sp>
        <p:nvSpPr>
          <p:cNvPr id="174" name="Google Shape;174;p29"/>
          <p:cNvSpPr txBox="1"/>
          <p:nvPr/>
        </p:nvSpPr>
        <p:spPr>
          <a:xfrm>
            <a:off x="1" y="1624213"/>
            <a:ext cx="5064534"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
                <a:solidFill>
                  <a:srgbClr val="0070C0"/>
                </a:solidFill>
                <a:latin typeface="Consolas"/>
                <a:ea typeface="Consolas"/>
                <a:cs typeface="Consolas"/>
                <a:sym typeface="Consolas"/>
              </a:rPr>
              <a:t># TensorFlow &amp; LSTM</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from __future__ import division, print_function, absolute_import</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import os</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import tflearn</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from tflearn.data_utils import to_categorical, pad_sequences</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from tflearn.datasets import imdb</a:t>
            </a: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IMDB Dataset loading</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train, test, _ = imdb.load_data(path='imdb.pkl', n_words=100,</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valid_portion=0.1)</a:t>
            </a:r>
            <a:endParaRPr/>
          </a:p>
          <a:p>
            <a:pPr marL="0" marR="0" lvl="0" indent="0" algn="l" rtl="0">
              <a:spcBef>
                <a:spcPts val="0"/>
              </a:spcBef>
              <a:spcAft>
                <a:spcPts val="0"/>
              </a:spcAft>
              <a:buNone/>
            </a:pP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trainX, trainY = train</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testX, testY = test</a:t>
            </a:r>
            <a:endParaRPr/>
          </a:p>
          <a:p>
            <a:pPr marL="0" marR="0" lvl="0" indent="0" algn="l" rtl="0">
              <a:spcBef>
                <a:spcPts val="0"/>
              </a:spcBef>
              <a:spcAft>
                <a:spcPts val="0"/>
              </a:spcAft>
              <a:buNone/>
            </a:pP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Data preprocessing</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Sequence padding</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trainX = pad_sequences(trainX, maxlen=100, value=0.)</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testX = pad_sequences(testX, maxlen=100, value=0.)</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Converting labels to binary vectors</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trainY = to_categorical(trainY, nb_classes=2)</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testY = to_categorical(testY, nb_classes=2)</a:t>
            </a:r>
            <a:endParaRPr/>
          </a:p>
          <a:p>
            <a:pPr marL="0" marR="0" lvl="0" indent="0" algn="l" rtl="0">
              <a:spcBef>
                <a:spcPts val="0"/>
              </a:spcBef>
              <a:spcAft>
                <a:spcPts val="0"/>
              </a:spcAft>
              <a:buNone/>
            </a:pP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Network building</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net = tflearn.input_data([None, 100])</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net = tflearn.embedding(net, input_dim=10000, output_dim=128)</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net = tflearn.lstm(net, 128)</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net = tflearn.fully_connected(net, 2, activation='softmax')</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net = tflearn.regression(net, optimizer='adam', learning_rate=0.001,</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loss='categorical_crossentropy')</a:t>
            </a:r>
            <a:endParaRPr/>
          </a:p>
          <a:p>
            <a:pPr marL="0" marR="0" lvl="0" indent="0" algn="l" rtl="0">
              <a:spcBef>
                <a:spcPts val="0"/>
              </a:spcBef>
              <a:spcAft>
                <a:spcPts val="0"/>
              </a:spcAft>
              <a:buNone/>
            </a:pPr>
            <a:endParaRPr sz="9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Training</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model = tflearn.DNN(net, tensorboard_verbose=0)</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model.fit(trainX, trainY, validation_set=(testX, testY), show_metric=True,</a:t>
            </a:r>
            <a:endParaRPr/>
          </a:p>
          <a:p>
            <a:pPr marL="0" marR="0" lvl="0" indent="0" algn="l" rtl="0">
              <a:spcBef>
                <a:spcPts val="0"/>
              </a:spcBef>
              <a:spcAft>
                <a:spcPts val="0"/>
              </a:spcAft>
              <a:buNone/>
            </a:pPr>
            <a:r>
              <a:rPr lang="en-US" sz="900">
                <a:solidFill>
                  <a:srgbClr val="0070C0"/>
                </a:solidFill>
                <a:latin typeface="Consolas"/>
                <a:ea typeface="Consolas"/>
                <a:cs typeface="Consolas"/>
                <a:sym typeface="Consolas"/>
              </a:rPr>
              <a:t>          batch_size=32)</a:t>
            </a:r>
            <a:endParaRPr/>
          </a:p>
        </p:txBody>
      </p:sp>
      <p:sp>
        <p:nvSpPr>
          <p:cNvPr id="175" name="Google Shape;175;p29"/>
          <p:cNvSpPr txBox="1"/>
          <p:nvPr/>
        </p:nvSpPr>
        <p:spPr>
          <a:xfrm>
            <a:off x="4204159" y="3069526"/>
            <a:ext cx="3134191"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900">
                <a:solidFill>
                  <a:srgbClr val="00B050"/>
                </a:solidFill>
                <a:latin typeface="Consolas"/>
                <a:ea typeface="Consolas"/>
                <a:cs typeface="Consolas"/>
                <a:sym typeface="Consolas"/>
              </a:rPr>
              <a:t>from nltk.corpus import sentiwordnet as swn</a:t>
            </a:r>
            <a:endParaRPr sz="900">
              <a:solidFill>
                <a:srgbClr val="00B050"/>
              </a:solidFill>
              <a:latin typeface="Consolas"/>
              <a:ea typeface="Consolas"/>
              <a:cs typeface="Consolas"/>
              <a:sym typeface="Consolas"/>
            </a:endParaRPr>
          </a:p>
          <a:p>
            <a:pPr marL="0" marR="0" lvl="0" indent="0" algn="l" rtl="0">
              <a:spcBef>
                <a:spcPts val="0"/>
              </a:spcBef>
              <a:spcAft>
                <a:spcPts val="0"/>
              </a:spcAft>
              <a:buNone/>
            </a:pPr>
            <a:endParaRPr sz="900">
              <a:solidFill>
                <a:srgbClr val="00B050"/>
              </a:solidFill>
              <a:latin typeface="Consolas"/>
              <a:ea typeface="Consolas"/>
              <a:cs typeface="Consolas"/>
              <a:sym typeface="Consolas"/>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breakdown = swn.senti_synset('breakdown.n.03')</a:t>
            </a:r>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print breakdown.pos_score()</a:t>
            </a:r>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print breakdown.neg_score()</a:t>
            </a:r>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print breakdown.obj_score()</a:t>
            </a:r>
            <a:endParaRPr/>
          </a:p>
          <a:p>
            <a:pPr marL="0" marR="0" lvl="0" indent="0" algn="l" rtl="0">
              <a:spcBef>
                <a:spcPts val="0"/>
              </a:spcBef>
              <a:spcAft>
                <a:spcPts val="0"/>
              </a:spcAft>
              <a:buNone/>
            </a:pPr>
            <a:endParaRPr sz="900">
              <a:solidFill>
                <a:srgbClr val="00B050"/>
              </a:solidFill>
              <a:latin typeface="Consolas"/>
              <a:ea typeface="Consolas"/>
              <a:cs typeface="Consolas"/>
              <a:sym typeface="Consolas"/>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print list(swn.senti_synsets('slow')) </a:t>
            </a:r>
            <a:endParaRPr sz="900">
              <a:solidFill>
                <a:srgbClr val="00B050"/>
              </a:solidFill>
              <a:latin typeface="Consolas"/>
              <a:ea typeface="Consolas"/>
              <a:cs typeface="Consolas"/>
              <a:sym typeface="Consolas"/>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happy = swn.senti_synsets('happy', 'a')</a:t>
            </a:r>
            <a:endParaRPr/>
          </a:p>
          <a:p>
            <a:pPr marL="0" marR="0" lvl="0" indent="0" algn="l" rtl="0">
              <a:spcBef>
                <a:spcPts val="0"/>
              </a:spcBef>
              <a:spcAft>
                <a:spcPts val="0"/>
              </a:spcAft>
              <a:buNone/>
            </a:pPr>
            <a:r>
              <a:rPr lang="en-US" sz="900">
                <a:solidFill>
                  <a:srgbClr val="00B050"/>
                </a:solidFill>
                <a:latin typeface="Consolas"/>
                <a:ea typeface="Consolas"/>
                <a:cs typeface="Consolas"/>
                <a:sym typeface="Consolas"/>
              </a:rPr>
              <a:t>all = swn.all_senti_synsets()</a:t>
            </a:r>
            <a:endParaRPr/>
          </a:p>
        </p:txBody>
      </p:sp>
      <p:sp>
        <p:nvSpPr>
          <p:cNvPr id="176" name="Google Shape;176;p29"/>
          <p:cNvSpPr txBox="1"/>
          <p:nvPr/>
        </p:nvSpPr>
        <p:spPr>
          <a:xfrm>
            <a:off x="6948668" y="3841790"/>
            <a:ext cx="5046562" cy="30162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0070C0"/>
                </a:solidFill>
                <a:latin typeface="Consolas"/>
                <a:ea typeface="Consolas"/>
                <a:cs typeface="Consolas"/>
                <a:sym typeface="Consolas"/>
              </a:rPr>
              <a:t>Using sklearn &amp; nltk:</a:t>
            </a:r>
            <a:endParaRPr/>
          </a:p>
          <a:p>
            <a:pPr marL="0" marR="0" lvl="0" indent="0" algn="l" rtl="0">
              <a:spcBef>
                <a:spcPts val="0"/>
              </a:spcBef>
              <a:spcAft>
                <a:spcPts val="0"/>
              </a:spcAft>
              <a:buNone/>
            </a:pP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http://www.pitt.edu/~naraehan/presentation/Movie+Reviews+sentiment+analysis+with+Scikit-Learn.html</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import sklearn</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from sklearn.datasets import load_files</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movie_train = load_files(moviedir, shuffle=True)</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from sklearn.feature_extraction.text import CountVectorizer</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import nltk</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foovec = CountVectorizer(min_df=1, tokenizer=nltk.word_tokenize)</a:t>
            </a:r>
            <a:endParaRPr/>
          </a:p>
          <a:p>
            <a:pPr marL="0" marR="0" lvl="0" indent="0" algn="l" rtl="0">
              <a:spcBef>
                <a:spcPts val="0"/>
              </a:spcBef>
              <a:spcAft>
                <a:spcPts val="0"/>
              </a:spcAft>
              <a:buNone/>
            </a:pP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 Convert raw frequency counts into TF-IDF </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 (Term Frequency -- Inverse Document Frequency) values</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from sklearn.feature_extraction.text import TfidfTransformer</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tfidf_transformer = TfidfTransformer()</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sents_tfidf = tfidf_transformer.fit_transform(sents_counts)</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print sents_tfidf.toarray()</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a:t>
            </a:r>
            <a:endParaRPr sz="1000">
              <a:solidFill>
                <a:srgbClr val="0070C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p:nvPr/>
        </p:nvSpPr>
        <p:spPr>
          <a:xfrm>
            <a:off x="336885" y="160421"/>
            <a:ext cx="10288674" cy="20928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Stemming &amp; Lemmatization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process of reducing inflected (or derived) words to their word stem, base or root form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“lemma” = the base or dictionary form of a word</a:t>
            </a:r>
            <a:endParaRPr/>
          </a:p>
          <a:p>
            <a:pPr marL="0" marR="0" lvl="0" indent="0" algn="l" rtl="0">
              <a:spcBef>
                <a:spcPts val="0"/>
              </a:spcBef>
              <a:spcAft>
                <a:spcPts val="0"/>
              </a:spcAft>
              <a:buNone/>
            </a:pPr>
            <a:r>
              <a:rPr lang="en-US" sz="1100">
                <a:solidFill>
                  <a:srgbClr val="00B0F0"/>
                </a:solidFill>
                <a:latin typeface="Calibri"/>
                <a:ea typeface="Calibri"/>
                <a:cs typeface="Calibri"/>
                <a:sym typeface="Calibri"/>
              </a:rPr>
              <a:t>Example of data preparation:</a:t>
            </a:r>
            <a:endParaRPr/>
          </a:p>
          <a:p>
            <a:pPr marL="0" marR="0" lvl="0" indent="0" algn="l" rtl="0">
              <a:spcBef>
                <a:spcPts val="0"/>
              </a:spcBef>
              <a:spcAft>
                <a:spcPts val="0"/>
              </a:spcAft>
              <a:buNone/>
            </a:pPr>
            <a:r>
              <a:rPr lang="en-US" sz="1100">
                <a:solidFill>
                  <a:srgbClr val="00B0F0"/>
                </a:solidFill>
                <a:latin typeface="Calibri"/>
                <a:ea typeface="Calibri"/>
                <a:cs typeface="Calibri"/>
                <a:sym typeface="Calibri"/>
              </a:rPr>
              <a:t>  1. </a:t>
            </a:r>
            <a:r>
              <a:rPr lang="en-US" sz="1100" b="1">
                <a:solidFill>
                  <a:srgbClr val="FF0000"/>
                </a:solidFill>
                <a:latin typeface="Calibri"/>
                <a:ea typeface="Calibri"/>
                <a:cs typeface="Calibri"/>
                <a:sym typeface="Calibri"/>
              </a:rPr>
              <a:t>Stop word removal</a:t>
            </a:r>
            <a:r>
              <a:rPr lang="en-US" sz="1100">
                <a:solidFill>
                  <a:srgbClr val="00B0F0"/>
                </a:solidFill>
                <a:latin typeface="Calibri"/>
                <a:ea typeface="Calibri"/>
                <a:cs typeface="Calibri"/>
                <a:sym typeface="Calibri"/>
              </a:rPr>
              <a:t>: Certain words like "and," "the," and "of," are very common in all English sentences and are not very meaningful in deciding spam/nonspam status, so these words have been removed from the emails.</a:t>
            </a:r>
            <a:endParaRPr/>
          </a:p>
          <a:p>
            <a:pPr marL="0" marR="0" lvl="0" indent="0" algn="l" rtl="0">
              <a:spcBef>
                <a:spcPts val="0"/>
              </a:spcBef>
              <a:spcAft>
                <a:spcPts val="0"/>
              </a:spcAft>
              <a:buNone/>
            </a:pPr>
            <a:r>
              <a:rPr lang="en-US" sz="1100">
                <a:solidFill>
                  <a:srgbClr val="00B0F0"/>
                </a:solidFill>
                <a:latin typeface="Calibri"/>
                <a:ea typeface="Calibri"/>
                <a:cs typeface="Calibri"/>
                <a:sym typeface="Calibri"/>
              </a:rPr>
              <a:t>  2. </a:t>
            </a:r>
            <a:r>
              <a:rPr lang="en-US" sz="1100" b="1">
                <a:solidFill>
                  <a:srgbClr val="FF0000"/>
                </a:solidFill>
                <a:latin typeface="Calibri"/>
                <a:ea typeface="Calibri"/>
                <a:cs typeface="Calibri"/>
                <a:sym typeface="Calibri"/>
              </a:rPr>
              <a:t>Lemmatization</a:t>
            </a:r>
            <a:r>
              <a:rPr lang="en-US" sz="1100">
                <a:solidFill>
                  <a:srgbClr val="00B0F0"/>
                </a:solidFill>
                <a:latin typeface="Calibri"/>
                <a:ea typeface="Calibri"/>
                <a:cs typeface="Calibri"/>
                <a:sym typeface="Calibri"/>
              </a:rPr>
              <a:t>: Words that have the same meaning but different endings have been adjusted so that they all have the same form. For example, "include", "includes," and "included," would all be represented as "include." All words in the email body have also been converted to lower case.</a:t>
            </a:r>
            <a:br>
              <a:rPr lang="en-US" sz="1100">
                <a:solidFill>
                  <a:srgbClr val="00B0F0"/>
                </a:solidFill>
                <a:latin typeface="Calibri"/>
                <a:ea typeface="Calibri"/>
                <a:cs typeface="Calibri"/>
                <a:sym typeface="Calibri"/>
              </a:rPr>
            </a:br>
            <a:r>
              <a:rPr lang="en-US" sz="1100">
                <a:solidFill>
                  <a:srgbClr val="00B0F0"/>
                </a:solidFill>
                <a:latin typeface="Calibri"/>
                <a:ea typeface="Calibri"/>
                <a:cs typeface="Calibri"/>
                <a:sym typeface="Calibri"/>
              </a:rPr>
              <a:t> 3. </a:t>
            </a:r>
            <a:r>
              <a:rPr lang="en-US" sz="1100" b="1">
                <a:solidFill>
                  <a:srgbClr val="FF0000"/>
                </a:solidFill>
                <a:latin typeface="Calibri"/>
                <a:ea typeface="Calibri"/>
                <a:cs typeface="Calibri"/>
                <a:sym typeface="Calibri"/>
              </a:rPr>
              <a:t>Removal of non-words</a:t>
            </a:r>
            <a:r>
              <a:rPr lang="en-US" sz="1100">
                <a:solidFill>
                  <a:srgbClr val="00B0F0"/>
                </a:solidFill>
                <a:latin typeface="Calibri"/>
                <a:ea typeface="Calibri"/>
                <a:cs typeface="Calibri"/>
                <a:sym typeface="Calibri"/>
              </a:rPr>
              <a:t>: Numbers and punctuation have both been removed. All white spaces (tabs, newlines, spaces) have all been trimmed to a single space character.</a:t>
            </a:r>
            <a:endParaRPr sz="1100">
              <a:solidFill>
                <a:srgbClr val="00B0F0"/>
              </a:solidFill>
              <a:latin typeface="Calibri"/>
              <a:ea typeface="Calibri"/>
              <a:cs typeface="Calibri"/>
              <a:sym typeface="Calibri"/>
            </a:endParaRPr>
          </a:p>
        </p:txBody>
      </p:sp>
      <p:sp>
        <p:nvSpPr>
          <p:cNvPr id="182" name="Google Shape;182;p30"/>
          <p:cNvSpPr txBox="1"/>
          <p:nvPr/>
        </p:nvSpPr>
        <p:spPr>
          <a:xfrm>
            <a:off x="0" y="2431993"/>
            <a:ext cx="3934173"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Consolas"/>
                <a:ea typeface="Consolas"/>
                <a:cs typeface="Consolas"/>
                <a:sym typeface="Consolas"/>
              </a:rPr>
              <a:t> import nltk</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ps = nltk.stemmer.PorterStemmer()</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print ps.stem('grows') # 'grow'</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print ps.stem('leaves') # 'leav'</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print ps.stem('fairly') # 'fairli'</a:t>
            </a:r>
            <a:endParaRPr/>
          </a:p>
          <a:p>
            <a:pPr marL="0" marR="0" lvl="0" indent="0" algn="l" rtl="0">
              <a:spcBef>
                <a:spcPts val="0"/>
              </a:spcBef>
              <a:spcAft>
                <a:spcPts val="0"/>
              </a:spcAft>
              <a:buNone/>
            </a:pP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import nltk</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sno = nltk.stem.SnowballStemmer('english')</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print sno.stem('grows') # 'grow'</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print sno.stem('leaves') # 'leav'</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print sno.stem('fairly') # 'fair'</a:t>
            </a:r>
            <a:endParaRPr sz="1200">
              <a:solidFill>
                <a:srgbClr val="0070C0"/>
              </a:solidFill>
              <a:latin typeface="Consolas"/>
              <a:ea typeface="Consolas"/>
              <a:cs typeface="Consolas"/>
              <a:sym typeface="Consolas"/>
            </a:endParaRPr>
          </a:p>
        </p:txBody>
      </p:sp>
      <p:sp>
        <p:nvSpPr>
          <p:cNvPr id="183" name="Google Shape;183;p30"/>
          <p:cNvSpPr txBox="1"/>
          <p:nvPr/>
        </p:nvSpPr>
        <p:spPr>
          <a:xfrm>
            <a:off x="7481104" y="5225325"/>
            <a:ext cx="4710896"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Consolas"/>
                <a:ea typeface="Consolas"/>
                <a:cs typeface="Consolas"/>
                <a:sym typeface="Consolas"/>
              </a:rPr>
              <a:t>import nltk</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nltk.download('wordnet')</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from nltk.stem.wordnet import WordNetLemmatizer</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lmtzr = WordNetLemmatizer()</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print lmtzr.lemmatize('cars') # 'car'</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print lmtzr.lemmatize('feet') # 'foot'</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print lmtzr.lemmatize('people') # 'people'</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print lmtzr.lemmatize('fantasized','v') # 'fantasize'</a:t>
            </a:r>
            <a:endParaRPr/>
          </a:p>
        </p:txBody>
      </p:sp>
      <p:sp>
        <p:nvSpPr>
          <p:cNvPr id="184" name="Google Shape;184;p30"/>
          <p:cNvSpPr txBox="1"/>
          <p:nvPr/>
        </p:nvSpPr>
        <p:spPr>
          <a:xfrm>
            <a:off x="6589229" y="2616659"/>
            <a:ext cx="5069371"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Consolas"/>
                <a:ea typeface="Consolas"/>
                <a:cs typeface="Consolas"/>
                <a:sym typeface="Consolas"/>
              </a:rPr>
              <a:t># you need to tokenize before running through a stemmer</a:t>
            </a:r>
            <a:endParaRPr/>
          </a:p>
          <a:p>
            <a:pPr marL="0" marR="0" lvl="0" indent="0" algn="l" rtl="0">
              <a:spcBef>
                <a:spcPts val="0"/>
              </a:spcBef>
              <a:spcAft>
                <a:spcPts val="0"/>
              </a:spcAft>
              <a:buNone/>
            </a:pP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from nltk import word_tokenize </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from nltk.stem import WordNetLemmatizer</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wnl = WordNetLemmatizer()</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ss = "the woman's going home"</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aa = []</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for token in word_tokenize(ss) :</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aa.append(wnl.lemmatize(token))</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print aa # ['the', 'woman', "'s", 'going', 'home']</a:t>
            </a:r>
            <a:endParaRPr/>
          </a:p>
        </p:txBody>
      </p:sp>
      <p:sp>
        <p:nvSpPr>
          <p:cNvPr id="185" name="Google Shape;185;p30"/>
          <p:cNvSpPr txBox="1"/>
          <p:nvPr/>
        </p:nvSpPr>
        <p:spPr>
          <a:xfrm>
            <a:off x="1223682" y="4919008"/>
            <a:ext cx="5096435"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0070C0"/>
                </a:solidFill>
                <a:latin typeface="Consolas"/>
                <a:ea typeface="Consolas"/>
                <a:cs typeface="Consolas"/>
                <a:sym typeface="Consolas"/>
              </a:rPr>
              <a:t>#</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 how to modify stemming</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from nltk.stem import snowball</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stemmer = snowball.EnglishStemmer()</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stemmer.stem('thee') # u'thee'</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print dir(stemmer) # . . . </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print stemmer._EnglishStemmer__special_words # { . . . }</a:t>
            </a:r>
            <a:endParaRPr sz="12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stemmer._EnglishStemmer__special_words['thee'] = 'thou'</a:t>
            </a:r>
            <a:endParaRPr/>
          </a:p>
          <a:p>
            <a:pPr marL="0" marR="0" lvl="0" indent="0" algn="l" rtl="0">
              <a:spcBef>
                <a:spcPts val="0"/>
              </a:spcBef>
              <a:spcAft>
                <a:spcPts val="0"/>
              </a:spcAft>
              <a:buNone/>
            </a:pPr>
            <a:r>
              <a:rPr lang="en-US" sz="1200">
                <a:solidFill>
                  <a:srgbClr val="0070C0"/>
                </a:solidFill>
                <a:latin typeface="Consolas"/>
                <a:ea typeface="Consolas"/>
                <a:cs typeface="Consolas"/>
                <a:sym typeface="Consolas"/>
              </a:rPr>
              <a:t>print stemmer.stem('thee') # 'thou'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p:nvPr/>
        </p:nvSpPr>
        <p:spPr>
          <a:xfrm>
            <a:off x="82241" y="0"/>
            <a:ext cx="8344129" cy="58169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TF-IDF</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0070C0"/>
                </a:solidFill>
                <a:latin typeface="Calibri"/>
                <a:ea typeface="Calibri"/>
                <a:cs typeface="Calibri"/>
                <a:sym typeface="Calibri"/>
              </a:rPr>
              <a:t>TF_IDF </a:t>
            </a:r>
            <a:r>
              <a:rPr lang="en-US" sz="1400">
                <a:solidFill>
                  <a:schemeClr val="dk1"/>
                </a:solidFill>
                <a:latin typeface="Calibri"/>
                <a:ea typeface="Calibri"/>
                <a:cs typeface="Calibri"/>
                <a:sym typeface="Calibri"/>
              </a:rPr>
              <a:t>stands for </a:t>
            </a:r>
            <a:r>
              <a:rPr lang="en-US" sz="1400" b="1">
                <a:solidFill>
                  <a:srgbClr val="0070C0"/>
                </a:solidFill>
                <a:latin typeface="Calibri"/>
                <a:ea typeface="Calibri"/>
                <a:cs typeface="Calibri"/>
                <a:sym typeface="Calibri"/>
              </a:rPr>
              <a:t>Term Frequency - Inverse Document Frequency</a:t>
            </a: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It is calculated by multiplying two numbers:   </a:t>
            </a:r>
            <a:r>
              <a:rPr lang="en-US" sz="1400" b="1">
                <a:solidFill>
                  <a:srgbClr val="0070C0"/>
                </a:solidFill>
                <a:latin typeface="Calibri"/>
                <a:ea typeface="Calibri"/>
                <a:cs typeface="Calibri"/>
                <a:sym typeface="Calibri"/>
              </a:rPr>
              <a:t>TF_IDF = TF * IDF</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where: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TF(t) = (Number of times term t appears in a document) / (Total number of terms in the document).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IDF(t) = log(Total number of documents / Number of documents with term t in it).</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Example:Consider a document containing 100 words wherein the word “cat” appears 3 times.</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TF = (3 / 100) = 0.03.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Now, assume we have 10 million documents and the word cat appears in one thousand of these.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Then, the inverse document frequency IDF = log(10,000,000 / 1,000) = 4.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Thus </a:t>
            </a:r>
            <a:r>
              <a:rPr lang="en-US" sz="1400" b="1">
                <a:solidFill>
                  <a:srgbClr val="0070C0"/>
                </a:solidFill>
                <a:latin typeface="Calibri"/>
                <a:ea typeface="Calibri"/>
                <a:cs typeface="Calibri"/>
                <a:sym typeface="Calibri"/>
              </a:rPr>
              <a:t>TF_IDF</a:t>
            </a:r>
            <a:r>
              <a:rPr lang="en-US" sz="1400">
                <a:solidFill>
                  <a:srgbClr val="0070C0"/>
                </a:solidFill>
                <a:latin typeface="Calibri"/>
                <a:ea typeface="Calibri"/>
                <a:cs typeface="Calibri"/>
                <a:sym typeface="Calibri"/>
              </a:rPr>
              <a:t> </a:t>
            </a:r>
            <a:r>
              <a:rPr lang="en-US" sz="1400">
                <a:solidFill>
                  <a:schemeClr val="dk1"/>
                </a:solidFill>
                <a:latin typeface="Calibri"/>
                <a:ea typeface="Calibri"/>
                <a:cs typeface="Calibri"/>
                <a:sym typeface="Calibri"/>
              </a:rPr>
              <a:t>= TF * IDF = 0.03 * 4 = 0.12</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Note – for common “stop” words (“a”, “the”, “to”, “and”, “of”, etc.) the </a:t>
            </a:r>
            <a:r>
              <a:rPr lang="en-US" sz="1400" b="1">
                <a:solidFill>
                  <a:srgbClr val="0070C0"/>
                </a:solidFill>
                <a:latin typeface="Calibri"/>
                <a:ea typeface="Calibri"/>
                <a:cs typeface="Calibri"/>
                <a:sym typeface="Calibri"/>
              </a:rPr>
              <a:t>TF_IDF</a:t>
            </a:r>
            <a:r>
              <a:rPr lang="en-US" sz="1400">
                <a:solidFill>
                  <a:schemeClr val="dk1"/>
                </a:solidFill>
                <a:latin typeface="Calibri"/>
                <a:ea typeface="Calibri"/>
                <a:cs typeface="Calibri"/>
                <a:sym typeface="Calibri"/>
              </a:rPr>
              <a:t> value is very close to zero.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Variations of the </a:t>
            </a:r>
            <a:r>
              <a:rPr lang="en-US" sz="1400" b="1">
                <a:solidFill>
                  <a:srgbClr val="0070C0"/>
                </a:solidFill>
                <a:latin typeface="Calibri"/>
                <a:ea typeface="Calibri"/>
                <a:cs typeface="Calibri"/>
                <a:sym typeface="Calibri"/>
              </a:rPr>
              <a:t>TF_IDF</a:t>
            </a:r>
            <a:r>
              <a:rPr lang="en-US" sz="1400">
                <a:solidFill>
                  <a:schemeClr val="dk1"/>
                </a:solidFill>
                <a:latin typeface="Calibri"/>
                <a:ea typeface="Calibri"/>
                <a:cs typeface="Calibri"/>
                <a:sym typeface="Calibri"/>
              </a:rPr>
              <a:t> weighting scheme are often used by search engines as a central tool in scoring and ranking a document's relevance given a user query. One of the simplest ranking functions is computed by summing the </a:t>
            </a:r>
            <a:r>
              <a:rPr lang="en-US" sz="1400" b="1">
                <a:solidFill>
                  <a:srgbClr val="0070C0"/>
                </a:solidFill>
                <a:latin typeface="Calibri"/>
                <a:ea typeface="Calibri"/>
                <a:cs typeface="Calibri"/>
                <a:sym typeface="Calibri"/>
              </a:rPr>
              <a:t>TF_IDF </a:t>
            </a:r>
            <a:r>
              <a:rPr lang="en-US" sz="1400">
                <a:solidFill>
                  <a:schemeClr val="dk1"/>
                </a:solidFill>
                <a:latin typeface="Calibri"/>
                <a:ea typeface="Calibri"/>
                <a:cs typeface="Calibri"/>
                <a:sym typeface="Calibri"/>
              </a:rPr>
              <a:t>for each query term. </a:t>
            </a:r>
            <a:r>
              <a:rPr lang="en-US" sz="1400" b="1">
                <a:solidFill>
                  <a:srgbClr val="0070C0"/>
                </a:solidFill>
                <a:latin typeface="Calibri"/>
                <a:ea typeface="Calibri"/>
                <a:cs typeface="Calibri"/>
                <a:sym typeface="Calibri"/>
              </a:rPr>
              <a:t>TF_IDF</a:t>
            </a:r>
            <a:r>
              <a:rPr lang="en-US" sz="1400">
                <a:solidFill>
                  <a:schemeClr val="dk1"/>
                </a:solidFill>
                <a:latin typeface="Calibri"/>
                <a:ea typeface="Calibri"/>
                <a:cs typeface="Calibri"/>
                <a:sym typeface="Calibri"/>
              </a:rPr>
              <a:t> can be successfully used for stop-words filtering in various subject fields including text summarization and classification.</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Books: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Bruce Croft  “Search Engines: Information Retrieval in Practice”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Christopher Manning “Introduction to Information Retrieval</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336885" y="160421"/>
            <a:ext cx="10635915" cy="2739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Bag of Words</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FF0000"/>
                </a:solidFill>
                <a:latin typeface="Calibri"/>
                <a:ea typeface="Calibri"/>
                <a:cs typeface="Calibri"/>
                <a:sym typeface="Calibri"/>
              </a:rPr>
              <a:t>bag-of-words</a:t>
            </a:r>
            <a:r>
              <a:rPr lang="en-US" sz="1800">
                <a:solidFill>
                  <a:schemeClr val="dk1"/>
                </a:solidFill>
                <a:latin typeface="Calibri"/>
                <a:ea typeface="Calibri"/>
                <a:cs typeface="Calibri"/>
                <a:sym typeface="Calibri"/>
              </a:rPr>
              <a:t> - very simple model where a text is represented as the bag of its words,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disregarding grammar and even word order but keeping count (frequency) of each word in the text.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a:t>
            </a:r>
            <a:r>
              <a:rPr lang="en-US" sz="1800" b="1">
                <a:solidFill>
                  <a:srgbClr val="FF0000"/>
                </a:solidFill>
                <a:latin typeface="Calibri"/>
                <a:ea typeface="Calibri"/>
                <a:cs typeface="Calibri"/>
                <a:sym typeface="Calibri"/>
              </a:rPr>
              <a:t>bag-of-words</a:t>
            </a:r>
            <a:r>
              <a:rPr lang="en-US" sz="1800">
                <a:solidFill>
                  <a:schemeClr val="dk1"/>
                </a:solidFill>
                <a:latin typeface="Calibri"/>
                <a:ea typeface="Calibri"/>
                <a:cs typeface="Calibri"/>
                <a:sym typeface="Calibri"/>
              </a:rPr>
              <a:t> model is commonly used in methods of document </a:t>
            </a:r>
            <a:r>
              <a:rPr lang="en-US" sz="1800" b="1">
                <a:solidFill>
                  <a:srgbClr val="FF0000"/>
                </a:solidFill>
                <a:latin typeface="Calibri"/>
                <a:ea typeface="Calibri"/>
                <a:cs typeface="Calibri"/>
                <a:sym typeface="Calibri"/>
              </a:rPr>
              <a:t>classification</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where the frequency of occurrence of each word is used as a feature for training a classifier.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 some implementations of the </a:t>
            </a:r>
            <a:r>
              <a:rPr lang="en-US" sz="1800" b="1">
                <a:solidFill>
                  <a:srgbClr val="FF0000"/>
                </a:solidFill>
                <a:latin typeface="Calibri"/>
                <a:ea typeface="Calibri"/>
                <a:cs typeface="Calibri"/>
                <a:sym typeface="Calibri"/>
              </a:rPr>
              <a:t>bag-of-words </a:t>
            </a:r>
            <a:r>
              <a:rPr lang="en-US" sz="1800">
                <a:solidFill>
                  <a:schemeClr val="dk1"/>
                </a:solidFill>
                <a:latin typeface="Calibri"/>
                <a:ea typeface="Calibri"/>
                <a:cs typeface="Calibri"/>
                <a:sym typeface="Calibri"/>
              </a:rPr>
              <a:t>we don’t get the counter, but only one of two values (1 or 0) depending on whether the word is in the document or not.</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p:nvPr/>
        </p:nvSpPr>
        <p:spPr>
          <a:xfrm>
            <a:off x="82241" y="0"/>
            <a:ext cx="8344129"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Topic Modeling</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Topic modeling is a machine learning method for discovering “topics” that occur in a collection of documents.</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You can train topic models to create summaries of the text.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Models:  Latent Dirichlet allocation (LDA),  Labeled LDA,  PLDA new, word2vec</a:t>
            </a:r>
            <a:endParaRPr/>
          </a:p>
        </p:txBody>
      </p:sp>
      <p:sp>
        <p:nvSpPr>
          <p:cNvPr id="196" name="Google Shape;196;p32"/>
          <p:cNvSpPr txBox="1"/>
          <p:nvPr/>
        </p:nvSpPr>
        <p:spPr>
          <a:xfrm>
            <a:off x="82250" y="1965340"/>
            <a:ext cx="9833700" cy="763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http://people.csail.mit.edu/dsontag/courses/pgm13/slides/BleiNgJordan2003.pdf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https://eight2late.wordpress.com/2015/09/29/a-gentle-introduction-to-topic-modeling-using-r/</a:t>
            </a:r>
            <a:endParaRPr/>
          </a:p>
        </p:txBody>
      </p:sp>
      <p:sp>
        <p:nvSpPr>
          <p:cNvPr id="197" name="Google Shape;197;p32"/>
          <p:cNvSpPr txBox="1"/>
          <p:nvPr/>
        </p:nvSpPr>
        <p:spPr>
          <a:xfrm>
            <a:off x="82241" y="1596026"/>
            <a:ext cx="964130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LDA is a technique that facilitates the </a:t>
            </a:r>
            <a:r>
              <a:rPr lang="en-US" sz="1800" i="1">
                <a:solidFill>
                  <a:schemeClr val="dk1"/>
                </a:solidFill>
                <a:latin typeface="Calibri"/>
                <a:ea typeface="Calibri"/>
                <a:cs typeface="Calibri"/>
                <a:sym typeface="Calibri"/>
              </a:rPr>
              <a:t>automatic discovery of themes in a collection of documents</a:t>
            </a:r>
            <a:endParaRPr sz="1800">
              <a:solidFill>
                <a:schemeClr val="dk1"/>
              </a:solidFill>
              <a:latin typeface="Calibri"/>
              <a:ea typeface="Calibri"/>
              <a:cs typeface="Calibri"/>
              <a:sym typeface="Calibri"/>
            </a:endParaRPr>
          </a:p>
        </p:txBody>
      </p:sp>
      <p:sp>
        <p:nvSpPr>
          <p:cNvPr id="198" name="Google Shape;198;p32"/>
          <p:cNvSpPr txBox="1"/>
          <p:nvPr/>
        </p:nvSpPr>
        <p:spPr>
          <a:xfrm>
            <a:off x="82241" y="3202329"/>
            <a:ext cx="5705100" cy="3477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rgbClr val="0070C0"/>
                </a:solidFill>
                <a:latin typeface="Consolas"/>
                <a:ea typeface="Consolas"/>
                <a:cs typeface="Consolas"/>
                <a:sym typeface="Consolas"/>
              </a:rPr>
              <a:t>from __future__ import division, print_function</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import numpy as np</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import lda</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import lda.datasets</a:t>
            </a:r>
            <a:endParaRPr sz="1000">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X = lda.datasets.load_reuters()</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vocab = lda.datasets.load_reuters_vocab()</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titles = lda.datasets.load_reuters_titles()</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doc_id = 0</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word_id = 3117</a:t>
            </a:r>
            <a:endParaRPr/>
          </a:p>
          <a:p>
            <a:pPr marL="0" marR="0" lvl="0" indent="0" algn="l" rtl="0">
              <a:spcBef>
                <a:spcPts val="0"/>
              </a:spcBef>
              <a:spcAft>
                <a:spcPts val="0"/>
              </a:spcAft>
              <a:buNone/>
            </a:pPr>
            <a:r>
              <a:rPr lang="en-US" sz="1000" b="1">
                <a:solidFill>
                  <a:srgbClr val="0070C0"/>
                </a:solidFill>
                <a:latin typeface="Consolas"/>
                <a:ea typeface="Consolas"/>
                <a:cs typeface="Consolas"/>
                <a:sym typeface="Consolas"/>
              </a:rPr>
              <a:t>model = lda.LDA(n_topics=20, n_iter=500, random_state=1)</a:t>
            </a:r>
            <a:endParaRPr b="1"/>
          </a:p>
          <a:p>
            <a:pPr marL="0" marR="0" lvl="0" indent="0" algn="l" rtl="0">
              <a:spcBef>
                <a:spcPts val="0"/>
              </a:spcBef>
              <a:spcAft>
                <a:spcPts val="0"/>
              </a:spcAft>
              <a:buNone/>
            </a:pPr>
            <a:r>
              <a:rPr lang="en-US" sz="1000" b="1">
                <a:solidFill>
                  <a:srgbClr val="0070C0"/>
                </a:solidFill>
                <a:latin typeface="Consolas"/>
                <a:ea typeface="Consolas"/>
                <a:cs typeface="Consolas"/>
                <a:sym typeface="Consolas"/>
              </a:rPr>
              <a:t>model.fit(X)</a:t>
            </a:r>
            <a:endParaRPr sz="1000" b="1">
              <a:solidFill>
                <a:srgbClr val="0070C0"/>
              </a:solidFill>
              <a:latin typeface="Consolas"/>
              <a:ea typeface="Consolas"/>
              <a:cs typeface="Consolas"/>
              <a:sym typeface="Consolas"/>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topic_word = model.topic_word_ </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for n in range(5):</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    sum_pr = sum(topic_word[n,:])</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    print("topic: {} sum: {}".format(n, sum_pr))</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n = 5</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for i, topic_dist in enumerate(topic_word):</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    topic_words = np.array(vocab)[np.argsort(topic_dist)][:-(n+1):-1]</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    print('*Topic {}\n- {}'.format(i, ' '.join(topic_words)))</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doc_topic = model.doc_topic_</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print("type(doc_topic): {}".format(type(doc_topic)))</a:t>
            </a:r>
            <a:endParaRPr/>
          </a:p>
          <a:p>
            <a:pPr marL="0" marR="0" lvl="0" indent="0" algn="l" rtl="0">
              <a:spcBef>
                <a:spcPts val="0"/>
              </a:spcBef>
              <a:spcAft>
                <a:spcPts val="0"/>
              </a:spcAft>
              <a:buNone/>
            </a:pPr>
            <a:r>
              <a:rPr lang="en-US" sz="1000">
                <a:solidFill>
                  <a:srgbClr val="0070C0"/>
                </a:solidFill>
                <a:latin typeface="Consolas"/>
                <a:ea typeface="Consolas"/>
                <a:cs typeface="Consolas"/>
                <a:sym typeface="Consolas"/>
              </a:rPr>
              <a:t>print("shape: {}".format(doc_topic.shape))</a:t>
            </a:r>
            <a:endParaRPr/>
          </a:p>
        </p:txBody>
      </p:sp>
      <p:sp>
        <p:nvSpPr>
          <p:cNvPr id="199" name="Google Shape;199;p32"/>
          <p:cNvSpPr txBox="1"/>
          <p:nvPr/>
        </p:nvSpPr>
        <p:spPr>
          <a:xfrm>
            <a:off x="6280175" y="2742975"/>
            <a:ext cx="5795700" cy="37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0070C0"/>
                </a:solidFill>
              </a:rPr>
              <a:t>Latent Dirichlet Allocation (LDA)</a:t>
            </a:r>
            <a:r>
              <a:rPr lang="en-US"/>
              <a:t> is a generative probabilistic model for collections of discrete data such as text corpora. </a:t>
            </a:r>
            <a:endParaRPr/>
          </a:p>
          <a:p>
            <a:pPr marL="0" lvl="0" indent="0" algn="l" rtl="0">
              <a:spcBef>
                <a:spcPts val="0"/>
              </a:spcBef>
              <a:spcAft>
                <a:spcPts val="0"/>
              </a:spcAft>
              <a:buNone/>
            </a:pPr>
            <a:endParaRPr/>
          </a:p>
          <a:p>
            <a:pPr marL="0" lvl="0" indent="0" algn="l" rtl="0">
              <a:spcBef>
                <a:spcPts val="0"/>
              </a:spcBef>
              <a:spcAft>
                <a:spcPts val="0"/>
              </a:spcAft>
              <a:buNone/>
            </a:pPr>
            <a:r>
              <a:rPr lang="en-US"/>
              <a:t>David M. Blei , Andrew Y. Ng, Michael I. Jordan (2003)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LDA is a three-level hierarchical Bayesian model, in which each item of a collection is modeled as a finite mixture over an underlying set of topics. </a:t>
            </a:r>
            <a:endParaRPr/>
          </a:p>
          <a:p>
            <a:pPr marL="0" lvl="0" indent="0" algn="l" rtl="0">
              <a:spcBef>
                <a:spcPts val="0"/>
              </a:spcBef>
              <a:spcAft>
                <a:spcPts val="0"/>
              </a:spcAft>
              <a:buClr>
                <a:schemeClr val="dk1"/>
              </a:buClr>
              <a:buSzPts val="1100"/>
              <a:buFont typeface="Arial"/>
              <a:buNone/>
            </a:pPr>
            <a:r>
              <a:rPr lang="en-US"/>
              <a:t>Each topic is, in turn, modeled as an infinite mixture over an underlying set of topic probabilities. In the context of text modeling, the topic probabilities provide an explicit representation of a document.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Note: abbreviation "</a:t>
            </a:r>
            <a:r>
              <a:rPr lang="en-US" b="1">
                <a:solidFill>
                  <a:srgbClr val="0070C0"/>
                </a:solidFill>
              </a:rPr>
              <a:t>LDA</a:t>
            </a:r>
            <a:r>
              <a:rPr lang="en-US"/>
              <a:t>" is also used for </a:t>
            </a:r>
            <a:r>
              <a:rPr lang="en-US" b="1">
                <a:solidFill>
                  <a:srgbClr val="0070C0"/>
                </a:solidFill>
              </a:rPr>
              <a:t>Linear Discriminant Analysis</a:t>
            </a:r>
            <a:r>
              <a:rPr lang="en-US"/>
              <a:t> (LDA) - a statistical method to find a linear combination of features to achieve separation of two or more classes. Used for dimensionality reduction before classification. Similar to PCA (Principal Component Analysis).</a:t>
            </a:r>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p:nvPr/>
        </p:nvSpPr>
        <p:spPr>
          <a:xfrm>
            <a:off x="82241" y="0"/>
            <a:ext cx="11899088" cy="24314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Naive Bayes Classification</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Naive Bayes assumption - all variables conditionally independent (based on a certain outcome).</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Imagine we have our input data for training in Excel spreadsheet. We have data columns (words for NLP), and a label (supervised model for classification).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We can count the probability of each word for each label.</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Based on this we can solve inverse problem: having words – predict label.</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For text analysis we use Multinomial Naive Bayes – it is a specialized version of Naive Bayes that is designed more for text documents. Whereas simple naive Bayes would model a document as the presence and absence of particular words, multinomial naive bayes explicitly models the word counts and adjusts the underlying calculations to deal with in. </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For example, to classify email messages as spam or not we can use this model:</a:t>
            </a:r>
            <a:endParaRPr sz="1200">
              <a:solidFill>
                <a:schemeClr val="dk1"/>
              </a:solidFill>
              <a:latin typeface="Calibri"/>
              <a:ea typeface="Calibri"/>
              <a:cs typeface="Calibri"/>
              <a:sym typeface="Calibri"/>
            </a:endParaRPr>
          </a:p>
        </p:txBody>
      </p:sp>
      <p:pic>
        <p:nvPicPr>
          <p:cNvPr id="205" name="Google Shape;205;p33"/>
          <p:cNvPicPr preferRelativeResize="0"/>
          <p:nvPr/>
        </p:nvPicPr>
        <p:blipFill rotWithShape="1">
          <a:blip r:embed="rId3">
            <a:alphaModFix/>
          </a:blip>
          <a:srcRect/>
          <a:stretch/>
        </p:blipFill>
        <p:spPr>
          <a:xfrm>
            <a:off x="196477" y="2582206"/>
            <a:ext cx="6459817" cy="3329121"/>
          </a:xfrm>
          <a:prstGeom prst="rect">
            <a:avLst/>
          </a:prstGeom>
          <a:noFill/>
          <a:ln>
            <a:noFill/>
          </a:ln>
        </p:spPr>
      </p:pic>
      <p:sp>
        <p:nvSpPr>
          <p:cNvPr id="206" name="Google Shape;206;p33"/>
          <p:cNvSpPr txBox="1"/>
          <p:nvPr/>
        </p:nvSpPr>
        <p:spPr>
          <a:xfrm>
            <a:off x="6790765" y="2403045"/>
            <a:ext cx="5190564"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 where: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ϕ(k|y=1) </a:t>
            </a:r>
            <a:r>
              <a:rPr lang="en-US" sz="1200">
                <a:solidFill>
                  <a:schemeClr val="dk1"/>
                </a:solidFill>
                <a:latin typeface="Calibri"/>
                <a:ea typeface="Calibri"/>
                <a:cs typeface="Calibri"/>
                <a:sym typeface="Calibri"/>
              </a:rPr>
              <a:t>estimates the probability that a particular word </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in a </a:t>
            </a:r>
            <a:r>
              <a:rPr lang="en-US" sz="1200" b="1">
                <a:solidFill>
                  <a:srgbClr val="FF0000"/>
                </a:solidFill>
                <a:latin typeface="Calibri"/>
                <a:ea typeface="Calibri"/>
                <a:cs typeface="Calibri"/>
                <a:sym typeface="Calibri"/>
              </a:rPr>
              <a:t>spam email </a:t>
            </a:r>
            <a:r>
              <a:rPr lang="en-US" sz="1200">
                <a:solidFill>
                  <a:schemeClr val="dk1"/>
                </a:solidFill>
                <a:latin typeface="Calibri"/>
                <a:ea typeface="Calibri"/>
                <a:cs typeface="Calibri"/>
                <a:sym typeface="Calibri"/>
              </a:rPr>
              <a:t>will be the k-th word in the dictionary</a:t>
            </a:r>
            <a:br>
              <a:rPr lang="en-US" sz="12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ϕ(k|y=0) </a:t>
            </a:r>
            <a:r>
              <a:rPr lang="en-US" sz="1200">
                <a:solidFill>
                  <a:schemeClr val="dk1"/>
                </a:solidFill>
                <a:latin typeface="Calibri"/>
                <a:ea typeface="Calibri"/>
                <a:cs typeface="Calibri"/>
                <a:sym typeface="Calibri"/>
              </a:rPr>
              <a:t>estimates the probability that a particular word </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in a </a:t>
            </a:r>
            <a:r>
              <a:rPr lang="en-US" sz="1200" b="1">
                <a:solidFill>
                  <a:srgbClr val="FF0000"/>
                </a:solidFill>
                <a:latin typeface="Calibri"/>
                <a:ea typeface="Calibri"/>
                <a:cs typeface="Calibri"/>
                <a:sym typeface="Calibri"/>
              </a:rPr>
              <a:t>nonspam ema</a:t>
            </a:r>
            <a:r>
              <a:rPr lang="en-US" sz="1200">
                <a:solidFill>
                  <a:schemeClr val="dk1"/>
                </a:solidFill>
                <a:latin typeface="Calibri"/>
                <a:ea typeface="Calibri"/>
                <a:cs typeface="Calibri"/>
                <a:sym typeface="Calibri"/>
              </a:rPr>
              <a:t>il will be the k-th word in the dictionary</a:t>
            </a:r>
            <a:br>
              <a:rPr lang="en-US" sz="12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ϕ(y) </a:t>
            </a:r>
            <a:r>
              <a:rPr lang="en-US" sz="1200">
                <a:solidFill>
                  <a:schemeClr val="dk1"/>
                </a:solidFill>
                <a:latin typeface="Calibri"/>
                <a:ea typeface="Calibri"/>
                <a:cs typeface="Calibri"/>
                <a:sym typeface="Calibri"/>
              </a:rPr>
              <a:t>estimates the probability that any particular email will </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be a </a:t>
            </a:r>
            <a:r>
              <a:rPr lang="en-US" sz="1200" b="1">
                <a:solidFill>
                  <a:srgbClr val="FF0000"/>
                </a:solidFill>
                <a:latin typeface="Calibri"/>
                <a:ea typeface="Calibri"/>
                <a:cs typeface="Calibri"/>
                <a:sym typeface="Calibri"/>
              </a:rPr>
              <a:t>spam email </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m - number of emails in our training set</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i-th email contains n</a:t>
            </a:r>
            <a:r>
              <a:rPr lang="en-US" sz="1200" baseline="-25000">
                <a:solidFill>
                  <a:schemeClr val="dk1"/>
                </a:solidFill>
                <a:latin typeface="Calibri"/>
                <a:ea typeface="Calibri"/>
                <a:cs typeface="Calibri"/>
                <a:sym typeface="Calibri"/>
              </a:rPr>
              <a:t>i</a:t>
            </a:r>
            <a:r>
              <a:rPr lang="en-US" sz="1200">
                <a:solidFill>
                  <a:schemeClr val="dk1"/>
                </a:solidFill>
                <a:latin typeface="Calibri"/>
                <a:ea typeface="Calibri"/>
                <a:cs typeface="Calibri"/>
                <a:sym typeface="Calibri"/>
              </a:rPr>
              <a:t> words.</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  |V| - number of words in entire dictionary.</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to make a prediction on an unlabeled email, you can use the parameters to compare  </a:t>
            </a:r>
            <a:r>
              <a:rPr lang="en-US" sz="1200" b="1">
                <a:solidFill>
                  <a:srgbClr val="0070C0"/>
                </a:solidFill>
                <a:latin typeface="Calibri"/>
                <a:ea typeface="Calibri"/>
                <a:cs typeface="Calibri"/>
                <a:sym typeface="Calibri"/>
              </a:rPr>
              <a:t>p(x|y=1)p(y=1)</a:t>
            </a:r>
            <a:r>
              <a:rPr lang="en-US" sz="1200">
                <a:solidFill>
                  <a:schemeClr val="dk1"/>
                </a:solidFill>
                <a:latin typeface="Calibri"/>
                <a:ea typeface="Calibri"/>
                <a:cs typeface="Calibri"/>
                <a:sym typeface="Calibri"/>
              </a:rPr>
              <a:t> and </a:t>
            </a:r>
            <a:r>
              <a:rPr lang="en-US" sz="1200" b="1">
                <a:solidFill>
                  <a:srgbClr val="0070C0"/>
                </a:solidFill>
                <a:latin typeface="Calibri"/>
                <a:ea typeface="Calibri"/>
                <a:cs typeface="Calibri"/>
                <a:sym typeface="Calibri"/>
              </a:rPr>
              <a:t>p(x|y=0)p(y=0)</a:t>
            </a:r>
            <a:r>
              <a:rPr lang="en-US" sz="12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Or you can compare logs – then multiplication becomes summation.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That is, you will classify an email as spam if you find that</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        </a:t>
            </a:r>
            <a:r>
              <a:rPr lang="en-US" sz="1200" b="1">
                <a:solidFill>
                  <a:srgbClr val="0070C0"/>
                </a:solidFill>
                <a:latin typeface="Calibri"/>
                <a:ea typeface="Calibri"/>
                <a:cs typeface="Calibri"/>
                <a:sym typeface="Calibri"/>
              </a:rPr>
              <a:t>log(p(x|y=1)) + log(p(y=1)) &gt; log(p(x|y=0)) + log(p(y=0)) </a:t>
            </a:r>
            <a:endParaRPr/>
          </a:p>
          <a:p>
            <a:pPr marL="0" marR="0" lvl="0" indent="0" algn="l" rtl="0">
              <a:spcBef>
                <a:spcPts val="0"/>
              </a:spcBef>
              <a:spcAft>
                <a:spcPts val="0"/>
              </a:spcAft>
              <a:buNone/>
            </a:pPr>
            <a:endParaRPr sz="1200" b="1">
              <a:solidFill>
                <a:srgbClr val="0070C0"/>
              </a:solidFill>
              <a:latin typeface="Calibri"/>
              <a:ea typeface="Calibri"/>
              <a:cs typeface="Calibri"/>
              <a:sym typeface="Calibri"/>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Note – extension for multi-class classification is trivial. You compute the probability of each class label in the usual way. Then select the class with the largest probability.</a:t>
            </a:r>
            <a:endParaRPr sz="1200" b="1">
              <a:solidFill>
                <a:srgbClr val="0070C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p:nvPr/>
        </p:nvSpPr>
        <p:spPr>
          <a:xfrm>
            <a:off x="115126" y="0"/>
            <a:ext cx="12076874" cy="68634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Word2vec </a:t>
            </a:r>
            <a:r>
              <a:rPr lang="en-US" sz="18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 group of models that tries to represent each word in a large text as a vector in a space of N dimensions (which we will call features) making similar words also be close to each other.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b="1">
                <a:solidFill>
                  <a:srgbClr val="FF0000"/>
                </a:solidFill>
                <a:latin typeface="Calibri"/>
                <a:ea typeface="Calibri"/>
                <a:cs typeface="Calibri"/>
                <a:sym typeface="Calibri"/>
              </a:rPr>
              <a:t>V(King) – V(Man) + V(Woman)  ~  V(Queen)</a:t>
            </a:r>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Tomas Mikolov published word2vec in 2013. </a:t>
            </a:r>
            <a:endParaRPr/>
          </a:p>
          <a:p>
            <a:pPr marL="0" marR="0" lvl="0" indent="0" algn="l" rtl="0">
              <a:spcBef>
                <a:spcPts val="0"/>
              </a:spcBef>
              <a:spcAft>
                <a:spcPts val="0"/>
              </a:spcAft>
              <a:buNone/>
            </a:pPr>
            <a:r>
              <a:rPr lang="en-US" sz="1400">
                <a:solidFill>
                  <a:srgbClr val="0070C0"/>
                </a:solidFill>
                <a:latin typeface="Calibri"/>
                <a:ea typeface="Calibri"/>
                <a:cs typeface="Calibri"/>
                <a:sym typeface="Calibri"/>
              </a:rPr>
              <a:t>Note – there are many models in other areas working as “Something-to-vec”, for example:</a:t>
            </a:r>
            <a:br>
              <a:rPr lang="en-US" sz="1400">
                <a:solidFill>
                  <a:srgbClr val="0070C0"/>
                </a:solidFill>
                <a:latin typeface="Calibri"/>
                <a:ea typeface="Calibri"/>
                <a:cs typeface="Calibri"/>
                <a:sym typeface="Calibri"/>
              </a:rPr>
            </a:br>
            <a:r>
              <a:rPr lang="en-US" sz="1400">
                <a:solidFill>
                  <a:srgbClr val="0070C0"/>
                </a:solidFill>
                <a:latin typeface="Calibri"/>
                <a:ea typeface="Calibri"/>
                <a:cs typeface="Calibri"/>
                <a:sym typeface="Calibri"/>
              </a:rPr>
              <a:t> - Node2Vec - node2vec is an algorithmic framework for representational learning on graphs (given any graph, it can learn continuous feature representations for the nodes).</a:t>
            </a:r>
            <a:endParaRPr/>
          </a:p>
          <a:p>
            <a:pPr marL="0" marR="0" lvl="0" indent="0" algn="l" rtl="0">
              <a:spcBef>
                <a:spcPts val="0"/>
              </a:spcBef>
              <a:spcAft>
                <a:spcPts val="0"/>
              </a:spcAft>
              <a:buNone/>
            </a:pPr>
            <a:r>
              <a:rPr lang="en-US" sz="1400">
                <a:solidFill>
                  <a:srgbClr val="0070C0"/>
                </a:solidFill>
                <a:latin typeface="Calibri"/>
                <a:ea typeface="Calibri"/>
                <a:cs typeface="Calibri"/>
                <a:sym typeface="Calibri"/>
              </a:rPr>
              <a:t> - Dna2vec - vector representations of variable-length k-mers (in long DNA sequence).</a:t>
            </a:r>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two main models in word2vec: </a:t>
            </a:r>
            <a:r>
              <a:rPr lang="en-US" sz="1800" b="1">
                <a:solidFill>
                  <a:srgbClr val="FF0000"/>
                </a:solidFill>
                <a:latin typeface="Calibri"/>
                <a:ea typeface="Calibri"/>
                <a:cs typeface="Calibri"/>
                <a:sym typeface="Calibri"/>
              </a:rPr>
              <a:t>Skip-Gram</a:t>
            </a:r>
            <a:r>
              <a:rPr lang="en-US" sz="1800">
                <a:solidFill>
                  <a:schemeClr val="dk1"/>
                </a:solidFill>
                <a:latin typeface="Calibri"/>
                <a:ea typeface="Calibri"/>
                <a:cs typeface="Calibri"/>
                <a:sym typeface="Calibri"/>
              </a:rPr>
              <a:t> and </a:t>
            </a:r>
            <a:r>
              <a:rPr lang="en-US" sz="1800" b="1">
                <a:solidFill>
                  <a:srgbClr val="FF0000"/>
                </a:solidFill>
                <a:latin typeface="Calibri"/>
                <a:ea typeface="Calibri"/>
                <a:cs typeface="Calibri"/>
                <a:sym typeface="Calibri"/>
              </a:rPr>
              <a:t>Continuous Bag of Words</a:t>
            </a:r>
            <a:r>
              <a:rPr lang="en-US" sz="1800">
                <a:solidFill>
                  <a:schemeClr val="dk1"/>
                </a:solidFill>
                <a:latin typeface="Calibri"/>
                <a:ea typeface="Calibri"/>
                <a:cs typeface="Calibri"/>
                <a:sym typeface="Calibri"/>
              </a:rPr>
              <a:t> (CBOW).</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Both architectures describe how the neural network "learns" the underlying word representations for each word. Since learning word representations is essentially unsupervised, you need some way to "create" labels to train the model. Skip-gram and CBOW are two ways of creating the "task" for the neural network -- you can think of this as the output layer of the neural network, where we create "labels" for the given input (which depends on the architecture).</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For both descriptions below, we assume that the current word in a sentence is wi.</a:t>
            </a:r>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FF0000"/>
                </a:solidFill>
                <a:latin typeface="Calibri"/>
                <a:ea typeface="Calibri"/>
                <a:cs typeface="Calibri"/>
                <a:sym typeface="Calibri"/>
              </a:rPr>
              <a:t>CBOW</a:t>
            </a:r>
            <a:r>
              <a:rPr lang="en-US" sz="1400">
                <a:solidFill>
                  <a:schemeClr val="dk1"/>
                </a:solidFill>
                <a:latin typeface="Calibri"/>
                <a:ea typeface="Calibri"/>
                <a:cs typeface="Calibri"/>
                <a:sym typeface="Calibri"/>
              </a:rPr>
              <a:t>: The input to the model could be wi−2,wi−1,wi+1,wi+2, the preceding and following words of the current word we are at.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output of the neural network will be wi.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Hence you can think of the task as "predicting the word given its context”. Note that the number of words we use depends on your setting for the window size.</a:t>
            </a:r>
            <a:endParaRPr/>
          </a:p>
          <a:p>
            <a:pPr marL="0" marR="0" lvl="0" indent="0" algn="l" rtl="0">
              <a:spcBef>
                <a:spcPts val="0"/>
              </a:spcBef>
              <a:spcAft>
                <a:spcPts val="0"/>
              </a:spcAft>
              <a:buNone/>
            </a:pPr>
            <a:endParaRPr sz="8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FF0000"/>
                </a:solidFill>
                <a:latin typeface="Calibri"/>
                <a:ea typeface="Calibri"/>
                <a:cs typeface="Calibri"/>
                <a:sym typeface="Calibri"/>
              </a:rPr>
              <a:t>Skip-gram</a:t>
            </a:r>
            <a:r>
              <a:rPr lang="en-US" sz="1400">
                <a:solidFill>
                  <a:schemeClr val="dk1"/>
                </a:solidFill>
                <a:latin typeface="Calibri"/>
                <a:ea typeface="Calibri"/>
                <a:cs typeface="Calibri"/>
                <a:sym typeface="Calibri"/>
              </a:rPr>
              <a:t>: The input to the model is wi, and the output could be wi−1,wi−2,wi+1,wi+2. So the task here is "predicting the context given a word".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Note: more distant words are given less weight by randomly sampling them. When you define the window size parameter, you only configure the maximum window size. The actual window size is randomly chosen between 1 and max size for each training sample, resulting in words with the maximum distance being observed with a probability of 1/c while words directly next to the given word are always(!) observed.</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According to Mikolov: </a:t>
            </a:r>
            <a:r>
              <a:rPr lang="en-US" sz="1400" b="1">
                <a:solidFill>
                  <a:srgbClr val="FF0000"/>
                </a:solidFill>
                <a:latin typeface="Calibri"/>
                <a:ea typeface="Calibri"/>
                <a:cs typeface="Calibri"/>
                <a:sym typeface="Calibri"/>
              </a:rPr>
              <a:t>Skip-gram</a:t>
            </a:r>
            <a:r>
              <a:rPr lang="en-US" sz="1400">
                <a:solidFill>
                  <a:schemeClr val="dk1"/>
                </a:solidFill>
                <a:latin typeface="Calibri"/>
                <a:ea typeface="Calibri"/>
                <a:cs typeface="Calibri"/>
                <a:sym typeface="Calibri"/>
              </a:rPr>
              <a:t> works well with small amount of the training data, represents well even rare words or phrases. </a:t>
            </a:r>
            <a:r>
              <a:rPr lang="en-US" sz="1400" b="1">
                <a:solidFill>
                  <a:srgbClr val="FF0000"/>
                </a:solidFill>
                <a:latin typeface="Calibri"/>
                <a:ea typeface="Calibri"/>
                <a:cs typeface="Calibri"/>
                <a:sym typeface="Calibri"/>
              </a:rPr>
              <a:t>CBOW</a:t>
            </a:r>
            <a:r>
              <a:rPr lang="en-US" sz="1400">
                <a:solidFill>
                  <a:srgbClr val="FF0000"/>
                </a:solidFill>
                <a:latin typeface="Calibri"/>
                <a:ea typeface="Calibri"/>
                <a:cs typeface="Calibri"/>
                <a:sym typeface="Calibri"/>
              </a:rPr>
              <a:t> </a:t>
            </a:r>
            <a:r>
              <a:rPr lang="en-US" sz="1400">
                <a:solidFill>
                  <a:schemeClr val="dk1"/>
                </a:solidFill>
                <a:latin typeface="Calibri"/>
                <a:ea typeface="Calibri"/>
                <a:cs typeface="Calibri"/>
                <a:sym typeface="Calibri"/>
              </a:rPr>
              <a:t>is several times faster to train than the </a:t>
            </a:r>
            <a:r>
              <a:rPr lang="en-US" sz="1400" b="1">
                <a:solidFill>
                  <a:srgbClr val="FF0000"/>
                </a:solidFill>
                <a:latin typeface="Calibri"/>
                <a:ea typeface="Calibri"/>
                <a:cs typeface="Calibri"/>
                <a:sym typeface="Calibri"/>
              </a:rPr>
              <a:t>skip-gram</a:t>
            </a:r>
            <a:r>
              <a:rPr lang="en-US" sz="1400">
                <a:solidFill>
                  <a:schemeClr val="dk1"/>
                </a:solidFill>
                <a:latin typeface="Calibri"/>
                <a:ea typeface="Calibri"/>
                <a:cs typeface="Calibri"/>
                <a:sym typeface="Calibri"/>
              </a:rPr>
              <a:t>, slightly better accuracy for the frequent words. This can get even a bit more complicated if you consider that there are two different ways how to train the models: the normalized hierarchical softmax, and the un-normalized negative sampling. Both work quite differently.</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This makes sense since with </a:t>
            </a:r>
            <a:r>
              <a:rPr lang="en-US" sz="1400" b="1">
                <a:solidFill>
                  <a:srgbClr val="FF0000"/>
                </a:solidFill>
                <a:latin typeface="Calibri"/>
                <a:ea typeface="Calibri"/>
                <a:cs typeface="Calibri"/>
                <a:sym typeface="Calibri"/>
              </a:rPr>
              <a:t>skip-gram</a:t>
            </a:r>
            <a:r>
              <a:rPr lang="en-US" sz="1400">
                <a:solidFill>
                  <a:schemeClr val="dk1"/>
                </a:solidFill>
                <a:latin typeface="Calibri"/>
                <a:ea typeface="Calibri"/>
                <a:cs typeface="Calibri"/>
                <a:sym typeface="Calibri"/>
              </a:rPr>
              <a:t>, you can create a lot more training instances from limited amount of data, and for </a:t>
            </a:r>
            <a:r>
              <a:rPr lang="en-US" sz="1400" b="1">
                <a:solidFill>
                  <a:srgbClr val="FF0000"/>
                </a:solidFill>
                <a:latin typeface="Calibri"/>
                <a:ea typeface="Calibri"/>
                <a:cs typeface="Calibri"/>
                <a:sym typeface="Calibri"/>
              </a:rPr>
              <a:t>CBOW</a:t>
            </a:r>
            <a:r>
              <a:rPr lang="en-US" sz="1400">
                <a:solidFill>
                  <a:schemeClr val="dk1"/>
                </a:solidFill>
                <a:latin typeface="Calibri"/>
                <a:ea typeface="Calibri"/>
                <a:cs typeface="Calibri"/>
                <a:sym typeface="Calibri"/>
              </a:rPr>
              <a:t>, you will need more since you are conditioning on context, which can get exponentially huge.</a:t>
            </a:r>
            <a:endParaRPr sz="1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p:nvPr/>
        </p:nvSpPr>
        <p:spPr>
          <a:xfrm>
            <a:off x="94129" y="0"/>
            <a:ext cx="11954435" cy="57861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GloVe - </a:t>
            </a:r>
            <a:r>
              <a:rPr lang="en-US" sz="2800">
                <a:solidFill>
                  <a:schemeClr val="dk1"/>
                </a:solidFill>
                <a:latin typeface="Calibri"/>
                <a:ea typeface="Calibri"/>
                <a:cs typeface="Calibri"/>
                <a:sym typeface="Calibri"/>
              </a:rPr>
              <a:t>Global Vectors for Word Representation (published in 2014)</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FF0000"/>
                </a:solidFill>
                <a:latin typeface="Calibri"/>
                <a:ea typeface="Calibri"/>
                <a:cs typeface="Calibri"/>
                <a:sym typeface="Calibri"/>
              </a:rPr>
              <a:t>GloVe</a:t>
            </a:r>
            <a:r>
              <a:rPr lang="en-US" sz="1800">
                <a:solidFill>
                  <a:srgbClr val="FF0000"/>
                </a:solidFill>
                <a:latin typeface="Calibri"/>
                <a:ea typeface="Calibri"/>
                <a:cs typeface="Calibri"/>
                <a:sym typeface="Calibri"/>
              </a:rPr>
              <a:t> </a:t>
            </a:r>
            <a:r>
              <a:rPr lang="en-US" sz="1800">
                <a:solidFill>
                  <a:schemeClr val="dk1"/>
                </a:solidFill>
                <a:latin typeface="Calibri"/>
                <a:ea typeface="Calibri"/>
                <a:cs typeface="Calibri"/>
                <a:sym typeface="Calibri"/>
              </a:rPr>
              <a:t>is an unsupervised learning algorithm for obtaining vector representations for words. Training is performed on aggregated global word-word co-occurrence statistics from a corpus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How is </a:t>
            </a:r>
            <a:r>
              <a:rPr lang="en-US" sz="1800" b="1">
                <a:solidFill>
                  <a:srgbClr val="FF0000"/>
                </a:solidFill>
                <a:latin typeface="Calibri"/>
                <a:ea typeface="Calibri"/>
                <a:cs typeface="Calibri"/>
                <a:sym typeface="Calibri"/>
              </a:rPr>
              <a:t>GloVe</a:t>
            </a:r>
            <a:r>
              <a:rPr lang="en-US" sz="1800">
                <a:solidFill>
                  <a:srgbClr val="FF0000"/>
                </a:solidFill>
                <a:latin typeface="Calibri"/>
                <a:ea typeface="Calibri"/>
                <a:cs typeface="Calibri"/>
                <a:sym typeface="Calibri"/>
              </a:rPr>
              <a:t> </a:t>
            </a:r>
            <a:r>
              <a:rPr lang="en-US" sz="1800">
                <a:solidFill>
                  <a:schemeClr val="dk1"/>
                </a:solidFill>
                <a:latin typeface="Calibri"/>
                <a:ea typeface="Calibri"/>
                <a:cs typeface="Calibri"/>
                <a:sym typeface="Calibri"/>
              </a:rPr>
              <a:t>different from </a:t>
            </a:r>
            <a:r>
              <a:rPr lang="en-US" sz="1800" b="1">
                <a:solidFill>
                  <a:srgbClr val="FF0000"/>
                </a:solidFill>
                <a:latin typeface="Calibri"/>
                <a:ea typeface="Calibri"/>
                <a:cs typeface="Calibri"/>
                <a:sym typeface="Calibri"/>
              </a:rPr>
              <a:t>word2vec</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Both models learn geometrical encodings (vectors) of words from their co-occurrence information (how frequently they appear together in large text corpora). They differ in that word2vec is a "predictive" model, whereas </a:t>
            </a:r>
            <a:r>
              <a:rPr lang="en-US" sz="1400" b="1">
                <a:solidFill>
                  <a:srgbClr val="FF0000"/>
                </a:solidFill>
                <a:latin typeface="Calibri"/>
                <a:ea typeface="Calibri"/>
                <a:cs typeface="Calibri"/>
                <a:sym typeface="Calibri"/>
              </a:rPr>
              <a:t>GloVe</a:t>
            </a:r>
            <a:r>
              <a:rPr lang="en-US" sz="1400">
                <a:solidFill>
                  <a:srgbClr val="FF0000"/>
                </a:solidFill>
                <a:latin typeface="Calibri"/>
                <a:ea typeface="Calibri"/>
                <a:cs typeface="Calibri"/>
                <a:sym typeface="Calibri"/>
              </a:rPr>
              <a:t> </a:t>
            </a:r>
            <a:r>
              <a:rPr lang="en-US" sz="1400">
                <a:solidFill>
                  <a:schemeClr val="dk1"/>
                </a:solidFill>
                <a:latin typeface="Calibri"/>
                <a:ea typeface="Calibri"/>
                <a:cs typeface="Calibri"/>
                <a:sym typeface="Calibri"/>
              </a:rPr>
              <a:t>is a "count-based" model.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Predictive models learn their vectors in order to improve their predictive ability of Loss(target word | context words; Vectors), i.e. the loss of predicting the target words from the context words given the vector representations. In </a:t>
            </a:r>
            <a:r>
              <a:rPr lang="en-US" sz="1400" b="1">
                <a:solidFill>
                  <a:srgbClr val="FF0000"/>
                </a:solidFill>
                <a:latin typeface="Calibri"/>
                <a:ea typeface="Calibri"/>
                <a:cs typeface="Calibri"/>
                <a:sym typeface="Calibri"/>
              </a:rPr>
              <a:t>word2vec</a:t>
            </a:r>
            <a:r>
              <a:rPr lang="en-US" sz="1400">
                <a:solidFill>
                  <a:schemeClr val="dk1"/>
                </a:solidFill>
                <a:latin typeface="Calibri"/>
                <a:ea typeface="Calibri"/>
                <a:cs typeface="Calibri"/>
                <a:sym typeface="Calibri"/>
              </a:rPr>
              <a:t>, this is cast as a feed-forward neural network and optimized as such using SGD, etc.</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Count-based models (like </a:t>
            </a:r>
            <a:r>
              <a:rPr lang="en-US" b="1">
                <a:solidFill>
                  <a:srgbClr val="FF0000"/>
                </a:solidFill>
                <a:latin typeface="Calibri"/>
                <a:ea typeface="Calibri"/>
                <a:cs typeface="Calibri"/>
                <a:sym typeface="Calibri"/>
              </a:rPr>
              <a:t>GloVe</a:t>
            </a:r>
            <a:r>
              <a:rPr lang="en-US" sz="1400">
                <a:solidFill>
                  <a:schemeClr val="dk1"/>
                </a:solidFill>
                <a:latin typeface="Calibri"/>
                <a:ea typeface="Calibri"/>
                <a:cs typeface="Calibri"/>
                <a:sym typeface="Calibri"/>
              </a:rPr>
              <a:t>) learn their vectors by essentially doing dimensionality reduction on the co-occurrence counts matrix. They first construct a large matrix of (words x context) co-occurrence information, i.e. for each "word" (the rows), you count how frequently we see this word in some "context" (the columns) in a large corpus.  The number of "contexts" is of course large, since it is essentially combinatorial in size. So then they factorize this matrix to yield a lower-dimensional (word x features) matrix, where each row now yields a vector representation for each word. In general, this is done by minimizing a "reconstruction loss" which tries to find the lower-dimensional representations which can explain most of the variance in the high-dimensional data.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In the specific case of </a:t>
            </a:r>
            <a:r>
              <a:rPr lang="en-US" sz="1400" b="1">
                <a:solidFill>
                  <a:srgbClr val="FF0000"/>
                </a:solidFill>
                <a:latin typeface="Calibri"/>
                <a:ea typeface="Calibri"/>
                <a:cs typeface="Calibri"/>
                <a:sym typeface="Calibri"/>
              </a:rPr>
              <a:t>GloVe</a:t>
            </a:r>
            <a:r>
              <a:rPr lang="en-US" sz="1400">
                <a:solidFill>
                  <a:schemeClr val="dk1"/>
                </a:solidFill>
                <a:latin typeface="Calibri"/>
                <a:ea typeface="Calibri"/>
                <a:cs typeface="Calibri"/>
                <a:sym typeface="Calibri"/>
              </a:rPr>
              <a:t>, the counts matrix is preprocessed by normalizing the counts and log-smoothing them. This turns out to be A Good Thing in terms of the quality of the learned representations. However, as pointed out, when we control for all the training hyper-parameters, the embeddings generated using the two methods tend to perform very similarly in downstream NLP tasks.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additional benefits of </a:t>
            </a:r>
            <a:r>
              <a:rPr lang="en-US" sz="1400" b="1">
                <a:solidFill>
                  <a:srgbClr val="FF0000"/>
                </a:solidFill>
                <a:latin typeface="Calibri"/>
                <a:ea typeface="Calibri"/>
                <a:cs typeface="Calibri"/>
                <a:sym typeface="Calibri"/>
              </a:rPr>
              <a:t>GloVe</a:t>
            </a:r>
            <a:r>
              <a:rPr lang="en-US" sz="1400">
                <a:solidFill>
                  <a:srgbClr val="FF0000"/>
                </a:solidFill>
                <a:latin typeface="Calibri"/>
                <a:ea typeface="Calibri"/>
                <a:cs typeface="Calibri"/>
                <a:sym typeface="Calibri"/>
              </a:rPr>
              <a:t> </a:t>
            </a:r>
            <a:r>
              <a:rPr lang="en-US" sz="1400">
                <a:solidFill>
                  <a:schemeClr val="dk1"/>
                </a:solidFill>
                <a:latin typeface="Calibri"/>
                <a:ea typeface="Calibri"/>
                <a:cs typeface="Calibri"/>
                <a:sym typeface="Calibri"/>
              </a:rPr>
              <a:t>over </a:t>
            </a:r>
            <a:r>
              <a:rPr lang="en-US" sz="1400" b="1">
                <a:solidFill>
                  <a:srgbClr val="FF0000"/>
                </a:solidFill>
                <a:latin typeface="Calibri"/>
                <a:ea typeface="Calibri"/>
                <a:cs typeface="Calibri"/>
                <a:sym typeface="Calibri"/>
              </a:rPr>
              <a:t>word2vec</a:t>
            </a:r>
            <a:r>
              <a:rPr lang="en-US" sz="1400">
                <a:solidFill>
                  <a:srgbClr val="FF0000"/>
                </a:solidFill>
                <a:latin typeface="Calibri"/>
                <a:ea typeface="Calibri"/>
                <a:cs typeface="Calibri"/>
                <a:sym typeface="Calibri"/>
              </a:rPr>
              <a:t> </a:t>
            </a:r>
            <a:r>
              <a:rPr lang="en-US" sz="1400">
                <a:solidFill>
                  <a:schemeClr val="dk1"/>
                </a:solidFill>
                <a:latin typeface="Calibri"/>
                <a:ea typeface="Calibri"/>
                <a:cs typeface="Calibri"/>
                <a:sym typeface="Calibri"/>
              </a:rPr>
              <a:t>is that it is easier to parallelize the implementation which means it's easier to train over more data, which, with these models, is always A Good Thing.</a:t>
            </a:r>
            <a:endParaRPr sz="1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2F7D-FCEF-BC41-A2B2-8A961031492D}"/>
              </a:ext>
            </a:extLst>
          </p:cNvPr>
          <p:cNvSpPr txBox="1"/>
          <p:nvPr/>
        </p:nvSpPr>
        <p:spPr>
          <a:xfrm>
            <a:off x="891073" y="691171"/>
            <a:ext cx="10409854" cy="5909310"/>
          </a:xfrm>
          <a:prstGeom prst="rect">
            <a:avLst/>
          </a:prstGeom>
          <a:noFill/>
        </p:spPr>
        <p:txBody>
          <a:bodyPr wrap="square" rtlCol="0">
            <a:spAutoFit/>
          </a:bodyPr>
          <a:lstStyle/>
          <a:p>
            <a:r>
              <a:rPr lang="en-US" sz="1800" dirty="0"/>
              <a:t>From RNNs to Transformers to BERT to GPT:</a:t>
            </a:r>
          </a:p>
          <a:p>
            <a:endParaRPr lang="en-US" sz="1800" dirty="0"/>
          </a:p>
          <a:p>
            <a:pPr marL="285750" indent="-285750">
              <a:buFont typeface="Arial" panose="020B0604020202020204" pitchFamily="34" charset="0"/>
              <a:buChar char="•"/>
            </a:pPr>
            <a:r>
              <a:rPr lang="en-US" sz="1800" dirty="0"/>
              <a:t>RNNs - vanishing gradient problem</a:t>
            </a:r>
          </a:p>
          <a:p>
            <a:pPr marL="285750" indent="-285750">
              <a:buFont typeface="Arial" panose="020B0604020202020204" pitchFamily="34" charset="0"/>
              <a:buChar char="•"/>
            </a:pPr>
            <a:r>
              <a:rPr lang="en-US" sz="1800" dirty="0"/>
              <a:t>Gated RNN (LSTM, GRU) + Attention</a:t>
            </a:r>
          </a:p>
          <a:p>
            <a:pPr marL="285750" indent="-285750">
              <a:buFont typeface="Arial" panose="020B0604020202020204" pitchFamily="34" charset="0"/>
              <a:buChar char="•"/>
            </a:pPr>
            <a:r>
              <a:rPr lang="en-US" sz="1800" b="1" dirty="0">
                <a:solidFill>
                  <a:srgbClr val="FF0000"/>
                </a:solidFill>
              </a:rPr>
              <a:t>Transformer</a:t>
            </a:r>
            <a:r>
              <a:rPr lang="en-US" sz="1800" dirty="0"/>
              <a:t> (Google, 2017):</a:t>
            </a:r>
            <a:br>
              <a:rPr lang="en-US" sz="1800" dirty="0"/>
            </a:br>
            <a:r>
              <a:rPr lang="en-US" sz="1800" dirty="0"/>
              <a:t> .. Deep Neural Network for language models</a:t>
            </a:r>
            <a:br>
              <a:rPr lang="en-US" sz="1800" dirty="0"/>
            </a:br>
            <a:r>
              <a:rPr lang="en-US" sz="1800" dirty="0"/>
              <a:t> .. not an RNN, allows parallel processing</a:t>
            </a:r>
            <a:br>
              <a:rPr lang="en-US" sz="1800" dirty="0"/>
            </a:br>
            <a:r>
              <a:rPr lang="en-US" sz="1800" dirty="0"/>
              <a:t> .. replaces RNNs like LSTM</a:t>
            </a:r>
            <a:br>
              <a:rPr lang="en-US" sz="1800" dirty="0"/>
            </a:br>
            <a:r>
              <a:rPr lang="en-US" sz="1800" dirty="0"/>
              <a:t> .. multi-head Attention</a:t>
            </a:r>
            <a:br>
              <a:rPr lang="en-US" sz="1800" dirty="0"/>
            </a:br>
            <a:r>
              <a:rPr lang="en-US" sz="1800" dirty="0"/>
              <a:t> .. encoder: self-attention + Feed-Forward Network</a:t>
            </a:r>
            <a:br>
              <a:rPr lang="en-US" sz="1800" dirty="0"/>
            </a:br>
            <a:r>
              <a:rPr lang="en-US" sz="1800" dirty="0"/>
              <a:t> .. decoder: self-attention, attention over encodings, and a feed-forward Network</a:t>
            </a:r>
          </a:p>
          <a:p>
            <a:pPr marL="285750" indent="-285750">
              <a:buFont typeface="Arial" panose="020B0604020202020204" pitchFamily="34" charset="0"/>
              <a:buChar char="•"/>
            </a:pPr>
            <a:r>
              <a:rPr lang="en-US" sz="1800" b="1" dirty="0">
                <a:solidFill>
                  <a:srgbClr val="FF0000"/>
                </a:solidFill>
              </a:rPr>
              <a:t>BERT</a:t>
            </a:r>
            <a:r>
              <a:rPr lang="en-US" sz="1800" dirty="0"/>
              <a:t> = "Bidirectional Encoder Representations from Transformers"</a:t>
            </a:r>
            <a:br>
              <a:rPr lang="en-US" sz="1800" dirty="0"/>
            </a:br>
            <a:r>
              <a:rPr lang="en-US" sz="1800" dirty="0"/>
              <a:t> .. a language representation model. (Google, 2018)</a:t>
            </a:r>
            <a:br>
              <a:rPr lang="en-US" sz="1800" dirty="0"/>
            </a:br>
            <a:r>
              <a:rPr lang="en-US" sz="1800" dirty="0"/>
              <a:t> .. BERT is designed to pre-train deep bidirectional representations from unlabeled text</a:t>
            </a:r>
          </a:p>
          <a:p>
            <a:endParaRPr lang="en-US" sz="1800" dirty="0"/>
          </a:p>
          <a:p>
            <a:pPr marL="285750" indent="-285750">
              <a:buFont typeface="Arial" panose="020B0604020202020204" pitchFamily="34" charset="0"/>
              <a:buChar char="•"/>
            </a:pPr>
            <a:r>
              <a:rPr lang="en-US" sz="1800" b="1" dirty="0">
                <a:solidFill>
                  <a:srgbClr val="FF0000"/>
                </a:solidFill>
              </a:rPr>
              <a:t>GPT</a:t>
            </a:r>
            <a:r>
              <a:rPr lang="en-US" sz="1800" dirty="0"/>
              <a:t> (Generative Pre-trained Transformer) </a:t>
            </a:r>
            <a:br>
              <a:rPr lang="en-US" sz="1800" dirty="0"/>
            </a:br>
            <a:r>
              <a:rPr lang="en-US" sz="1800" dirty="0"/>
              <a:t> .. NLP models from </a:t>
            </a:r>
            <a:r>
              <a:rPr lang="en-US" sz="1800" dirty="0" err="1"/>
              <a:t>OpenAI</a:t>
            </a:r>
            <a:r>
              <a:rPr lang="en-US" sz="1800" dirty="0"/>
              <a:t>, 2018</a:t>
            </a:r>
            <a:br>
              <a:rPr lang="en-US" sz="1800" dirty="0"/>
            </a:br>
            <a:r>
              <a:rPr lang="en-US" sz="1800" dirty="0"/>
              <a:t> .. 2019 - GPT-2, 1.5 Billion parameters</a:t>
            </a:r>
            <a:br>
              <a:rPr lang="en-US" sz="1800" dirty="0"/>
            </a:br>
            <a:r>
              <a:rPr lang="en-US" sz="1800" dirty="0"/>
              <a:t> .. 2020 - GPT-3, 175 Billion parameters</a:t>
            </a:r>
          </a:p>
          <a:p>
            <a:endParaRPr lang="en-US" sz="1800" dirty="0"/>
          </a:p>
          <a:p>
            <a:pPr marL="285750" indent="-285750">
              <a:buFont typeface="Arial" panose="020B0604020202020204" pitchFamily="34" charset="0"/>
              <a:buChar char="•"/>
            </a:pPr>
            <a:r>
              <a:rPr lang="en-US" sz="1800" dirty="0"/>
              <a:t>Hugging Face - open source NLP models: </a:t>
            </a:r>
            <a:r>
              <a:rPr lang="en-US" sz="1800" dirty="0">
                <a:hlinkClick r:id="rId2"/>
              </a:rPr>
              <a:t>https://huggingface.co/transformers/</a:t>
            </a:r>
            <a:r>
              <a:rPr lang="en-US" sz="1800" dirty="0"/>
              <a:t> </a:t>
            </a:r>
          </a:p>
        </p:txBody>
      </p:sp>
      <p:sp>
        <p:nvSpPr>
          <p:cNvPr id="3" name="TextBox 2">
            <a:extLst>
              <a:ext uri="{FF2B5EF4-FFF2-40B4-BE49-F238E27FC236}">
                <a16:creationId xmlns:a16="http://schemas.microsoft.com/office/drawing/2014/main" id="{19D43429-828F-524A-9196-363CE5AE4622}"/>
              </a:ext>
            </a:extLst>
          </p:cNvPr>
          <p:cNvSpPr txBox="1"/>
          <p:nvPr/>
        </p:nvSpPr>
        <p:spPr>
          <a:xfrm>
            <a:off x="0" y="0"/>
            <a:ext cx="6382138" cy="523220"/>
          </a:xfrm>
          <a:prstGeom prst="rect">
            <a:avLst/>
          </a:prstGeom>
          <a:noFill/>
        </p:spPr>
        <p:txBody>
          <a:bodyPr wrap="square" rtlCol="0">
            <a:spAutoFit/>
          </a:bodyPr>
          <a:lstStyle/>
          <a:p>
            <a:r>
              <a:rPr lang="en-US" sz="2800" b="1" dirty="0"/>
              <a:t>Deep Learning for NLP</a:t>
            </a:r>
          </a:p>
        </p:txBody>
      </p:sp>
    </p:spTree>
    <p:extLst>
      <p:ext uri="{BB962C8B-B14F-4D97-AF65-F5344CB8AC3E}">
        <p14:creationId xmlns:p14="http://schemas.microsoft.com/office/powerpoint/2010/main" val="2958455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p:nvPr/>
        </p:nvSpPr>
        <p:spPr>
          <a:xfrm>
            <a:off x="160150" y="189275"/>
            <a:ext cx="7789800" cy="36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Some Chatbot and NLP tools:</a:t>
            </a:r>
            <a:endParaRPr/>
          </a:p>
          <a:p>
            <a:pPr marL="0" lvl="0" indent="0" algn="l" rtl="0">
              <a:spcBef>
                <a:spcPts val="0"/>
              </a:spcBef>
              <a:spcAft>
                <a:spcPts val="0"/>
              </a:spcAft>
              <a:buNone/>
            </a:pPr>
            <a:endParaRPr/>
          </a:p>
          <a:p>
            <a:pPr marL="0" lvl="0" indent="0" algn="l" rtl="0">
              <a:spcBef>
                <a:spcPts val="0"/>
              </a:spcBef>
              <a:spcAft>
                <a:spcPts val="0"/>
              </a:spcAft>
              <a:buNone/>
            </a:pPr>
            <a:r>
              <a:rPr lang="en-US" u="sng">
                <a:solidFill>
                  <a:schemeClr val="hlink"/>
                </a:solidFill>
                <a:hlinkClick r:id="rId3"/>
              </a:rPr>
              <a:t>https://manychat.com/</a:t>
            </a:r>
            <a:r>
              <a:rPr lang="en-US"/>
              <a:t> - ManyChat lets you create a Facebook Messenger bot for marketing, sales and support. It`s easy and free.</a:t>
            </a:r>
            <a:endParaRPr/>
          </a:p>
          <a:p>
            <a:pPr marL="0" lvl="0" indent="0" algn="l" rtl="0">
              <a:spcBef>
                <a:spcPts val="0"/>
              </a:spcBef>
              <a:spcAft>
                <a:spcPts val="0"/>
              </a:spcAft>
              <a:buNone/>
            </a:pPr>
            <a:endParaRPr/>
          </a:p>
          <a:p>
            <a:pPr marL="0" lvl="0" indent="0" algn="l" rtl="0">
              <a:spcBef>
                <a:spcPts val="0"/>
              </a:spcBef>
              <a:spcAft>
                <a:spcPts val="0"/>
              </a:spcAft>
              <a:buNone/>
            </a:pPr>
            <a:r>
              <a:rPr lang="en-US" u="sng">
                <a:solidFill>
                  <a:schemeClr val="hlink"/>
                </a:solidFill>
                <a:hlinkClick r:id="rId4"/>
              </a:rPr>
              <a:t>https://chatfuel.com/</a:t>
            </a:r>
            <a:r>
              <a:rPr lang="en-US"/>
              <a:t> - ChatFuel - balance between an user friendly solution without compromising advanced custom coding.</a:t>
            </a:r>
            <a:endParaRPr/>
          </a:p>
          <a:p>
            <a:pPr marL="0" lvl="0" indent="0" algn="l" rtl="0">
              <a:spcBef>
                <a:spcPts val="0"/>
              </a:spcBef>
              <a:spcAft>
                <a:spcPts val="0"/>
              </a:spcAft>
              <a:buNone/>
            </a:pPr>
            <a:endParaRPr/>
          </a:p>
          <a:p>
            <a:pPr marL="0" lvl="0" indent="0" algn="l" rtl="0">
              <a:spcBef>
                <a:spcPts val="0"/>
              </a:spcBef>
              <a:spcAft>
                <a:spcPts val="0"/>
              </a:spcAft>
              <a:buNone/>
            </a:pPr>
            <a:r>
              <a:rPr lang="en-US" u="sng">
                <a:solidFill>
                  <a:schemeClr val="hlink"/>
                </a:solidFill>
                <a:hlinkClick r:id="rId5"/>
              </a:rPr>
              <a:t>http://conversable.com/</a:t>
            </a:r>
            <a:r>
              <a:rPr lang="en-US"/>
              <a:t> - Conversable - for big companies, software-as-a-service (SaaS) platform, AI-enhanced messaging and voice, multiple platforms (Facebook Messenger, Twitter, SMS, Amazon Echo, Google Home, etc.).</a:t>
            </a:r>
            <a:endParaRPr/>
          </a:p>
          <a:p>
            <a:pPr marL="0" lvl="0" indent="0" algn="l" rtl="0">
              <a:spcBef>
                <a:spcPts val="0"/>
              </a:spcBef>
              <a:spcAft>
                <a:spcPts val="0"/>
              </a:spcAft>
              <a:buNone/>
            </a:pPr>
            <a:endParaRPr/>
          </a:p>
          <a:p>
            <a:pPr marL="0" lvl="0" indent="0" algn="l" rtl="0">
              <a:spcBef>
                <a:spcPts val="0"/>
              </a:spcBef>
              <a:spcAft>
                <a:spcPts val="0"/>
              </a:spcAft>
              <a:buNone/>
            </a:pPr>
            <a:r>
              <a:rPr lang="en-US" u="sng">
                <a:solidFill>
                  <a:schemeClr val="hlink"/>
                </a:solidFill>
                <a:hlinkClick r:id="rId6"/>
              </a:rPr>
              <a:t>https://dialogflow.com/</a:t>
            </a:r>
            <a:r>
              <a:rPr lang="en-US"/>
              <a:t> - very flexible, voice and text integrations, Facebook Messenger, Twitter, Slack, Telegram, Twilio (Text messaging), Skype, etc. Good for small and big.</a:t>
            </a:r>
            <a:endParaRPr/>
          </a:p>
          <a:p>
            <a:pPr marL="0" lvl="0" indent="0" algn="l" rtl="0">
              <a:spcBef>
                <a:spcPts val="0"/>
              </a:spcBef>
              <a:spcAft>
                <a:spcPts val="0"/>
              </a:spcAft>
              <a:buNone/>
            </a:pPr>
            <a:endParaRPr/>
          </a:p>
          <a:p>
            <a:pPr marL="0" lvl="0" indent="0" algn="l" rtl="0">
              <a:spcBef>
                <a:spcPts val="0"/>
              </a:spcBef>
              <a:spcAft>
                <a:spcPts val="0"/>
              </a:spcAft>
              <a:buNone/>
            </a:pPr>
            <a:r>
              <a:rPr lang="en-US" u="sng">
                <a:solidFill>
                  <a:schemeClr val="hlink"/>
                </a:solidFill>
                <a:hlinkClick r:id="rId7"/>
              </a:rPr>
              <a:t>https://www.gupshup.io/developer/home</a:t>
            </a:r>
            <a:r>
              <a:rPr lang="en-US"/>
              <a:t> - GupShup, not user friendly, but impressive.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p:nvPr/>
        </p:nvSpPr>
        <p:spPr>
          <a:xfrm>
            <a:off x="243840" y="0"/>
            <a:ext cx="6685280"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TensorFlow for NLP</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xxx</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p:nvPr/>
        </p:nvSpPr>
        <p:spPr>
          <a:xfrm>
            <a:off x="336885" y="160421"/>
            <a:ext cx="10635915" cy="60631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n-grams</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chemeClr val="dk1"/>
                </a:solidFill>
                <a:latin typeface="Calibri"/>
                <a:ea typeface="Calibri"/>
                <a:cs typeface="Calibri"/>
                <a:sym typeface="Calibri"/>
              </a:rPr>
              <a:t>n-gram is a sequence of n tokens.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items (tokens) can be phonemes, syllables, letters, words or base pairs according to the application.</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The earliest NLP models were built on the concept of n-grams.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n-grams use conditional probability to predict the n-th token based on the previous (n-1) tokens. </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These models have been the core of statistical language modeling for decades.</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 </a:t>
            </a:r>
            <a:r>
              <a:rPr lang="en-US" sz="1400" b="1">
                <a:solidFill>
                  <a:srgbClr val="FF0000"/>
                </a:solidFill>
                <a:latin typeface="Calibri"/>
                <a:ea typeface="Calibri"/>
                <a:cs typeface="Calibri"/>
                <a:sym typeface="Calibri"/>
              </a:rPr>
              <a:t>Unigrams, bigrams and trigrams</a:t>
            </a:r>
            <a:r>
              <a:rPr lang="en-US" sz="1400">
                <a:solidFill>
                  <a:schemeClr val="dk1"/>
                </a:solidFill>
                <a:latin typeface="Calibri"/>
                <a:ea typeface="Calibri"/>
                <a:cs typeface="Calibri"/>
                <a:sym typeface="Calibri"/>
              </a:rPr>
              <a:t> denote particular names for n=1, 2 and 3 respectively.</a:t>
            </a:r>
            <a:br>
              <a:rPr lang="en-US" sz="1400">
                <a:solidFill>
                  <a:schemeClr val="dk1"/>
                </a:solidFill>
                <a:latin typeface="Calibri"/>
                <a:ea typeface="Calibri"/>
                <a:cs typeface="Calibri"/>
                <a:sym typeface="Calibri"/>
              </a:rPr>
            </a:b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We typically train both an n-gram and n-1 gram model simultaneously.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This makes computing: easier as it involves looking up two values.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When p</a:t>
            </a:r>
            <a:r>
              <a:rPr lang="en-US" sz="1400" baseline="-25000">
                <a:solidFill>
                  <a:schemeClr val="dk1"/>
                </a:solidFill>
                <a:latin typeface="Calibri"/>
                <a:ea typeface="Calibri"/>
                <a:cs typeface="Calibri"/>
                <a:sym typeface="Calibri"/>
              </a:rPr>
              <a:t>n</a:t>
            </a:r>
            <a:r>
              <a:rPr lang="en-US" sz="1400">
                <a:solidFill>
                  <a:schemeClr val="dk1"/>
                </a:solidFill>
                <a:latin typeface="Calibri"/>
                <a:ea typeface="Calibri"/>
                <a:cs typeface="Calibri"/>
                <a:sym typeface="Calibri"/>
              </a:rPr>
              <a:t> or p</a:t>
            </a:r>
            <a:r>
              <a:rPr lang="en-US" sz="1400" baseline="-25000">
                <a:solidFill>
                  <a:schemeClr val="dk1"/>
                </a:solidFill>
                <a:latin typeface="Calibri"/>
                <a:ea typeface="Calibri"/>
                <a:cs typeface="Calibri"/>
                <a:sym typeface="Calibri"/>
              </a:rPr>
              <a:t>n</a:t>
            </a:r>
            <a:r>
              <a:rPr lang="en-US" sz="1400">
                <a:solidFill>
                  <a:schemeClr val="dk1"/>
                </a:solidFill>
                <a:latin typeface="Calibri"/>
                <a:ea typeface="Calibri"/>
                <a:cs typeface="Calibri"/>
                <a:sym typeface="Calibri"/>
              </a:rPr>
              <a:t>-1 are zero, our model produces undesirable results. Thus, we introduce </a:t>
            </a:r>
            <a:r>
              <a:rPr lang="en-US" sz="1400" b="1">
                <a:solidFill>
                  <a:srgbClr val="FF0000"/>
                </a:solidFill>
                <a:latin typeface="Calibri"/>
                <a:ea typeface="Calibri"/>
                <a:cs typeface="Calibri"/>
                <a:sym typeface="Calibri"/>
              </a:rPr>
              <a:t>smoothing</a:t>
            </a:r>
            <a:r>
              <a:rPr lang="en-US" sz="1400">
                <a:solidFill>
                  <a:schemeClr val="dk1"/>
                </a:solidFill>
                <a:latin typeface="Calibri"/>
                <a:ea typeface="Calibri"/>
                <a:cs typeface="Calibri"/>
                <a:sym typeface="Calibri"/>
              </a:rPr>
              <a:t>. </a:t>
            </a:r>
            <a:br>
              <a:rPr lang="en-US" sz="1400">
                <a:solidFill>
                  <a:schemeClr val="dk1"/>
                </a:solidFill>
                <a:latin typeface="Calibri"/>
                <a:ea typeface="Calibri"/>
                <a:cs typeface="Calibri"/>
                <a:sym typeface="Calibri"/>
              </a:rPr>
            </a:br>
            <a:r>
              <a:rPr lang="en-US" sz="1400" b="1">
                <a:solidFill>
                  <a:srgbClr val="FF0000"/>
                </a:solidFill>
                <a:latin typeface="Calibri"/>
                <a:ea typeface="Calibri"/>
                <a:cs typeface="Calibri"/>
                <a:sym typeface="Calibri"/>
              </a:rPr>
              <a:t>Smoothing</a:t>
            </a:r>
            <a:r>
              <a:rPr lang="en-US" sz="1400">
                <a:solidFill>
                  <a:schemeClr val="dk1"/>
                </a:solidFill>
                <a:latin typeface="Calibri"/>
                <a:ea typeface="Calibri"/>
                <a:cs typeface="Calibri"/>
                <a:sym typeface="Calibri"/>
              </a:rPr>
              <a:t> can consist of adding a non-zero probability to all next possible outcomes,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also classifiable as adding a </a:t>
            </a:r>
            <a:r>
              <a:rPr lang="en-US" sz="1400" b="1">
                <a:solidFill>
                  <a:srgbClr val="0070C0"/>
                </a:solidFill>
                <a:latin typeface="Calibri"/>
                <a:ea typeface="Calibri"/>
                <a:cs typeface="Calibri"/>
                <a:sym typeface="Calibri"/>
              </a:rPr>
              <a:t>uniform or Dirichlet prior </a:t>
            </a:r>
            <a:r>
              <a:rPr lang="en-US" sz="1400">
                <a:solidFill>
                  <a:schemeClr val="dk1"/>
                </a:solidFill>
                <a:latin typeface="Calibri"/>
                <a:ea typeface="Calibri"/>
                <a:cs typeface="Calibri"/>
                <a:sym typeface="Calibri"/>
              </a:rPr>
              <a:t>to the data. </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Alternatively, we can build a mixture model containing </a:t>
            </a:r>
            <a:r>
              <a:rPr lang="en-US" sz="1400" b="1">
                <a:solidFill>
                  <a:srgbClr val="0070C0"/>
                </a:solidFill>
                <a:latin typeface="Calibri"/>
                <a:ea typeface="Calibri"/>
                <a:cs typeface="Calibri"/>
                <a:sym typeface="Calibri"/>
              </a:rPr>
              <a:t>higher-order </a:t>
            </a:r>
            <a:r>
              <a:rPr lang="en-US" sz="1400">
                <a:solidFill>
                  <a:schemeClr val="dk1"/>
                </a:solidFill>
                <a:latin typeface="Calibri"/>
                <a:ea typeface="Calibri"/>
                <a:cs typeface="Calibri"/>
                <a:sym typeface="Calibri"/>
              </a:rPr>
              <a:t>models with more capacity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and </a:t>
            </a:r>
            <a:r>
              <a:rPr lang="en-US" sz="1400" b="1">
                <a:solidFill>
                  <a:srgbClr val="0070C0"/>
                </a:solidFill>
                <a:latin typeface="Calibri"/>
                <a:ea typeface="Calibri"/>
                <a:cs typeface="Calibri"/>
                <a:sym typeface="Calibri"/>
              </a:rPr>
              <a:t>lower-order</a:t>
            </a:r>
            <a:r>
              <a:rPr lang="en-US" sz="1400">
                <a:solidFill>
                  <a:schemeClr val="dk1"/>
                </a:solidFill>
                <a:latin typeface="Calibri"/>
                <a:ea typeface="Calibri"/>
                <a:cs typeface="Calibri"/>
                <a:sym typeface="Calibri"/>
              </a:rPr>
              <a:t> models with a reduced likeliness of results of zero.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0070C0"/>
                </a:solidFill>
                <a:latin typeface="Calibri"/>
                <a:ea typeface="Calibri"/>
                <a:cs typeface="Calibri"/>
                <a:sym typeface="Calibri"/>
              </a:rPr>
              <a:t>Back-off methods </a:t>
            </a:r>
            <a:r>
              <a:rPr lang="en-US" sz="1400">
                <a:solidFill>
                  <a:schemeClr val="dk1"/>
                </a:solidFill>
                <a:latin typeface="Calibri"/>
                <a:ea typeface="Calibri"/>
                <a:cs typeface="Calibri"/>
                <a:sym typeface="Calibri"/>
              </a:rPr>
              <a:t>look up lower-order n-grams if the frequency of the previous values in the sequence is too small. </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n-grams suffer from the </a:t>
            </a:r>
            <a:r>
              <a:rPr lang="en-US" sz="1400" b="1">
                <a:solidFill>
                  <a:srgbClr val="FF0000"/>
                </a:solidFill>
                <a:latin typeface="Calibri"/>
                <a:ea typeface="Calibri"/>
                <a:cs typeface="Calibri"/>
                <a:sym typeface="Calibri"/>
              </a:rPr>
              <a:t>curse of dimensionality</a:t>
            </a: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 method to overcome this is to have a language model be aware of </a:t>
            </a:r>
            <a:r>
              <a:rPr lang="en-US" sz="1400" b="1">
                <a:solidFill>
                  <a:srgbClr val="FF0000"/>
                </a:solidFill>
                <a:latin typeface="Calibri"/>
                <a:ea typeface="Calibri"/>
                <a:cs typeface="Calibri"/>
                <a:sym typeface="Calibri"/>
              </a:rPr>
              <a:t>semantically similar words</a:t>
            </a:r>
            <a:r>
              <a:rPr lang="en-US" sz="14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1">
                <a:solidFill>
                  <a:srgbClr val="FF0000"/>
                </a:solidFill>
                <a:latin typeface="Calibri"/>
                <a:ea typeface="Calibri"/>
                <a:cs typeface="Calibri"/>
                <a:sym typeface="Calibri"/>
              </a:rPr>
              <a:t>Class-based language models </a:t>
            </a:r>
            <a:r>
              <a:rPr lang="en-US" sz="1400">
                <a:solidFill>
                  <a:schemeClr val="dk1"/>
                </a:solidFill>
                <a:latin typeface="Calibri"/>
                <a:ea typeface="Calibri"/>
                <a:cs typeface="Calibri"/>
                <a:sym typeface="Calibri"/>
              </a:rPr>
              <a:t>introduce class labels for words, typically using clustering algorithms.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While some words are in the classes are interchangeable, this is not always the case,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and as such much information is lost in this representation. </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336885" y="160421"/>
            <a:ext cx="11365120" cy="65556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NLMs = Neural Language Models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NLMs overcome the curse of dimensionality problem for modeling natural language sequences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using a distributed representation of words,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able to recognize that two words are similar without losing the ability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to encode each word as distinct from the other.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NLMs share statistical strength between one word (and its context) and other similar words and contexts.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distributed representation the model learns for each word enables this sharing by allowing the model to treat words that have features in common similarly. </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For example, if the word dog and the word cat map to representations that share many attributes, then sentences that contain the word cat can inform the predictions that will be made by the model for sentences that contain the word dog, and vice-versa. </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curse of dimensionality requires the model to generalize to a number of sentences that is exponential in the sentence length. The model counters this curse by relating each training sentence to an exponential number of similar sentences. We sometimes call these word representations "</a:t>
            </a:r>
            <a:r>
              <a:rPr lang="en-US" sz="1800" b="1">
                <a:solidFill>
                  <a:srgbClr val="FF0000"/>
                </a:solidFill>
                <a:latin typeface="Calibri"/>
                <a:ea typeface="Calibri"/>
                <a:cs typeface="Calibri"/>
                <a:sym typeface="Calibri"/>
              </a:rPr>
              <a:t>word embeddings</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Imagine raw words (symbols) as points in a space of dimension equal to the vocabulary size.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 word representations embed these raw points in a </a:t>
            </a:r>
            <a:r>
              <a:rPr lang="en-US" sz="1800" b="1">
                <a:solidFill>
                  <a:srgbClr val="FF0000"/>
                </a:solidFill>
                <a:latin typeface="Calibri"/>
                <a:ea typeface="Calibri"/>
                <a:cs typeface="Calibri"/>
                <a:sym typeface="Calibri"/>
              </a:rPr>
              <a:t>feature space of lower dimension</a:t>
            </a: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Neural networks in other domains also define </a:t>
            </a:r>
            <a:r>
              <a:rPr lang="en-US" sz="1800" b="1">
                <a:solidFill>
                  <a:srgbClr val="FF0000"/>
                </a:solidFill>
                <a:latin typeface="Calibri"/>
                <a:ea typeface="Calibri"/>
                <a:cs typeface="Calibri"/>
                <a:sym typeface="Calibri"/>
              </a:rPr>
              <a:t>embeddings</a:t>
            </a:r>
            <a:r>
              <a:rPr lang="en-US" sz="1800">
                <a:solidFill>
                  <a:schemeClr val="dk1"/>
                </a:solidFill>
                <a:latin typeface="Calibri"/>
                <a:ea typeface="Calibri"/>
                <a:cs typeface="Calibri"/>
                <a:sym typeface="Calibri"/>
              </a:rPr>
              <a:t>. For example, a hidden layer of a convolutional network provides an "image embedding."</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p:nvPr/>
        </p:nvSpPr>
        <p:spPr>
          <a:xfrm>
            <a:off x="336885" y="160421"/>
            <a:ext cx="11742820" cy="61247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High-Dimensional Outputs For large vocabularies (V), </a:t>
            </a:r>
            <a:br>
              <a:rPr lang="en-US" sz="2400" b="1">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it can be very computationally expensive to represent an output distribution over the choice of a word.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V contains hundreds of thousands of words. The naive approach to representing such a distribution is to apply an affine transformation from a hidden representation to the output space, then apply the softmax function. </a:t>
            </a:r>
            <a:br>
              <a:rPr lang="en-US" sz="1600">
                <a:solidFill>
                  <a:schemeClr val="dk1"/>
                </a:solidFill>
                <a:latin typeface="Calibri"/>
                <a:ea typeface="Calibri"/>
                <a:cs typeface="Calibri"/>
                <a:sym typeface="Calibri"/>
              </a:rPr>
            </a:br>
            <a:br>
              <a:rPr lang="en-US" sz="1600">
                <a:solidFill>
                  <a:schemeClr val="dk1"/>
                </a:solidFill>
                <a:latin typeface="Calibri"/>
                <a:ea typeface="Calibri"/>
                <a:cs typeface="Calibri"/>
                <a:sym typeface="Calibri"/>
              </a:rPr>
            </a:br>
            <a:r>
              <a:rPr lang="en-US" sz="1600" b="1">
                <a:solidFill>
                  <a:srgbClr val="FF0000"/>
                </a:solidFill>
                <a:latin typeface="Calibri"/>
                <a:ea typeface="Calibri"/>
                <a:cs typeface="Calibri"/>
                <a:sym typeface="Calibri"/>
              </a:rPr>
              <a:t>Short List approach</a:t>
            </a:r>
            <a:r>
              <a:rPr lang="en-US" sz="1600">
                <a:solidFill>
                  <a:schemeClr val="dk1"/>
                </a:solidFill>
                <a:latin typeface="Calibri"/>
                <a:ea typeface="Calibri"/>
                <a:cs typeface="Calibri"/>
                <a:sym typeface="Calibri"/>
              </a:rPr>
              <a:t> - limiting the vocabulary size to 10K-20K words and splitting the vocabulary V into two parts:</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 a shortlist L of most frequent words (handled by the neural net)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 a tail T= V \ L of more rare words (handled by an n-gram model).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To be able to combine the two predictions, the neural net also has to predict the probability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that a word appearing after context C belongs to the tail list.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Disadvantage - action of the neural language model is limited to the most frequent words, where, arguably, it is the least useful.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a:solidFill>
                  <a:srgbClr val="FF0000"/>
                </a:solidFill>
                <a:latin typeface="Calibri"/>
                <a:ea typeface="Calibri"/>
                <a:cs typeface="Calibri"/>
                <a:sym typeface="Calibri"/>
              </a:rPr>
              <a:t>Hierarchical Softmax </a:t>
            </a:r>
            <a:r>
              <a:rPr lang="en-US" sz="1600">
                <a:solidFill>
                  <a:schemeClr val="dk1"/>
                </a:solidFill>
                <a:latin typeface="Calibri"/>
                <a:ea typeface="Calibri"/>
                <a:cs typeface="Calibri"/>
                <a:sym typeface="Calibri"/>
              </a:rPr>
              <a:t>- decompose probabilities hierarchically - building categories of words, then categories of categories of words, then categories of categories of categories of words, etc. These nested categories form a tree, with words at the leaves. In a balanced tree, the tree has depth O(log |V|). The probability of a choosing a word is given by the product of the probabilities of choosing the branch leading to that word at every node on a path from the root of the tree to the leaf containing the word.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Note: In practice, the computational savings of using hierarchical approach are typically not worth the effort.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Say we have L hidden layers of size N=1000, and output layer. Computation of fully-connected hidden layers: O(L*N*N), Computation of output: O(N*n), where n ~ size of the vocabulary, &lt; 1 million., log of it ~20. Rather than carefully optimizing a tree with a branching factor of 2, one can instead define a tree with depth two and a branching factor of ~|V|. Such a tree corresponds to simply defining a set of mutually exclusive word classes.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The simple approach based on a tree of depth two captures most of the computational benefit of the hierarchical strategy.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In practice the hierarchical softmax tends to give worse test results than sampling-based methods we will describe next. This may be due to a poor choice of word classes.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p:nvPr/>
        </p:nvSpPr>
        <p:spPr>
          <a:xfrm>
            <a:off x="336885" y="160421"/>
            <a:ext cx="11742820" cy="60324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High-Dimensional Outputs For large vocabularies (V) – cont. </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rgbClr val="FF0000"/>
                </a:solidFill>
                <a:latin typeface="Calibri"/>
                <a:ea typeface="Calibri"/>
                <a:cs typeface="Calibri"/>
                <a:sym typeface="Calibri"/>
              </a:rPr>
              <a:t>Importance Sampling</a:t>
            </a:r>
            <a:br>
              <a:rPr lang="en-US" sz="14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One way to speed up the training of NLMs is to avoid explicitly computing the contribution of the gradient from all of the words that do not appear in the next position.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Every incorrect word should have low probability under the model. It can be computationally costly to enumerate all of these words. Instead, it is possible to sample only a subset of the words. Instead of sampling from the model, one can sample from another distribution, called the proposal distribution.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This is an application of a more general technique called </a:t>
            </a:r>
            <a:r>
              <a:rPr lang="en-US" sz="1800" b="1">
                <a:solidFill>
                  <a:srgbClr val="FF0000"/>
                </a:solidFill>
                <a:latin typeface="Calibri"/>
                <a:ea typeface="Calibri"/>
                <a:cs typeface="Calibri"/>
                <a:sym typeface="Calibri"/>
              </a:rPr>
              <a:t>importance sampling</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solution adopted for this application is called </a:t>
            </a:r>
            <a:r>
              <a:rPr lang="en-US" sz="1800" b="1">
                <a:solidFill>
                  <a:srgbClr val="FF0000"/>
                </a:solidFill>
                <a:latin typeface="Calibri"/>
                <a:ea typeface="Calibri"/>
                <a:cs typeface="Calibri"/>
                <a:sym typeface="Calibri"/>
              </a:rPr>
              <a:t>biased importance sampling</a:t>
            </a:r>
            <a:r>
              <a:rPr lang="en-US" sz="1800">
                <a:solidFill>
                  <a:schemeClr val="dk1"/>
                </a:solidFill>
                <a:latin typeface="Calibri"/>
                <a:ea typeface="Calibri"/>
                <a:cs typeface="Calibri"/>
                <a:sym typeface="Calibri"/>
              </a:rPr>
              <a:t>, where the importance weights are normalized to sum to 1.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Another use of Importance sampling - for accelerating training with large sparse output layers.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Example - a </a:t>
            </a:r>
            <a:r>
              <a:rPr lang="en-US" sz="1800" b="1">
                <a:solidFill>
                  <a:srgbClr val="FF0000"/>
                </a:solidFill>
                <a:latin typeface="Calibri"/>
                <a:ea typeface="Calibri"/>
                <a:cs typeface="Calibri"/>
                <a:sym typeface="Calibri"/>
              </a:rPr>
              <a:t>bag of words </a:t>
            </a:r>
            <a:r>
              <a:rPr lang="en-US" sz="1800">
                <a:solidFill>
                  <a:schemeClr val="dk1"/>
                </a:solidFill>
                <a:latin typeface="Calibri"/>
                <a:ea typeface="Calibri"/>
                <a:cs typeface="Calibri"/>
                <a:sym typeface="Calibri"/>
              </a:rPr>
              <a:t>- a sparse vector v where vi indicates the presence or absence of word "I" from the vocabulary in the document.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 all of these cases, the computational complexity of gradient estimation for the output layer is reduced to be proportional to the number of negative samples rather than proportional to the size of the output vector.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FF0000"/>
                </a:solidFill>
                <a:latin typeface="Calibri"/>
                <a:ea typeface="Calibri"/>
                <a:cs typeface="Calibri"/>
                <a:sym typeface="Calibri"/>
              </a:rPr>
              <a:t>Noise-Contrastive Estimation and Ranking Loss</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Another approach based on sampling: - view the output of the NLM for each word as a score and try to make the score of the correct word to be ranked high in comparison to the other words. A more recently used training objective for NLM is </a:t>
            </a:r>
            <a:r>
              <a:rPr lang="en-US" sz="1800">
                <a:solidFill>
                  <a:srgbClr val="FF0000"/>
                </a:solidFill>
                <a:latin typeface="Calibri"/>
                <a:ea typeface="Calibri"/>
                <a:cs typeface="Calibri"/>
                <a:sym typeface="Calibri"/>
              </a:rPr>
              <a:t>noise-contrastive estimation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p:nvPr/>
        </p:nvSpPr>
        <p:spPr>
          <a:xfrm>
            <a:off x="336885" y="160421"/>
            <a:ext cx="10635915" cy="40626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Combining Neural Language Models with n-grams n-gram models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High model capacity while requiring very little computation.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Neural network -computation grows roughly proportional with number of parameters.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An easy way to add capacity is thus to combine both approaches in an ensemble: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NLM + n-gram Language Model.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can reduce test error if the ensemble members make independent mistakes.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This approach can be viewed as training a neural network with an extra set of inputs that are connected directly to the output.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These extra inputs are indicators of the presence of particular n-grams in the input context, so these variables are very high-dimensional and very sparse.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increase in model capacity is huge, but the amount of added computation is minimal because the extra inputs are very sparse.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p:nvPr/>
        </p:nvSpPr>
        <p:spPr>
          <a:xfrm>
            <a:off x="336885" y="160421"/>
            <a:ext cx="10635915" cy="36625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Neural Machine Translation</a:t>
            </a:r>
            <a:endParaRPr sz="1400" b="1">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MT - Reading a sentence in one natural language and emitting a sentence with the equivalent meaning in another language.</a:t>
            </a:r>
            <a:br>
              <a:rPr lang="en-US"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Often MT done in two steps: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generating approximate translation ("apple red", "red apple", etc.)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selecting the one ("red apple"). </a:t>
            </a:r>
            <a:br>
              <a:rPr lang="en-US"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Models: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n-gram based models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 maximum entropy language models -an affine-softmax layer predicts the next word given the presence of frequent n-grams in the context.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Better - a model that can accommodate variable length inputs and variable length outputs -encode-decoder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p:nvPr/>
        </p:nvSpPr>
        <p:spPr>
          <a:xfrm>
            <a:off x="336885" y="160421"/>
            <a:ext cx="11678652" cy="46166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Neural Machine Translation Machine Translation</a:t>
            </a:r>
            <a:r>
              <a:rPr lang="en-US" sz="14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cont.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Using an </a:t>
            </a:r>
            <a:r>
              <a:rPr lang="en-US" sz="1800">
                <a:solidFill>
                  <a:srgbClr val="FF0000"/>
                </a:solidFill>
                <a:latin typeface="Calibri"/>
                <a:ea typeface="Calibri"/>
                <a:cs typeface="Calibri"/>
                <a:sym typeface="Calibri"/>
              </a:rPr>
              <a:t>Attention Mechanism </a:t>
            </a:r>
            <a:r>
              <a:rPr lang="en-US" sz="1800">
                <a:solidFill>
                  <a:schemeClr val="dk1"/>
                </a:solidFill>
                <a:latin typeface="Calibri"/>
                <a:ea typeface="Calibri"/>
                <a:cs typeface="Calibri"/>
                <a:sym typeface="Calibri"/>
              </a:rPr>
              <a:t>and Aligning Pieces of Data Attention Mechanism - an efficient approach for translating a long sentence is to go in two steps: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1. read the whole sentence or paragraph to get the context and the gist of what is being expressed.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2. then produce the translated words one at a time, each time focusing on a different part of the input sentence in order to gather the semantic details that are required to produce the next output word.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can think of an attention-based system as having three components: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1. A process to read raw data (such as source words in a source sentence), and to convert them into distributed representations, with one feature vector associated with each word position.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2. A list of feature vectors storing the output of the reader. This can be understood as a "memory" containing a sequence of facts, which can be retrieved later, not necessarily in the same order, without having to visit all of them.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3. A process to use the content of the memory to sequentially perform a task, at each time step having the ability to put attention on the content of one memory element (or a few, with a different weight).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third component generates the translated sentence.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7378</Words>
  <Application>Microsoft Macintosh PowerPoint</Application>
  <PresentationFormat>Widescreen</PresentationFormat>
  <Paragraphs>453</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2021-05-30T20:36:41Z</dcterms:modified>
</cp:coreProperties>
</file>