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F8A2-9FDC-AE40-89A7-A791E212B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04836-5658-CE4E-A816-931F67D27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5A16E-D317-374E-841C-B3B6BAC42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23F6-E9B0-2641-9F1F-C7A20DE4FCF4}" type="datetimeFigureOut"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F1D9E-992A-B14E-9F43-7044688D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0B242-90BF-394D-B50A-508C2939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B84E-E3A6-B249-AA43-F75831522E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8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202DA-4839-4C42-BEAE-29F84D79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43890-4C88-A443-8C6B-BEFCA9B46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C9584-4DA1-B14E-A51D-A269F8F8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23F6-E9B0-2641-9F1F-C7A20DE4FCF4}" type="datetimeFigureOut"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D2D38-7943-3A46-BE5A-4111526F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27C25-74B7-DD46-965C-A925791F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B84E-E3A6-B249-AA43-F75831522E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0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61D4F-9EDF-E840-9137-793A55BBF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7901D-8BF3-5A46-BCA2-2D7EF1EFA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19BBA-532F-7E45-A218-7ED18FB6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23F6-E9B0-2641-9F1F-C7A20DE4FCF4}" type="datetimeFigureOut"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F703B-08B2-C64E-9017-E0EE1273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31D5C-9944-AD45-9622-73608932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B84E-E3A6-B249-AA43-F75831522E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1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5546-6086-6B49-925B-E2B194BC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60D53-F864-2E4F-B559-9777B9C7B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B0F92-5CAB-5E41-B50D-BEDEC6DA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23F6-E9B0-2641-9F1F-C7A20DE4FCF4}" type="datetimeFigureOut"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70E8E-8315-9542-BA0A-CF823B42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AA651-F214-C844-887F-E1E4C5AE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B84E-E3A6-B249-AA43-F75831522E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9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00C7-2E36-104B-AFB8-71EA5E542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CDEA8-6E0D-F54F-8EE1-0853A279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59C84-D877-E642-987E-C7DA55B2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23F6-E9B0-2641-9F1F-C7A20DE4FCF4}" type="datetimeFigureOut"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E26E1-9DF1-8442-AC21-9B5FC71B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C763-D658-354A-985D-A4B8CBD7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B84E-E3A6-B249-AA43-F75831522E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9337-1BDA-AB43-AFB7-E36AB5FF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3E2C6-CC46-4144-8143-42C3D17D9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789E3-5C8B-E04B-B1B0-68BDCF0B6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0A362-D055-8249-896D-2EF9FB85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23F6-E9B0-2641-9F1F-C7A20DE4FCF4}" type="datetimeFigureOut"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143B0-76FE-824C-B9CD-EC61131C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587B6-23CE-D543-829E-FE3EE353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B84E-E3A6-B249-AA43-F75831522E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4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771E-F477-CA4E-91C3-CDFB1B52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D7A0C-8320-AB45-9204-9C9C8718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7CF23-3C33-794C-BFEC-2E5D13EC1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EF88C-7BCD-674F-A98E-5868FB739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79051-A6F0-C848-B4E1-37F31DBEA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2ACCBD-AA4A-2547-80FD-555B9B5A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23F6-E9B0-2641-9F1F-C7A20DE4FCF4}" type="datetimeFigureOut">
              <a:t>12/13/21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659472-A397-0B43-85A2-0A3E0241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BAE3B-0E6E-FF4E-B6FA-5C3258BE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B84E-E3A6-B249-AA43-F75831522E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C96B-7780-F649-8830-B81BCE71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3C865-06E7-3048-8899-B581D5B2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23F6-E9B0-2641-9F1F-C7A20DE4FCF4}" type="datetimeFigureOut">
              <a:t>12/13/21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71F84-AB80-7044-959B-D9576519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B37B0-B1AB-C446-99D6-E0278307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B84E-E3A6-B249-AA43-F75831522E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8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509E0-EB4A-DE4A-B3C9-D739EF54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23F6-E9B0-2641-9F1F-C7A20DE4FCF4}" type="datetimeFigureOut">
              <a:t>12/13/21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5C8E4-4255-AB44-BCDB-D74E1AA1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36C8A-D74E-CA48-8549-D28513D3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B84E-E3A6-B249-AA43-F75831522E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3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20EA-BB7D-1A47-B507-59E2B857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7AE9B-26F8-0D4F-B329-B26B32F15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72A78-209F-464D-A117-5D4C64472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AC346-02AB-9749-B1B3-2A960551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23F6-E9B0-2641-9F1F-C7A20DE4FCF4}" type="datetimeFigureOut"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01D32-E3B5-6E43-9820-5F2B9C7C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ADDBB-A906-0443-A592-7CAE15F9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B84E-E3A6-B249-AA43-F75831522E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99C8-63F0-E147-99BB-07E6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428E5-B054-C544-91BB-05A2D1299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08A23-61F8-E24D-AFB6-BA4D1D7CC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30E48-0F3D-D245-9069-62593C13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23F6-E9B0-2641-9F1F-C7A20DE4FCF4}" type="datetimeFigureOut"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334A8-8AF6-B74A-A28E-EC8B3C09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5AB0E-EB2A-2544-A638-70ED2085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B84E-E3A6-B249-AA43-F75831522E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E9758-7766-E048-95A2-4D900FECD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96DD5-4D21-E941-8B3E-D2746CB2B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E5EAB-D970-C54C-90AE-2DDA45B3E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23F6-E9B0-2641-9F1F-C7A20DE4FCF4}" type="datetimeFigureOut"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4F1C4-965E-694B-9649-FC79C3955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3476B-068C-7444-B6EA-4F7F6F609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0B84E-E3A6-B249-AA43-F75831522E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3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onid_Perlovsk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Neural_modeling_field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ilundu.github.io/ndf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4823CE-3547-D340-A1AB-191BF143F0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8136" y="261610"/>
            <a:ext cx="1583162" cy="1840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8203FD-40AD-F945-8A2E-78BE098B34FC}"/>
              </a:ext>
            </a:extLst>
          </p:cNvPr>
          <p:cNvSpPr txBox="1"/>
          <p:nvPr/>
        </p:nvSpPr>
        <p:spPr>
          <a:xfrm>
            <a:off x="9110387" y="2102133"/>
            <a:ext cx="21786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</a:rPr>
              <a:t>Leonid Perlovsky</a:t>
            </a:r>
          </a:p>
          <a:p>
            <a:pPr algn="ctr"/>
            <a:r>
              <a:rPr lang="en-US" sz="1200"/>
              <a:t>From Odessa</a:t>
            </a:r>
          </a:p>
          <a:p>
            <a:pPr algn="ctr"/>
            <a:r>
              <a:rPr lang="en-US" sz="1200"/>
              <a:t>Novosibirsk State University</a:t>
            </a:r>
          </a:p>
          <a:p>
            <a:pPr algn="ctr"/>
            <a:r>
              <a:rPr lang="en-US" sz="1200"/>
              <a:t>New York University</a:t>
            </a:r>
          </a:p>
          <a:p>
            <a:pPr algn="ctr"/>
            <a:r>
              <a:rPr lang="en-US" sz="1200"/>
              <a:t>Northeastern University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DC8F7-C8FF-6A4B-80F8-671A2B4BF413}"/>
              </a:ext>
            </a:extLst>
          </p:cNvPr>
          <p:cNvSpPr txBox="1"/>
          <p:nvPr/>
        </p:nvSpPr>
        <p:spPr>
          <a:xfrm>
            <a:off x="0" y="0"/>
            <a:ext cx="4759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Neural Modeling Fields (NMF)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D4B71-83D7-D04C-9D49-834CA227F449}"/>
              </a:ext>
            </a:extLst>
          </p:cNvPr>
          <p:cNvSpPr txBox="1"/>
          <p:nvPr/>
        </p:nvSpPr>
        <p:spPr>
          <a:xfrm>
            <a:off x="73407" y="680388"/>
            <a:ext cx="52871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B050"/>
                </a:solidFill>
              </a:rPr>
              <a:t>Neural Modeling Fields (NMF)</a:t>
            </a:r>
            <a:r>
              <a:rPr lang="en-US" sz="1400"/>
              <a:t> is a </a:t>
            </a:r>
            <a:r>
              <a:rPr lang="en-US" sz="1400" b="1">
                <a:solidFill>
                  <a:srgbClr val="FF0000"/>
                </a:solidFill>
              </a:rPr>
              <a:t>mathematical framework</a:t>
            </a:r>
          </a:p>
          <a:p>
            <a:r>
              <a:rPr lang="en-US" sz="1400" b="1">
                <a:solidFill>
                  <a:srgbClr val="FF0000"/>
                </a:solidFill>
              </a:rPr>
              <a:t>for machine learning</a:t>
            </a:r>
            <a:r>
              <a:rPr lang="en-US" sz="140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combines ideas from neural networks, fuzzy logic, and model based recognition – also known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50"/>
                </a:solidFill>
              </a:rPr>
              <a:t>Modeling fields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70C0"/>
                </a:solidFill>
              </a:rPr>
              <a:t>Modeling Fields Theory (MFT)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accent2">
                    <a:lumMod val="75000"/>
                  </a:schemeClr>
                </a:solidFill>
              </a:rPr>
              <a:t>Maximum Likelihood Artificial Neural Networks (MLANS)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Has been developed by </a:t>
            </a:r>
            <a:r>
              <a:rPr lang="en-US" sz="1400" b="1">
                <a:solidFill>
                  <a:srgbClr val="FF0000"/>
                </a:solidFill>
              </a:rPr>
              <a:t>Leonid Perlovsky</a:t>
            </a:r>
            <a:r>
              <a:rPr lang="en-US" sz="1400"/>
              <a:t> at the AFRL (Air Force Research Laboratory)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is interpreted as a mathematical description of mind's mechanisms, including concepts, emotions, instincts, imagination, thinking, and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NMF is a </a:t>
            </a:r>
            <a:r>
              <a:rPr lang="en-US" sz="1400" b="1">
                <a:solidFill>
                  <a:srgbClr val="FF0000"/>
                </a:solidFill>
              </a:rPr>
              <a:t>multi-level, hetero-hierarchical system</a:t>
            </a:r>
            <a:r>
              <a:rPr lang="en-US" sz="1400"/>
              <a:t>. </a:t>
            </a:r>
            <a:br>
              <a:rPr lang="en-US" sz="1400"/>
            </a:br>
            <a:r>
              <a:rPr lang="en-US" sz="1400"/>
              <a:t>At each level in NMF there are concept-models encapsulating the knowledge; they generate so-called </a:t>
            </a:r>
            <a:r>
              <a:rPr lang="en-US" sz="1400">
                <a:solidFill>
                  <a:srgbClr val="00B050"/>
                </a:solidFill>
              </a:rPr>
              <a:t>top-down signals</a:t>
            </a:r>
            <a:r>
              <a:rPr lang="en-US" sz="1400"/>
              <a:t>, interacting with input, </a:t>
            </a:r>
            <a:r>
              <a:rPr lang="en-US" sz="1400">
                <a:solidFill>
                  <a:srgbClr val="00B050"/>
                </a:solidFill>
              </a:rPr>
              <a:t>bottom-up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These interactions are governed by dynamic equations, which drive </a:t>
            </a:r>
            <a:r>
              <a:rPr lang="en-US" sz="1400">
                <a:solidFill>
                  <a:srgbClr val="00B050"/>
                </a:solidFill>
              </a:rPr>
              <a:t>concept-model learning, adaptation, and formation of new concept-models</a:t>
            </a:r>
            <a:r>
              <a:rPr lang="en-US" sz="1400"/>
              <a:t> for better correspondence to the input, bottom-up signals.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70C0"/>
                </a:solidFill>
              </a:rPr>
              <a:t>A problem that was not solvable due to combinatorial complexity becomes solvable using dynamic logic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A176F-9D6F-E244-B67A-AAA544A04012}"/>
              </a:ext>
            </a:extLst>
          </p:cNvPr>
          <p:cNvSpPr txBox="1"/>
          <p:nvPr/>
        </p:nvSpPr>
        <p:spPr>
          <a:xfrm>
            <a:off x="6691036" y="3956487"/>
            <a:ext cx="4838701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- </a:t>
            </a:r>
            <a:r>
              <a:rPr lang="en-US" sz="1400">
                <a:hlinkClick r:id="rId3"/>
              </a:rPr>
              <a:t>https://en.wikipedia.org/wiki/Leonid_Perlovsky</a:t>
            </a:r>
            <a:r>
              <a:rPr lang="en-US" sz="1400"/>
              <a:t> </a:t>
            </a:r>
          </a:p>
          <a:p>
            <a:r>
              <a:rPr lang="en-US" sz="1400"/>
              <a:t>- </a:t>
            </a:r>
            <a:r>
              <a:rPr lang="en-US" sz="1400">
                <a:hlinkClick r:id="rId4"/>
              </a:rPr>
              <a:t>https://en.wikipedia.org/wiki/Neural_modeling_fields</a:t>
            </a:r>
            <a:r>
              <a:rPr lang="en-US" sz="1400"/>
              <a:t> </a:t>
            </a:r>
          </a:p>
          <a:p>
            <a:endParaRPr lang="en-US" sz="1400"/>
          </a:p>
          <a:p>
            <a:r>
              <a:rPr lang="en-US" sz="1400"/>
              <a:t>"Maximum-likelihood adaptive neural network (MLANS) application to classification while tracking" (1994)</a:t>
            </a:r>
          </a:p>
          <a:p>
            <a:r>
              <a:rPr lang="en-US" sz="1400"/>
              <a:t>by Leonid I. Perlovsky, Reimin Kwauk, David M. Tye</a:t>
            </a:r>
          </a:p>
          <a:p>
            <a:r>
              <a:rPr lang="en-US" sz="1400"/>
              <a:t>Nichols Research Corp. (United States)</a:t>
            </a:r>
          </a:p>
        </p:txBody>
      </p:sp>
    </p:spTree>
    <p:extLst>
      <p:ext uri="{BB962C8B-B14F-4D97-AF65-F5344CB8AC3E}">
        <p14:creationId xmlns:p14="http://schemas.microsoft.com/office/powerpoint/2010/main" val="103641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2FEC94-51D8-A749-BC5F-EDFBC44F26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334" y="152399"/>
            <a:ext cx="6331650" cy="30942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86E1C1-D129-D44B-B450-FF81A515487F}"/>
              </a:ext>
            </a:extLst>
          </p:cNvPr>
          <p:cNvSpPr txBox="1"/>
          <p:nvPr/>
        </p:nvSpPr>
        <p:spPr>
          <a:xfrm>
            <a:off x="128592" y="1670941"/>
            <a:ext cx="5388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... given a task demonstration, we want to repeat the same task on a new object instance from the same category. </a:t>
            </a:r>
          </a:p>
          <a:p>
            <a:endParaRPr lang="en-US" sz="1600"/>
          </a:p>
          <a:p>
            <a:r>
              <a:rPr lang="en-US" sz="1600"/>
              <a:t>We propose to achieve this objective </a:t>
            </a:r>
            <a:r>
              <a:rPr lang="en-US" sz="1600">
                <a:solidFill>
                  <a:srgbClr val="FF0000"/>
                </a:solidFill>
              </a:rPr>
              <a:t>by searching (via optimization) for the pose whose descriptor matches that observed in the demonstration</a:t>
            </a:r>
            <a:r>
              <a:rPr lang="en-US" sz="1600"/>
              <a:t>. </a:t>
            </a:r>
          </a:p>
          <a:p>
            <a:endParaRPr lang="en-US" sz="1600"/>
          </a:p>
          <a:p>
            <a:r>
              <a:rPr lang="en-US" sz="1600" b="1">
                <a:solidFill>
                  <a:srgbClr val="FF0000"/>
                </a:solidFill>
              </a:rPr>
              <a:t>NDFs</a:t>
            </a:r>
            <a:r>
              <a:rPr lang="en-US" sz="1600"/>
              <a:t> are conveniently trained in a </a:t>
            </a:r>
            <a:r>
              <a:rPr lang="en-US" sz="1600">
                <a:solidFill>
                  <a:srgbClr val="FF0000"/>
                </a:solidFill>
              </a:rPr>
              <a:t>self-supervised fashion</a:t>
            </a:r>
            <a:r>
              <a:rPr lang="en-US" sz="1600"/>
              <a:t> via a </a:t>
            </a:r>
            <a:r>
              <a:rPr lang="en-US" sz="1600">
                <a:solidFill>
                  <a:srgbClr val="FF0000"/>
                </a:solidFill>
              </a:rPr>
              <a:t>3D auto-encoding</a:t>
            </a:r>
            <a:r>
              <a:rPr lang="en-US" sz="1600"/>
              <a:t> task that does not rely on expert-labeled keypoints. </a:t>
            </a:r>
          </a:p>
          <a:p>
            <a:endParaRPr lang="en-US" sz="1600"/>
          </a:p>
          <a:p>
            <a:r>
              <a:rPr lang="en-US" sz="1600"/>
              <a:t>Further, NDFs are </a:t>
            </a:r>
            <a:r>
              <a:rPr lang="en-US" sz="1600">
                <a:solidFill>
                  <a:srgbClr val="FF0000"/>
                </a:solidFill>
              </a:rPr>
              <a:t>SE(3)-equivariant</a:t>
            </a:r>
            <a:r>
              <a:rPr lang="en-US" sz="1600"/>
              <a:t>, guaranteeing performance that generalizes across all possible 3D object translations and rotations. </a:t>
            </a:r>
          </a:p>
          <a:p>
            <a:endParaRPr lang="en-US" sz="1600"/>
          </a:p>
          <a:p>
            <a:r>
              <a:rPr lang="en-US" sz="1600"/>
              <a:t>We demonstrate learning of manipulation tasks </a:t>
            </a:r>
          </a:p>
          <a:p>
            <a:r>
              <a:rPr lang="en-US" sz="1600"/>
              <a:t>from few (~5-10) demonstrations </a:t>
            </a:r>
          </a:p>
          <a:p>
            <a:r>
              <a:rPr lang="en-US" sz="1600"/>
              <a:t>both in simulation and on a real robot.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68CD9-D567-684A-BCF1-CA5A80E3A4C6}"/>
              </a:ext>
            </a:extLst>
          </p:cNvPr>
          <p:cNvSpPr txBox="1"/>
          <p:nvPr/>
        </p:nvSpPr>
        <p:spPr>
          <a:xfrm>
            <a:off x="-7054" y="23807"/>
            <a:ext cx="52362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SE(3)-Equivariant Object Representations for Manipulation</a:t>
            </a:r>
          </a:p>
          <a:p>
            <a:r>
              <a:rPr lang="en-US" sz="1400"/>
              <a:t> - </a:t>
            </a:r>
            <a:r>
              <a:rPr lang="en-US" sz="1400">
                <a:hlinkClick r:id="rId3"/>
              </a:rPr>
              <a:t>https://yilundu.github.io/ndf/</a:t>
            </a:r>
            <a:r>
              <a:rPr lang="en-US" sz="1400"/>
              <a:t> -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FB57A-82E0-9A49-A407-8A1FBC1DECA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3611365"/>
            <a:ext cx="5576884" cy="303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0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383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5</cp:revision>
  <dcterms:created xsi:type="dcterms:W3CDTF">2021-12-13T02:15:08Z</dcterms:created>
  <dcterms:modified xsi:type="dcterms:W3CDTF">2021-12-13T19:37:46Z</dcterms:modified>
</cp:coreProperties>
</file>