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78" r:id="rId2"/>
    <p:sldId id="270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1"/>
    <p:restoredTop sz="94533"/>
  </p:normalViewPr>
  <p:slideViewPr>
    <p:cSldViewPr snapToGrid="0" snapToObjects="1">
      <p:cViewPr varScale="1">
        <p:scale>
          <a:sx n="91" d="100"/>
          <a:sy n="91" d="100"/>
        </p:scale>
        <p:origin x="216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6/27/22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tosa.io/ev/principal-component-analysi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F6A66F-AB4F-CC40-9E60-4111C5098DD0}"/>
              </a:ext>
            </a:extLst>
          </p:cNvPr>
          <p:cNvSpPr txBox="1"/>
          <p:nvPr/>
        </p:nvSpPr>
        <p:spPr>
          <a:xfrm>
            <a:off x="0" y="0"/>
            <a:ext cx="6605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PCA = Principal Component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2A0E0F-4BE3-D04E-B11E-1EBE2331EA1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216" y="2236084"/>
            <a:ext cx="6002615" cy="23629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0684D1-E0F7-7C81-9A7B-FC199CBB430B}"/>
              </a:ext>
            </a:extLst>
          </p:cNvPr>
          <p:cNvSpPr txBox="1"/>
          <p:nvPr/>
        </p:nvSpPr>
        <p:spPr>
          <a:xfrm>
            <a:off x="260065" y="5605719"/>
            <a:ext cx="393686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sklearn import decomposition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...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pca = decomposition.PCA(n_components=3)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pca.fit(X)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= pca.transform(X)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77008-20CC-33B3-6AEE-9BD2CABDE24F}"/>
              </a:ext>
            </a:extLst>
          </p:cNvPr>
          <p:cNvSpPr txBox="1"/>
          <p:nvPr/>
        </p:nvSpPr>
        <p:spPr>
          <a:xfrm>
            <a:off x="88483" y="624257"/>
            <a:ext cx="792275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cs typeface="Calibri" panose="020F0502020204030204" pitchFamily="34" charset="0"/>
              </a:rPr>
              <a:t>PCA was developed by Karl Pearson (in 1901)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cs typeface="Calibri" panose="020F0502020204030204" pitchFamily="34" charset="0"/>
              </a:rPr>
              <a:t>Creates linear combinations of the original features. The new features are orthogonal, (uncorrelated).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cs typeface="Calibri" panose="020F0502020204030204" pitchFamily="34" charset="0"/>
              </a:rPr>
              <a:t>Furthermore, they are ranked in order of their "explained variance." The first principal component (PC1) explains the most variance in your dataset, PC2 explains the second-most variance, and so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cs typeface="Calibri" panose="020F0502020204030204" pitchFamily="34" charset="0"/>
              </a:rPr>
              <a:t>These new features are then used in a machine learning model in place of the original features that were used to generate the principal components. </a:t>
            </a:r>
          </a:p>
        </p:txBody>
      </p:sp>
      <p:pic>
        <p:nvPicPr>
          <p:cNvPr id="6" name="Google Shape;283;p35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B29DD09D-C251-9F53-AC70-DC171E44EFC9}"/>
              </a:ext>
            </a:extLst>
          </p:cNvPr>
          <p:cNvPicPr preferRelativeResize="0"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8751253" y="183676"/>
            <a:ext cx="3267730" cy="3090940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80807E-7D25-24A6-834B-844D3DE82817}"/>
              </a:ext>
            </a:extLst>
          </p:cNvPr>
          <p:cNvSpPr txBox="1"/>
          <p:nvPr/>
        </p:nvSpPr>
        <p:spPr>
          <a:xfrm>
            <a:off x="9341064" y="3274616"/>
            <a:ext cx="208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>
                <a:cs typeface="Calibri" panose="020F0502020204030204" pitchFamily="34" charset="0"/>
              </a:rPr>
              <a:t>Karl Pearson</a:t>
            </a:r>
            <a:endParaRPr lang="en-US" sz="18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247773-3202-777C-2DD5-73C1AE19BECC}"/>
              </a:ext>
            </a:extLst>
          </p:cNvPr>
          <p:cNvSpPr txBox="1"/>
          <p:nvPr/>
        </p:nvSpPr>
        <p:spPr>
          <a:xfrm>
            <a:off x="5809262" y="4482334"/>
            <a:ext cx="6209721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 </a:t>
            </a:r>
            <a:r>
              <a:rPr lang="en-US" sz="1400" b="1">
                <a:solidFill>
                  <a:srgbClr val="00B0F0"/>
                </a:solidFill>
              </a:rPr>
              <a:t>major benefit </a:t>
            </a:r>
            <a:r>
              <a:rPr lang="en-US" sz="1400"/>
              <a:t>of PCA: </a:t>
            </a:r>
            <a:r>
              <a:rPr lang="en-US" sz="1400" b="1">
                <a:solidFill>
                  <a:srgbClr val="00B050"/>
                </a:solidFill>
              </a:rPr>
              <a:t>helps to simplify the model</a:t>
            </a:r>
            <a:r>
              <a:rPr lang="en-US" sz="1400"/>
              <a:t>.</a:t>
            </a:r>
            <a:br>
              <a:rPr lang="en-US" sz="1400"/>
            </a:br>
            <a:r>
              <a:rPr lang="en-US" sz="1400"/>
              <a:t>PCA can often drastically reduce the dimensionality of our data, thereby greatly reducing the number of explanatory variables needed to be included within a machine learning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 </a:t>
            </a:r>
            <a:r>
              <a:rPr lang="en-US" sz="1400" b="1">
                <a:solidFill>
                  <a:srgbClr val="00B0F0"/>
                </a:solidFill>
              </a:rPr>
              <a:t>major drawback</a:t>
            </a:r>
            <a:r>
              <a:rPr lang="en-US" sz="1400"/>
              <a:t> to PCA: A model constructed with </a:t>
            </a:r>
            <a:r>
              <a:rPr lang="en-US" sz="1400" b="1">
                <a:solidFill>
                  <a:srgbClr val="FF0000"/>
                </a:solidFill>
              </a:rPr>
              <a:t>Principal Components</a:t>
            </a:r>
            <a:r>
              <a:rPr lang="en-US" sz="1400"/>
              <a:t> may be very </a:t>
            </a:r>
            <a:r>
              <a:rPr lang="en-US" sz="1400" b="1">
                <a:solidFill>
                  <a:srgbClr val="FF0000"/>
                </a:solidFill>
              </a:rPr>
              <a:t>difficult to interpret / explain</a:t>
            </a:r>
            <a:r>
              <a:rPr lang="en-US" sz="1400"/>
              <a:t> – because they are not real features, but artificial combinations of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Another </a:t>
            </a:r>
            <a:r>
              <a:rPr lang="en-US" sz="1400" b="1">
                <a:solidFill>
                  <a:srgbClr val="00B0F0"/>
                </a:solidFill>
              </a:rPr>
              <a:t>major drawback</a:t>
            </a:r>
            <a:r>
              <a:rPr lang="en-US" sz="1400"/>
              <a:t> to PCA: PCA should </a:t>
            </a:r>
            <a:r>
              <a:rPr lang="en-US" sz="1400" b="1">
                <a:solidFill>
                  <a:srgbClr val="00B050"/>
                </a:solidFill>
              </a:rPr>
              <a:t>not be applied to categorical features</a:t>
            </a:r>
            <a:r>
              <a:rPr lang="en-US" sz="1400"/>
              <a:t>, even if they have been converted to binary "one-hot" 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249886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97;p37">
            <a:extLst>
              <a:ext uri="{FF2B5EF4-FFF2-40B4-BE49-F238E27FC236}">
                <a16:creationId xmlns:a16="http://schemas.microsoft.com/office/drawing/2014/main" id="{360AC29A-3A77-2E7E-BDB8-21DFCEED5814}"/>
              </a:ext>
            </a:extLst>
          </p:cNvPr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8032" y="1272200"/>
            <a:ext cx="3952737" cy="17492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B8E4B4-A00B-9737-AD26-DF33ED495EB4}"/>
              </a:ext>
            </a:extLst>
          </p:cNvPr>
          <p:cNvSpPr txBox="1"/>
          <p:nvPr/>
        </p:nvSpPr>
        <p:spPr>
          <a:xfrm>
            <a:off x="1794357" y="3073932"/>
            <a:ext cx="15054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Aft>
                <a:spcPts val="0"/>
              </a:spcAft>
              <a:buSzPts val="1440"/>
            </a:pPr>
            <a:r>
              <a:rPr lang="en-US" sz="1400" dirty="0"/>
              <a:t>2 dim to 1 dim</a:t>
            </a:r>
            <a:endParaRPr lang="en-US" sz="1400" u="sng" dirty="0">
              <a:solidFill>
                <a:schemeClr val="hlink"/>
              </a:solidFill>
              <a:hlinkClick r:id="rId3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17212-17B6-28F2-7270-44D2FF58A331}"/>
              </a:ext>
            </a:extLst>
          </p:cNvPr>
          <p:cNvSpPr txBox="1"/>
          <p:nvPr/>
        </p:nvSpPr>
        <p:spPr>
          <a:xfrm>
            <a:off x="0" y="0"/>
            <a:ext cx="3329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PCA Examples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679BD5B-69FA-640A-5CAB-8016FE941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19461" y="2014894"/>
            <a:ext cx="1958009" cy="174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04727EE-81BA-0D18-D8DB-E312A905F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438516" y="2014894"/>
            <a:ext cx="2613991" cy="185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01121F0C-B2EF-0381-4073-A8DD9AEF2862}"/>
              </a:ext>
            </a:extLst>
          </p:cNvPr>
          <p:cNvSpPr/>
          <p:nvPr/>
        </p:nvSpPr>
        <p:spPr>
          <a:xfrm>
            <a:off x="8865704" y="2822713"/>
            <a:ext cx="417444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37A035-E241-CC6E-7E14-5F74E2D1BC69}"/>
              </a:ext>
            </a:extLst>
          </p:cNvPr>
          <p:cNvSpPr txBox="1"/>
          <p:nvPr/>
        </p:nvSpPr>
        <p:spPr>
          <a:xfrm>
            <a:off x="7673008" y="4022950"/>
            <a:ext cx="29631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0">
              <a:spcAft>
                <a:spcPts val="0"/>
              </a:spcAft>
              <a:buSzPts val="1440"/>
            </a:pPr>
            <a:r>
              <a:rPr lang="en-US" sz="1400" dirty="0"/>
              <a:t>3 dim to 2 dim</a:t>
            </a:r>
          </a:p>
          <a:p>
            <a:pPr lvl="0" algn="ctr" rtl="0">
              <a:spcAft>
                <a:spcPts val="0"/>
              </a:spcAft>
              <a:buSzPts val="1440"/>
            </a:pPr>
            <a:r>
              <a:rPr lang="en-US" sz="1400" dirty="0"/>
              <a:t>The arrows on the left graph represent PC1, PC2, PC3</a:t>
            </a:r>
          </a:p>
        </p:txBody>
      </p:sp>
    </p:spTree>
    <p:extLst>
      <p:ext uri="{BB962C8B-B14F-4D97-AF65-F5344CB8AC3E}">
        <p14:creationId xmlns:p14="http://schemas.microsoft.com/office/powerpoint/2010/main" val="220638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6573A4-BDDA-3C09-FAF9-19AD7873A0C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270" y="658325"/>
            <a:ext cx="4636019" cy="2770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D1B28A-4867-5D28-BA07-EFB4082BDE9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64458" y="488852"/>
            <a:ext cx="2713982" cy="29401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0718B5-F71E-1FCE-B2EA-C92071FE301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5574" y="4164495"/>
            <a:ext cx="2606944" cy="251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7C6B59-600F-696C-3B1E-4DE4CA05B8F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2779" y="4431280"/>
            <a:ext cx="2463951" cy="2247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D77F0E-3A58-E7F8-5EF7-F03D1FD263F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0526" y="4164495"/>
            <a:ext cx="2463952" cy="22591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F760E9-03F2-8946-6A09-CD3344734428}"/>
              </a:ext>
            </a:extLst>
          </p:cNvPr>
          <p:cNvSpPr txBox="1"/>
          <p:nvPr/>
        </p:nvSpPr>
        <p:spPr>
          <a:xfrm>
            <a:off x="0" y="0"/>
            <a:ext cx="6241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PCA Examples: mRNA Genes and Cells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0924F-CB36-422D-4C13-96A10BECA4D7}"/>
              </a:ext>
            </a:extLst>
          </p:cNvPr>
          <p:cNvSpPr txBox="1"/>
          <p:nvPr/>
        </p:nvSpPr>
        <p:spPr>
          <a:xfrm>
            <a:off x="5029200" y="4292780"/>
            <a:ext cx="188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mark them with colors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35F2BFB-EFAE-CF3B-C54C-04E1287B2871}"/>
              </a:ext>
            </a:extLst>
          </p:cNvPr>
          <p:cNvSpPr/>
          <p:nvPr/>
        </p:nvSpPr>
        <p:spPr>
          <a:xfrm>
            <a:off x="3776870" y="5332234"/>
            <a:ext cx="526773" cy="222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A2013911-8B18-6DF5-D2F6-03E2BC0BAF84}"/>
              </a:ext>
            </a:extLst>
          </p:cNvPr>
          <p:cNvSpPr/>
          <p:nvPr/>
        </p:nvSpPr>
        <p:spPr>
          <a:xfrm>
            <a:off x="7230241" y="5332234"/>
            <a:ext cx="526773" cy="222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9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267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177</cp:revision>
  <dcterms:created xsi:type="dcterms:W3CDTF">2018-10-10T17:24:46Z</dcterms:created>
  <dcterms:modified xsi:type="dcterms:W3CDTF">2022-06-27T20:15:37Z</dcterms:modified>
</cp:coreProperties>
</file>