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6"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23"/>
    <p:restoredTop sz="94578"/>
  </p:normalViewPr>
  <p:slideViewPr>
    <p:cSldViewPr snapToGrid="0" snapToObjects="1">
      <p:cViewPr varScale="1">
        <p:scale>
          <a:sx n="83" d="100"/>
          <a:sy n="83" d="100"/>
        </p:scale>
        <p:origin x="23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E883-AEBF-5148-B5CF-75C67427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F8CB9-1AEC-594E-A915-9F5FFA719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B2E501-CA5A-4E4D-A37E-E02C9D8FEE8E}"/>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5" name="Footer Placeholder 4">
            <a:extLst>
              <a:ext uri="{FF2B5EF4-FFF2-40B4-BE49-F238E27FC236}">
                <a16:creationId xmlns:a16="http://schemas.microsoft.com/office/drawing/2014/main" id="{A7C385AE-3AE6-BF40-AFD4-0BE890E76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98A0E-4002-5049-828E-04AEB0389E6C}"/>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369522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9A63-8CFE-634C-AD9D-2513E86AC3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52EA3A-DC1F-B249-8857-758BC39DC9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183A3-0598-5340-8450-D8800F598341}"/>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5" name="Footer Placeholder 4">
            <a:extLst>
              <a:ext uri="{FF2B5EF4-FFF2-40B4-BE49-F238E27FC236}">
                <a16:creationId xmlns:a16="http://schemas.microsoft.com/office/drawing/2014/main" id="{E09E10FC-8000-2544-AA51-168C8FA6A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F9376-2BC9-624A-9038-ED83CA30EE4A}"/>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128623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AA79F4-E075-D247-9BEF-E928B2D521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F5ECFE-5838-974F-88FB-C330294BAD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1F5AA-3F9A-5244-A939-3849D05A8469}"/>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5" name="Footer Placeholder 4">
            <a:extLst>
              <a:ext uri="{FF2B5EF4-FFF2-40B4-BE49-F238E27FC236}">
                <a16:creationId xmlns:a16="http://schemas.microsoft.com/office/drawing/2014/main" id="{800F8F4C-D351-6440-87FF-5F3DC35B4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9A8FA-3C1A-5E46-A96B-DD60489DC928}"/>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241762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487E-163B-094E-8CEF-1FEC12BC5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126703-99B2-E044-A3CA-987BD2F2AD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B6741-EAA1-E24D-B4B1-44E6F27DAB4C}"/>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5" name="Footer Placeholder 4">
            <a:extLst>
              <a:ext uri="{FF2B5EF4-FFF2-40B4-BE49-F238E27FC236}">
                <a16:creationId xmlns:a16="http://schemas.microsoft.com/office/drawing/2014/main" id="{25707820-AD2A-4F40-AEDE-9BE186C53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24814-03C1-914B-BC29-6EC669328D03}"/>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343697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4C4C-718A-2444-BDC9-65C8A6C64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63C14-FF2B-A546-8A59-CBB064706D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96ED78-8BA6-9545-893F-495A24937201}"/>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5" name="Footer Placeholder 4">
            <a:extLst>
              <a:ext uri="{FF2B5EF4-FFF2-40B4-BE49-F238E27FC236}">
                <a16:creationId xmlns:a16="http://schemas.microsoft.com/office/drawing/2014/main" id="{19D14132-9644-534F-B120-118CE75A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146AF-BF7A-934B-A558-0F1F1BF3F5D7}"/>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131162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03D4-AFEA-504B-B8DC-2CA8C5311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106BD-8BD5-5146-B0CE-4BD2C62687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AD5A3-D06E-0B41-B0CF-980DE4A865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D3E7A-5655-8048-A8E7-05483274960D}"/>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6" name="Footer Placeholder 5">
            <a:extLst>
              <a:ext uri="{FF2B5EF4-FFF2-40B4-BE49-F238E27FC236}">
                <a16:creationId xmlns:a16="http://schemas.microsoft.com/office/drawing/2014/main" id="{5DD3AE5E-90D0-7C41-A744-722660865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1D7A0-6D3B-7947-B4D5-ECE816361420}"/>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396075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6313-258C-0843-A1D4-ACE8AA4DC2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9BE9C-3CF8-D949-9873-738A43E15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6EBDA7-22A8-3247-9A41-E7C3F274B4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95B411-8E2D-F94A-8793-756B24A26D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4FD855-16D1-9045-B709-E45CBCD82B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D46C0-F784-F94D-9B64-ED738C13EA05}"/>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8" name="Footer Placeholder 7">
            <a:extLst>
              <a:ext uri="{FF2B5EF4-FFF2-40B4-BE49-F238E27FC236}">
                <a16:creationId xmlns:a16="http://schemas.microsoft.com/office/drawing/2014/main" id="{AEDBA147-23A8-A14B-963D-234BC84288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E0487-23FE-D147-AABF-2C2BC965CE82}"/>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195988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079-B567-5344-9947-97FA159056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78D811-9E52-4E49-B999-66F930CEE336}"/>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4" name="Footer Placeholder 3">
            <a:extLst>
              <a:ext uri="{FF2B5EF4-FFF2-40B4-BE49-F238E27FC236}">
                <a16:creationId xmlns:a16="http://schemas.microsoft.com/office/drawing/2014/main" id="{1FAFFF53-D73C-4C43-9A4A-755897C1E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726BA-6D65-0247-B34A-FA3489EC07A7}"/>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181281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69600-D603-D542-95B2-0399BFF370EF}"/>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3" name="Footer Placeholder 2">
            <a:extLst>
              <a:ext uri="{FF2B5EF4-FFF2-40B4-BE49-F238E27FC236}">
                <a16:creationId xmlns:a16="http://schemas.microsoft.com/office/drawing/2014/main" id="{D2FF96B9-6ED2-064B-BC15-6E46C4F56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7F8CD-C11B-CF46-AF91-479FD990CFC0}"/>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13737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4882-188A-8B4E-9756-93F0EC12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94C3DC-D453-314B-B20E-14A5A9C0E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6619D-3BCB-9C4A-99D7-4A68E7A41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C0F2E0-2988-5E4E-92DB-757296094457}"/>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6" name="Footer Placeholder 5">
            <a:extLst>
              <a:ext uri="{FF2B5EF4-FFF2-40B4-BE49-F238E27FC236}">
                <a16:creationId xmlns:a16="http://schemas.microsoft.com/office/drawing/2014/main" id="{28501B32-CD0F-684B-87AC-51FF83F53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B0924-B909-3040-A024-6068E39B2309}"/>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9590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6F57-9367-0444-8293-7335E6A49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91A6F-1C09-3643-8A5C-19402569F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62BC1-FC66-D949-9A6B-CE2194B1D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1F4545-8F9F-B447-AA6E-5E7C08EFA67D}"/>
              </a:ext>
            </a:extLst>
          </p:cNvPr>
          <p:cNvSpPr>
            <a:spLocks noGrp="1"/>
          </p:cNvSpPr>
          <p:nvPr>
            <p:ph type="dt" sz="half" idx="10"/>
          </p:nvPr>
        </p:nvSpPr>
        <p:spPr/>
        <p:txBody>
          <a:bodyPr/>
          <a:lstStyle/>
          <a:p>
            <a:fld id="{978CCE7A-74A1-6341-9A34-33AF4358B7E1}" type="datetimeFigureOut">
              <a:rPr lang="en-US" smtClean="0"/>
              <a:t>5/30/22</a:t>
            </a:fld>
            <a:endParaRPr lang="en-US"/>
          </a:p>
        </p:txBody>
      </p:sp>
      <p:sp>
        <p:nvSpPr>
          <p:cNvPr id="6" name="Footer Placeholder 5">
            <a:extLst>
              <a:ext uri="{FF2B5EF4-FFF2-40B4-BE49-F238E27FC236}">
                <a16:creationId xmlns:a16="http://schemas.microsoft.com/office/drawing/2014/main" id="{51C54558-A392-194B-9F4D-382BF9907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D0BCD-6953-5948-BA78-DE0222EB07E2}"/>
              </a:ext>
            </a:extLst>
          </p:cNvPr>
          <p:cNvSpPr>
            <a:spLocks noGrp="1"/>
          </p:cNvSpPr>
          <p:nvPr>
            <p:ph type="sldNum" sz="quarter" idx="12"/>
          </p:nvPr>
        </p:nvSpPr>
        <p:spPr/>
        <p:txBody>
          <a:bodyPr/>
          <a:lstStyle/>
          <a:p>
            <a:fld id="{D02D789B-E992-524D-AAF8-7433E2CF6DA5}" type="slidenum">
              <a:rPr lang="en-US" smtClean="0"/>
              <a:t>‹#›</a:t>
            </a:fld>
            <a:endParaRPr lang="en-US"/>
          </a:p>
        </p:txBody>
      </p:sp>
    </p:spTree>
    <p:extLst>
      <p:ext uri="{BB962C8B-B14F-4D97-AF65-F5344CB8AC3E}">
        <p14:creationId xmlns:p14="http://schemas.microsoft.com/office/powerpoint/2010/main" val="371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A7089-2046-A140-BE78-441B915BF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CCB74-6008-FC45-B331-46B7C9780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B5D65-009E-654F-BF1B-484FFBBE6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CE7A-74A1-6341-9A34-33AF4358B7E1}" type="datetimeFigureOut">
              <a:rPr lang="en-US" smtClean="0"/>
              <a:t>5/30/22</a:t>
            </a:fld>
            <a:endParaRPr lang="en-US"/>
          </a:p>
        </p:txBody>
      </p:sp>
      <p:sp>
        <p:nvSpPr>
          <p:cNvPr id="5" name="Footer Placeholder 4">
            <a:extLst>
              <a:ext uri="{FF2B5EF4-FFF2-40B4-BE49-F238E27FC236}">
                <a16:creationId xmlns:a16="http://schemas.microsoft.com/office/drawing/2014/main" id="{95B00331-6ECC-D042-86D2-9A4C2A3E6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48413-D8AA-5647-9811-BAB558D24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D789B-E992-524D-AAF8-7433E2CF6DA5}" type="slidenum">
              <a:rPr lang="en-US" smtClean="0"/>
              <a:t>‹#›</a:t>
            </a:fld>
            <a:endParaRPr lang="en-US"/>
          </a:p>
        </p:txBody>
      </p:sp>
    </p:spTree>
    <p:extLst>
      <p:ext uri="{BB962C8B-B14F-4D97-AF65-F5344CB8AC3E}">
        <p14:creationId xmlns:p14="http://schemas.microsoft.com/office/powerpoint/2010/main" val="20701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ypi.org/project/sklearn-ranking/" TargetMode="External"/><Relationship Id="rId3" Type="http://schemas.openxmlformats.org/officeDocument/2006/relationships/hyperlink" Target="https://en.wikipedia.org/wiki/Learning_to_rank" TargetMode="External"/><Relationship Id="rId7" Type="http://schemas.openxmlformats.org/officeDocument/2006/relationships/hyperlink" Target="https://scikit-network.readthedocs.io/en/latest/reference/ranking.html" TargetMode="External"/><Relationship Id="rId2" Type="http://schemas.openxmlformats.org/officeDocument/2006/relationships/hyperlink" Target="https://en.wikipedia.org/wiki/Ranking" TargetMode="External"/><Relationship Id="rId1" Type="http://schemas.openxmlformats.org/officeDocument/2006/relationships/slideLayout" Target="../slideLayouts/slideLayout1.xml"/><Relationship Id="rId6" Type="http://schemas.openxmlformats.org/officeDocument/2006/relationships/hyperlink" Target="https://lucidworks.com/post/abcs-learning-to-rank/" TargetMode="External"/><Relationship Id="rId5" Type="http://schemas.openxmlformats.org/officeDocument/2006/relationships/hyperlink" Target="https://towardsdatascience.com/learning-to-rank-with-python-scikit-learn-327a5cfd81f" TargetMode="External"/><Relationship Id="rId4" Type="http://schemas.openxmlformats.org/officeDocument/2006/relationships/hyperlink" Target="https://medium.com/predictly-on-tech/learning-to-rank-using-xgboost-83de0166229d" TargetMode="External"/><Relationship Id="rId9" Type="http://schemas.openxmlformats.org/officeDocument/2006/relationships/hyperlink" Target="https://everdark.github.io/k9/notebooks/ml/learning_to_rank/learning_to_rank.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lightgbm.readthedocs.io/en/latest/pythonapi/lightgbm.LGBMRanker.html" TargetMode="External"/><Relationship Id="rId2" Type="http://schemas.openxmlformats.org/officeDocument/2006/relationships/hyperlink" Target="https://medium.com/@raghavbhutani41/gradient-boosting-ranking-algorithm-lightgbm-667050dddaa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gombru.github.io/2019/04/03/ranking_loss/" TargetMode="External"/><Relationship Id="rId1" Type="http://schemas.openxmlformats.org/officeDocument/2006/relationships/slideLayout" Target="../slideLayouts/slideLayout1.xml"/><Relationship Id="rId5" Type="http://schemas.openxmlformats.org/officeDocument/2006/relationships/image" Target="../media/image3.tiff"/><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8" Type="http://schemas.openxmlformats.org/officeDocument/2006/relationships/hyperlink" Target="https://cs.nyu.edu/~mohri/ml18/" TargetMode="External"/><Relationship Id="rId3" Type="http://schemas.openxmlformats.org/officeDocument/2006/relationships/hyperlink" Target="https://github.com/rueycheng/AdaRank" TargetMode="External"/><Relationship Id="rId7" Type="http://schemas.openxmlformats.org/officeDocument/2006/relationships/hyperlink" Target="https://www.dropbox.com/s/7voitv0vt24c88s/10290.pdf?dl=1" TargetMode="External"/><Relationship Id="rId2" Type="http://schemas.openxmlformats.org/officeDocument/2006/relationships/hyperlink" Target="https://www.youtube.com/watch?v=pmxBDuju3GU" TargetMode="External"/><Relationship Id="rId1" Type="http://schemas.openxmlformats.org/officeDocument/2006/relationships/slideLayout" Target="../slideLayouts/slideLayout2.xml"/><Relationship Id="rId6" Type="http://schemas.openxmlformats.org/officeDocument/2006/relationships/hyperlink" Target="https://www.dropbox.com/s/7voitv0vt24c88s/10290.pdf" TargetMode="External"/><Relationship Id="rId5" Type="http://schemas.openxmlformats.org/officeDocument/2006/relationships/hyperlink" Target="https://cs.nyu.edu/~mohri/mlbook/" TargetMode="External"/><Relationship Id="rId4" Type="http://schemas.openxmlformats.org/officeDocument/2006/relationships/hyperlink" Target="https://towardsdatascience.com/learning-to-rank-a-complete-guide-to-ranking-using-machine-learning-4c9688d370d4" TargetMode="External"/><Relationship Id="rId9" Type="http://schemas.openxmlformats.org/officeDocument/2006/relationships/hyperlink" Target="https://arxiv.org/pdf/2103.1373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21CC3-A1D7-9B4C-86AC-550028D30F37}"/>
              </a:ext>
            </a:extLst>
          </p:cNvPr>
          <p:cNvSpPr txBox="1"/>
          <p:nvPr/>
        </p:nvSpPr>
        <p:spPr>
          <a:xfrm>
            <a:off x="693159" y="916383"/>
            <a:ext cx="8475785" cy="5447645"/>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dirty="0">
                <a:cs typeface="Arial" panose="020B0604020202020204" pitchFamily="34" charset="0"/>
                <a:hlinkClick r:id="rId2"/>
              </a:rPr>
              <a:t>https://en.wikipedia.org/wiki/Ranking</a:t>
            </a:r>
            <a:endParaRPr lang="en-US" sz="1400" dirty="0">
              <a:cs typeface="Arial" panose="020B0604020202020204" pitchFamily="34" charset="0"/>
            </a:endParaRPr>
          </a:p>
          <a:p>
            <a:pPr marL="285750" indent="-285750">
              <a:buFont typeface="Arial" panose="020B0604020202020204" pitchFamily="34" charset="0"/>
              <a:buChar char="•"/>
            </a:pPr>
            <a:r>
              <a:rPr lang="en-US" sz="1400" dirty="0">
                <a:cs typeface="Arial" panose="020B0604020202020204" pitchFamily="34" charset="0"/>
              </a:rPr>
              <a:t>Ranking is a week ordering of items by assigning a rank (a positive integer number) to each item.</a:t>
            </a:r>
          </a:p>
          <a:p>
            <a:pPr marL="285750" indent="-285750">
              <a:buFont typeface="Arial" panose="020B0604020202020204" pitchFamily="34" charset="0"/>
              <a:buChar char="•"/>
            </a:pPr>
            <a:r>
              <a:rPr lang="en-US" sz="1400" dirty="0">
                <a:cs typeface="Arial" panose="020B0604020202020204" pitchFamily="34" charset="0"/>
              </a:rPr>
              <a:t>Rank is inversely related to the value. </a:t>
            </a:r>
            <a:br>
              <a:rPr lang="en-US" sz="1400" dirty="0">
                <a:cs typeface="Arial" panose="020B0604020202020204" pitchFamily="34" charset="0"/>
              </a:rPr>
            </a:br>
            <a:r>
              <a:rPr lang="en-US" sz="1400" dirty="0">
                <a:cs typeface="Arial" panose="020B0604020202020204" pitchFamily="34" charset="0"/>
              </a:rPr>
              <a:t>We say that the ranking is "higher" if the value of the assigned rank integer number is "lower". </a:t>
            </a:r>
            <a:br>
              <a:rPr lang="en-US" sz="1400" dirty="0">
                <a:cs typeface="Arial" panose="020B0604020202020204" pitchFamily="34" charset="0"/>
              </a:rPr>
            </a:br>
            <a:r>
              <a:rPr lang="en-US" sz="1400" dirty="0">
                <a:cs typeface="Arial" panose="020B0604020202020204" pitchFamily="34" charset="0"/>
              </a:rPr>
              <a:t>So, for example, rank 2 is higher than rank 3. The highest possible rank is 1.</a:t>
            </a:r>
          </a:p>
          <a:p>
            <a:pPr marL="285750" indent="-285750">
              <a:buFont typeface="Arial" panose="020B0604020202020204" pitchFamily="34" charset="0"/>
              <a:buChar char="•"/>
            </a:pPr>
            <a:r>
              <a:rPr lang="en-US" sz="1400" dirty="0">
                <a:cs typeface="Arial" panose="020B0604020202020204" pitchFamily="34" charset="0"/>
              </a:rPr>
              <a:t>Difference between Rating and Ranking:</a:t>
            </a:r>
            <a:br>
              <a:rPr lang="en-US" sz="1400" dirty="0">
                <a:cs typeface="Arial" panose="020B0604020202020204" pitchFamily="34" charset="0"/>
              </a:rPr>
            </a:br>
            <a:r>
              <a:rPr lang="en-US" sz="1400" dirty="0">
                <a:cs typeface="Arial" panose="020B0604020202020204" pitchFamily="34" charset="0"/>
              </a:rPr>
              <a:t>.. Rating usually means a category or a range of values. "a classification or ranking of someone </a:t>
            </a:r>
            <a:br>
              <a:rPr lang="en-US" sz="1400" dirty="0">
                <a:cs typeface="Arial" panose="020B0604020202020204" pitchFamily="34" charset="0"/>
              </a:rPr>
            </a:br>
            <a:r>
              <a:rPr lang="en-US" sz="1400" dirty="0">
                <a:cs typeface="Arial" panose="020B0604020202020204" pitchFamily="34" charset="0"/>
              </a:rPr>
              <a:t>   or something based on a comparative assessment of their quality, standard, or performance."</a:t>
            </a:r>
            <a:br>
              <a:rPr lang="en-US" sz="1400" dirty="0">
                <a:cs typeface="Arial" panose="020B0604020202020204" pitchFamily="34" charset="0"/>
              </a:rPr>
            </a:br>
            <a:r>
              <a:rPr lang="en-US" sz="1400" dirty="0">
                <a:cs typeface="Arial" panose="020B0604020202020204" pitchFamily="34" charset="0"/>
              </a:rPr>
              <a:t>.. Ranking = ordering number between values</a:t>
            </a:r>
          </a:p>
          <a:p>
            <a:pPr marL="285750" indent="-285750">
              <a:buFont typeface="Arial" panose="020B0604020202020204" pitchFamily="34" charset="0"/>
              <a:buChar char="•"/>
            </a:pPr>
            <a:r>
              <a:rPr lang="en-US" sz="1400" dirty="0">
                <a:cs typeface="Arial" panose="020B0604020202020204" pitchFamily="34" charset="0"/>
              </a:rPr>
              <a:t>Ranking used in statistics (</a:t>
            </a:r>
            <a:r>
              <a:rPr lang="en-US" sz="1400" dirty="0" err="1">
                <a:cs typeface="Arial" panose="020B0604020202020204" pitchFamily="34" charset="0"/>
              </a:rPr>
              <a:t>wikipedia</a:t>
            </a:r>
            <a:r>
              <a:rPr lang="en-US" sz="1400" dirty="0">
                <a:cs typeface="Arial" panose="020B0604020202020204" pitchFamily="34" charset="0"/>
              </a:rPr>
              <a:t>)</a:t>
            </a:r>
          </a:p>
          <a:p>
            <a:pPr marL="285750" indent="-285750">
              <a:buFont typeface="Arial" panose="020B0604020202020204" pitchFamily="34" charset="0"/>
              <a:buChar char="•"/>
            </a:pPr>
            <a:r>
              <a:rPr lang="en-US" sz="1400" dirty="0">
                <a:cs typeface="Arial" panose="020B0604020202020204" pitchFamily="34" charset="0"/>
              </a:rPr>
              <a:t>Predictive vs. Earned (historic) Ranking </a:t>
            </a:r>
          </a:p>
          <a:p>
            <a:pPr marL="285750" indent="-285750">
              <a:buFont typeface="Arial" panose="020B0604020202020204" pitchFamily="34" charset="0"/>
              <a:buChar char="•"/>
            </a:pPr>
            <a:r>
              <a:rPr lang="en-US" sz="1400" dirty="0">
                <a:cs typeface="Arial" panose="020B0604020202020204" pitchFamily="34" charset="0"/>
              </a:rPr>
              <a:t>Real-time ranking</a:t>
            </a:r>
          </a:p>
          <a:p>
            <a:pPr marL="285750" indent="-285750">
              <a:buFont typeface="Arial" panose="020B0604020202020204" pitchFamily="34" charset="0"/>
              <a:buChar char="•"/>
            </a:pPr>
            <a:r>
              <a:rPr lang="en-US" sz="1400" dirty="0">
                <a:cs typeface="Arial" panose="020B0604020202020204" pitchFamily="34" charset="0"/>
              </a:rPr>
              <a:t>Top-N</a:t>
            </a:r>
          </a:p>
          <a:p>
            <a:pPr marL="285750" indent="-285750">
              <a:buFont typeface="Arial" panose="020B0604020202020204" pitchFamily="34" charset="0"/>
              <a:buChar char="•"/>
            </a:pPr>
            <a:r>
              <a:rPr lang="en-US" sz="1400" dirty="0">
                <a:cs typeface="Arial" panose="020B0604020202020204" pitchFamily="34" charset="0"/>
              </a:rPr>
              <a:t>Rank using multiple features</a:t>
            </a:r>
          </a:p>
          <a:p>
            <a:pPr marL="285750" indent="-285750">
              <a:buFont typeface="Arial" panose="020B0604020202020204" pitchFamily="34" charset="0"/>
              <a:buChar char="•"/>
            </a:pPr>
            <a:r>
              <a:rPr lang="en-US" sz="1400" dirty="0">
                <a:cs typeface="Arial" panose="020B0604020202020204" pitchFamily="34" charset="0"/>
              </a:rPr>
              <a:t>Numeric, extract sentiment, etc.</a:t>
            </a:r>
          </a:p>
          <a:p>
            <a:pPr marL="285750" indent="-285750">
              <a:buFont typeface="Arial" panose="020B0604020202020204" pitchFamily="34" charset="0"/>
              <a:buChar char="•"/>
            </a:pPr>
            <a:r>
              <a:rPr lang="en-US" sz="1400" dirty="0">
                <a:cs typeface="Arial" panose="020B0604020202020204" pitchFamily="34" charset="0"/>
              </a:rPr>
              <a:t>Loss functions: Ranking Loss, Contrastive Loss, Margin Loss, Triplet Loss, Hinge Loss, etc.</a:t>
            </a:r>
          </a:p>
          <a:p>
            <a:pPr marL="285750" indent="-285750">
              <a:buFont typeface="Arial" panose="020B0604020202020204" pitchFamily="34" charset="0"/>
              <a:buChar char="•"/>
            </a:pPr>
            <a:r>
              <a:rPr lang="en-US" sz="1400" dirty="0">
                <a:cs typeface="Arial" panose="020B0604020202020204" pitchFamily="34" charset="0"/>
              </a:rPr>
              <a:t>Ranking models using Neural Networks</a:t>
            </a:r>
          </a:p>
          <a:p>
            <a:pPr marL="285750" indent="-285750">
              <a:buFont typeface="Arial" panose="020B0604020202020204" pitchFamily="34" charset="0"/>
              <a:buChar char="•"/>
            </a:pPr>
            <a:r>
              <a:rPr lang="en-US" sz="1400"/>
              <a:t>Learning to rank (multiple methods): </a:t>
            </a:r>
            <a:r>
              <a:rPr lang="en-US" sz="1400">
                <a:hlinkClick r:id="rId3"/>
              </a:rPr>
              <a:t>https://en.wikipedia.org/wiki/Learning_to_rank</a:t>
            </a:r>
            <a:r>
              <a:rPr lang="en-US" sz="1400"/>
              <a:t> </a:t>
            </a:r>
          </a:p>
          <a:p>
            <a:pPr marL="285750" indent="-285750">
              <a:buFont typeface="Arial" panose="020B0604020202020204" pitchFamily="34" charset="0"/>
              <a:buChar char="•"/>
            </a:pPr>
            <a:r>
              <a:rPr lang="en-US" sz="1400"/>
              <a:t>xgb.XGBRanker: </a:t>
            </a:r>
            <a:r>
              <a:rPr lang="en-US" sz="1400">
                <a:hlinkClick r:id="rId4"/>
              </a:rPr>
              <a:t>https://medium.com/predictly-on-tech/learning-to-rank-using-xgboost-83de0166229d</a:t>
            </a:r>
            <a:endParaRPr lang="en-US" sz="1400"/>
          </a:p>
          <a:p>
            <a:pPr marL="285750" indent="-285750">
              <a:buFont typeface="Arial" panose="020B0604020202020204" pitchFamily="34" charset="0"/>
              <a:buChar char="•"/>
            </a:pPr>
            <a:r>
              <a:rPr lang="en-US" sz="1400"/>
              <a:t>sklearn: </a:t>
            </a:r>
            <a:r>
              <a:rPr lang="en-US" sz="1400">
                <a:hlinkClick r:id="rId5"/>
              </a:rPr>
              <a:t>https://towardsdatascience.com/learning-to-rank-with-python-scikit-learn-327a5cfd81f</a:t>
            </a:r>
            <a:endParaRPr lang="en-US" sz="1400"/>
          </a:p>
          <a:p>
            <a:pPr marL="285750" indent="-285750">
              <a:buFont typeface="Arial" panose="020B0604020202020204" pitchFamily="34" charset="0"/>
              <a:buChar char="•"/>
            </a:pPr>
            <a:r>
              <a:rPr lang="en-US" sz="1400"/>
              <a:t>Microsoft: </a:t>
            </a:r>
            <a:r>
              <a:rPr lang="en-US" sz="1400">
                <a:hlinkClick r:id="rId6"/>
              </a:rPr>
              <a:t>https://lucidworks.com/post/abcs-learning-to-rank/</a:t>
            </a:r>
            <a:r>
              <a:rPr lang="en-US" sz="1400"/>
              <a:t> - RankNet, LambdaRank, LambdaMART</a:t>
            </a:r>
          </a:p>
          <a:p>
            <a:pPr marL="285750" indent="-285750">
              <a:buFont typeface="Arial" panose="020B0604020202020204" pitchFamily="34" charset="0"/>
              <a:buChar char="•"/>
            </a:pPr>
            <a:r>
              <a:rPr lang="en-US" sz="1400"/>
              <a:t>scikit-network: </a:t>
            </a:r>
            <a:r>
              <a:rPr lang="en-US" sz="1400">
                <a:hlinkClick r:id="rId7"/>
              </a:rPr>
              <a:t>https://scikit-network.readthedocs.io/en/latest/reference/ranking.html</a:t>
            </a:r>
            <a:endParaRPr lang="en-US" sz="1400"/>
          </a:p>
          <a:p>
            <a:pPr marL="285750" indent="-285750">
              <a:buFont typeface="Arial" panose="020B0604020202020204" pitchFamily="34" charset="0"/>
              <a:buChar char="•"/>
            </a:pPr>
            <a:r>
              <a:rPr lang="en-US" sz="1400"/>
              <a:t>sklearn-ranking: </a:t>
            </a:r>
            <a:r>
              <a:rPr lang="en-US" sz="1400">
                <a:hlinkClick r:id="rId8"/>
              </a:rPr>
              <a:t>https://pypi.org/project/sklearn-ranking/</a:t>
            </a:r>
            <a:endParaRPr lang="en-US" sz="1400"/>
          </a:p>
          <a:p>
            <a:pPr marL="285750" indent="-285750">
              <a:buFont typeface="Arial" panose="020B0604020202020204" pitchFamily="34" charset="0"/>
              <a:buChar char="•"/>
            </a:pPr>
            <a:r>
              <a:rPr lang="en-US" sz="1400"/>
              <a:t>LTR: </a:t>
            </a:r>
            <a:r>
              <a:rPr lang="en-US" sz="1400">
                <a:hlinkClick r:id="rId9"/>
              </a:rPr>
              <a:t>https://everdark.github.io/k9/notebooks/ml/learning_to_rank/learning_to_rank.html</a:t>
            </a:r>
            <a:r>
              <a:rPr lang="en-US" sz="1400"/>
              <a:t> </a:t>
            </a:r>
            <a:endParaRPr lang="en-US" sz="1400" dirty="0">
              <a:cs typeface="Arial" panose="020B0604020202020204" pitchFamily="34" charset="0"/>
            </a:endParaRPr>
          </a:p>
        </p:txBody>
      </p:sp>
      <p:sp>
        <p:nvSpPr>
          <p:cNvPr id="2" name="TextBox 1">
            <a:extLst>
              <a:ext uri="{FF2B5EF4-FFF2-40B4-BE49-F238E27FC236}">
                <a16:creationId xmlns:a16="http://schemas.microsoft.com/office/drawing/2014/main" id="{E2283C1C-9356-2143-92D4-668FB91097A4}"/>
              </a:ext>
            </a:extLst>
          </p:cNvPr>
          <p:cNvSpPr txBox="1"/>
          <p:nvPr/>
        </p:nvSpPr>
        <p:spPr>
          <a:xfrm>
            <a:off x="0" y="5338"/>
            <a:ext cx="198763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Ranking</a:t>
            </a:r>
          </a:p>
        </p:txBody>
      </p:sp>
    </p:spTree>
    <p:extLst>
      <p:ext uri="{BB962C8B-B14F-4D97-AF65-F5344CB8AC3E}">
        <p14:creationId xmlns:p14="http://schemas.microsoft.com/office/powerpoint/2010/main" val="118688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21CC3-A1D7-9B4C-86AC-550028D30F37}"/>
              </a:ext>
            </a:extLst>
          </p:cNvPr>
          <p:cNvSpPr txBox="1"/>
          <p:nvPr/>
        </p:nvSpPr>
        <p:spPr>
          <a:xfrm>
            <a:off x="138052" y="712519"/>
            <a:ext cx="818453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hlinkClick r:id="rId2"/>
              </a:rPr>
              <a:t>https://medium.com/@raghavbhutani41/gradient-boosting-ranking-algorithm-lightgbm-667050dddaaf</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hlinkClick r:id="rId3"/>
              </a:rPr>
              <a:t>https://lightgbm.readthedocs.io/en/latest/pythonapi/lightgbm.LGBMRanker.html</a:t>
            </a:r>
            <a:endParaRPr lang="en-US" sz="1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2283C1C-9356-2143-92D4-668FB91097A4}"/>
              </a:ext>
            </a:extLst>
          </p:cNvPr>
          <p:cNvSpPr txBox="1"/>
          <p:nvPr/>
        </p:nvSpPr>
        <p:spPr>
          <a:xfrm>
            <a:off x="0" y="0"/>
            <a:ext cx="4809086"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LightGBM As Ranker</a:t>
            </a:r>
          </a:p>
        </p:txBody>
      </p:sp>
      <p:sp>
        <p:nvSpPr>
          <p:cNvPr id="3" name="TextBox 2">
            <a:extLst>
              <a:ext uri="{FF2B5EF4-FFF2-40B4-BE49-F238E27FC236}">
                <a16:creationId xmlns:a16="http://schemas.microsoft.com/office/drawing/2014/main" id="{67E4A9C7-D83F-7C3D-9020-07012738AD36}"/>
              </a:ext>
            </a:extLst>
          </p:cNvPr>
          <p:cNvSpPr txBox="1"/>
          <p:nvPr/>
        </p:nvSpPr>
        <p:spPr>
          <a:xfrm>
            <a:off x="985545" y="2178282"/>
            <a:ext cx="9952893" cy="3046988"/>
          </a:xfrm>
          <a:prstGeom prst="rect">
            <a:avLst/>
          </a:prstGeom>
          <a:solidFill>
            <a:schemeClr val="accent4">
              <a:lumMod val="20000"/>
              <a:lumOff val="80000"/>
            </a:schemeClr>
          </a:solidFill>
        </p:spPr>
        <p:txBody>
          <a:bodyPr wrap="square" rtlCol="0">
            <a:spAutoFit/>
          </a:bodyPr>
          <a:lstStyle/>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from sklearn.model_selection import train_test_split</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X_train, X_test, y_train, y_test = train_test_split(X,       y,       test_size=0.2, random_state=1)</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X_train, X_val, y_train, y_val   = train_test_split(X_train, y_train, test_size=0.2, random_state=1)</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query_train = [X_train.shape[0]]</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query_val = [X_val.shape[0]]</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query_test = [X_test.shape[0]]</a:t>
            </a:r>
          </a:p>
          <a:p>
            <a:endParaRPr lang="en-US" sz="12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import lightgbm as lgb</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gbm = lgb.LGBMRanker()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gbm.fit(X_train, y_train, </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group=query_train,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eval_set=[(X_val, y_val)], </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eval_group=[query_val],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eval_at=[5, 10 ], </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early_stopping_rounds=50)</a:t>
            </a:r>
          </a:p>
        </p:txBody>
      </p:sp>
    </p:spTree>
    <p:extLst>
      <p:ext uri="{BB962C8B-B14F-4D97-AF65-F5344CB8AC3E}">
        <p14:creationId xmlns:p14="http://schemas.microsoft.com/office/powerpoint/2010/main" val="2952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F54904-02D1-9E4E-ADBF-799FA127274B}"/>
              </a:ext>
            </a:extLst>
          </p:cNvPr>
          <p:cNvSpPr txBox="1"/>
          <p:nvPr/>
        </p:nvSpPr>
        <p:spPr>
          <a:xfrm>
            <a:off x="0" y="0"/>
            <a:ext cx="328946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Loss Functions</a:t>
            </a:r>
          </a:p>
        </p:txBody>
      </p:sp>
      <p:sp>
        <p:nvSpPr>
          <p:cNvPr id="5" name="TextBox 4">
            <a:extLst>
              <a:ext uri="{FF2B5EF4-FFF2-40B4-BE49-F238E27FC236}">
                <a16:creationId xmlns:a16="http://schemas.microsoft.com/office/drawing/2014/main" id="{42C3C1AF-4C94-F24F-97BD-43BF37CBD333}"/>
              </a:ext>
            </a:extLst>
          </p:cNvPr>
          <p:cNvSpPr txBox="1"/>
          <p:nvPr/>
        </p:nvSpPr>
        <p:spPr>
          <a:xfrm>
            <a:off x="-1" y="461665"/>
            <a:ext cx="5892801" cy="249299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hlinkClick r:id="rId2"/>
              </a:rPr>
              <a:t>https://gombru.github.io/2019/04/03/ranking_loss/</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Understanding Ranking Loss, Contrastive Loss, Margin Loss, Triplet Loss, Hinge Loss, etc.</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Mean Square Error Loss</a:t>
            </a:r>
          </a:p>
          <a:p>
            <a:r>
              <a:rPr lang="en-US" sz="1200" dirty="0">
                <a:latin typeface="Arial" panose="020B0604020202020204" pitchFamily="34" charset="0"/>
                <a:cs typeface="Arial" panose="020B0604020202020204" pitchFamily="34" charset="0"/>
              </a:rPr>
              <a:t>Categorical Cross-Entropy Loss</a:t>
            </a:r>
          </a:p>
          <a:p>
            <a:r>
              <a:rPr lang="en-US" sz="1200" dirty="0">
                <a:latin typeface="Arial" panose="020B0604020202020204" pitchFamily="34" charset="0"/>
                <a:cs typeface="Arial" panose="020B0604020202020204" pitchFamily="34" charset="0"/>
              </a:rPr>
              <a:t>Binary Cross-Entropy Loss</a:t>
            </a:r>
          </a:p>
          <a:p>
            <a:r>
              <a:rPr lang="en-US" sz="1200" dirty="0" err="1">
                <a:latin typeface="Arial" panose="020B0604020202020204" pitchFamily="34" charset="0"/>
                <a:cs typeface="Arial" panose="020B0604020202020204" pitchFamily="34" charset="0"/>
              </a:rPr>
              <a:t>Softmax</a:t>
            </a:r>
            <a:r>
              <a:rPr lang="en-US" sz="1200" dirty="0">
                <a:latin typeface="Arial" panose="020B0604020202020204" pitchFamily="34" charset="0"/>
                <a:cs typeface="Arial" panose="020B0604020202020204" pitchFamily="34" charset="0"/>
              </a:rPr>
              <a:t> Loss</a:t>
            </a:r>
          </a:p>
          <a:p>
            <a:r>
              <a:rPr lang="en-US" sz="1200" dirty="0">
                <a:latin typeface="Arial" panose="020B0604020202020204" pitchFamily="34" charset="0"/>
                <a:cs typeface="Arial" panose="020B0604020202020204" pitchFamily="34" charset="0"/>
              </a:rPr>
              <a:t>Logistic Loss</a:t>
            </a:r>
          </a:p>
          <a:p>
            <a:r>
              <a:rPr lang="en-US" sz="1200" dirty="0">
                <a:latin typeface="Arial" panose="020B0604020202020204" pitchFamily="34" charset="0"/>
                <a:cs typeface="Arial" panose="020B0604020202020204" pitchFamily="34" charset="0"/>
              </a:rPr>
              <a:t>Focal Loss</a:t>
            </a:r>
          </a:p>
          <a:p>
            <a:r>
              <a:rPr lang="en-US" sz="1200" dirty="0">
                <a:latin typeface="Arial" panose="020B0604020202020204" pitchFamily="34" charset="0"/>
                <a:cs typeface="Arial" panose="020B0604020202020204" pitchFamily="34" charset="0"/>
              </a:rPr>
              <a:t>Triplet Loss - outperforms Cross-Entropy Loss in Multi-Modal Retrieval</a:t>
            </a:r>
          </a:p>
          <a:p>
            <a:r>
              <a:rPr lang="en-US" sz="1200" dirty="0">
                <a:latin typeface="Arial" panose="020B0604020202020204" pitchFamily="34" charset="0"/>
                <a:cs typeface="Arial" panose="020B0604020202020204" pitchFamily="34" charset="0"/>
              </a:rPr>
              <a:t>Ranking Losses (Siamese Nets, Triplet Nets). Names - Contrastive Loss, Margin Loss, Hinge Loss, or Triplet Loss.</a:t>
            </a:r>
          </a:p>
        </p:txBody>
      </p:sp>
      <p:pic>
        <p:nvPicPr>
          <p:cNvPr id="6" name="Picture 5">
            <a:extLst>
              <a:ext uri="{FF2B5EF4-FFF2-40B4-BE49-F238E27FC236}">
                <a16:creationId xmlns:a16="http://schemas.microsoft.com/office/drawing/2014/main" id="{2561AA77-4005-F346-971C-6928AE38920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416" y="3528775"/>
            <a:ext cx="5232400" cy="647700"/>
          </a:xfrm>
          <a:prstGeom prst="rect">
            <a:avLst/>
          </a:prstGeom>
        </p:spPr>
      </p:pic>
      <p:pic>
        <p:nvPicPr>
          <p:cNvPr id="7" name="Picture 6">
            <a:extLst>
              <a:ext uri="{FF2B5EF4-FFF2-40B4-BE49-F238E27FC236}">
                <a16:creationId xmlns:a16="http://schemas.microsoft.com/office/drawing/2014/main" id="{EA334D28-1D04-9444-8391-81AEAED93C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416" y="4157425"/>
            <a:ext cx="5702300" cy="381000"/>
          </a:xfrm>
          <a:prstGeom prst="rect">
            <a:avLst/>
          </a:prstGeom>
        </p:spPr>
      </p:pic>
      <p:sp>
        <p:nvSpPr>
          <p:cNvPr id="8" name="TextBox 7">
            <a:extLst>
              <a:ext uri="{FF2B5EF4-FFF2-40B4-BE49-F238E27FC236}">
                <a16:creationId xmlns:a16="http://schemas.microsoft.com/office/drawing/2014/main" id="{095CFE46-B628-214B-A493-7DC13B90B710}"/>
              </a:ext>
            </a:extLst>
          </p:cNvPr>
          <p:cNvSpPr txBox="1"/>
          <p:nvPr/>
        </p:nvSpPr>
        <p:spPr>
          <a:xfrm>
            <a:off x="-14417" y="5071510"/>
            <a:ext cx="4297031"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Triplet Loss (anchor, positive, negative)</a:t>
            </a:r>
          </a:p>
        </p:txBody>
      </p:sp>
      <p:sp>
        <p:nvSpPr>
          <p:cNvPr id="9" name="TextBox 8">
            <a:extLst>
              <a:ext uri="{FF2B5EF4-FFF2-40B4-BE49-F238E27FC236}">
                <a16:creationId xmlns:a16="http://schemas.microsoft.com/office/drawing/2014/main" id="{C2607627-2C13-F641-AE28-E48AB8F3F00D}"/>
              </a:ext>
            </a:extLst>
          </p:cNvPr>
          <p:cNvSpPr txBox="1"/>
          <p:nvPr/>
        </p:nvSpPr>
        <p:spPr>
          <a:xfrm>
            <a:off x="-1" y="3126641"/>
            <a:ext cx="6424551"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Pairwise Ranking Loss   (similar or not, positive or negative)</a:t>
            </a:r>
          </a:p>
        </p:txBody>
      </p:sp>
      <p:pic>
        <p:nvPicPr>
          <p:cNvPr id="10" name="Picture 9">
            <a:extLst>
              <a:ext uri="{FF2B5EF4-FFF2-40B4-BE49-F238E27FC236}">
                <a16:creationId xmlns:a16="http://schemas.microsoft.com/office/drawing/2014/main" id="{9317705B-8157-E341-A11F-20925579850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416" y="5440842"/>
            <a:ext cx="5473844" cy="446365"/>
          </a:xfrm>
          <a:prstGeom prst="rect">
            <a:avLst/>
          </a:prstGeom>
        </p:spPr>
      </p:pic>
      <p:sp>
        <p:nvSpPr>
          <p:cNvPr id="11" name="TextBox 10">
            <a:extLst>
              <a:ext uri="{FF2B5EF4-FFF2-40B4-BE49-F238E27FC236}">
                <a16:creationId xmlns:a16="http://schemas.microsoft.com/office/drawing/2014/main" id="{DD2DC6A0-E836-BA4A-BC1C-CCE14108A177}"/>
              </a:ext>
            </a:extLst>
          </p:cNvPr>
          <p:cNvSpPr txBox="1"/>
          <p:nvPr/>
        </p:nvSpPr>
        <p:spPr>
          <a:xfrm>
            <a:off x="6299200" y="127000"/>
            <a:ext cx="5892800" cy="618630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offline triplet mining, which means that triplets are defined at the beginning of the training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online triplet mining, meaning that triplets are defined for every batch during the training</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200" u="sng" dirty="0">
                <a:latin typeface="Arial" panose="020B0604020202020204" pitchFamily="34" charset="0"/>
                <a:cs typeface="Arial" panose="020B0604020202020204" pitchFamily="34" charset="0"/>
              </a:rPr>
              <a:t>Ranking loss</a:t>
            </a:r>
            <a:r>
              <a:rPr lang="en-US" sz="1200" dirty="0">
                <a:latin typeface="Arial" panose="020B0604020202020204" pitchFamily="34" charset="0"/>
                <a:cs typeface="Arial" panose="020B0604020202020204" pitchFamily="34" charset="0"/>
              </a:rPr>
              <a:t>: This name comes from the information retrieval field, where we want to train models to rank items in an specific order.</a:t>
            </a:r>
          </a:p>
          <a:p>
            <a:pPr marL="171450" indent="-171450">
              <a:buFont typeface="Arial" panose="020B0604020202020204" pitchFamily="34" charset="0"/>
              <a:buChar char="•"/>
            </a:pPr>
            <a:r>
              <a:rPr lang="en-US" sz="1200" u="sng" dirty="0">
                <a:latin typeface="Arial" panose="020B0604020202020204" pitchFamily="34" charset="0"/>
                <a:cs typeface="Arial" panose="020B0604020202020204" pitchFamily="34" charset="0"/>
              </a:rPr>
              <a:t>Margin Loss</a:t>
            </a:r>
            <a:r>
              <a:rPr lang="en-US" sz="1200" dirty="0">
                <a:latin typeface="Arial" panose="020B0604020202020204" pitchFamily="34" charset="0"/>
                <a:cs typeface="Arial" panose="020B0604020202020204" pitchFamily="34" charset="0"/>
              </a:rPr>
              <a:t>: This name comes from the fact that these losses use a margin to compare samples representations distances.</a:t>
            </a:r>
          </a:p>
          <a:p>
            <a:pPr marL="171450" indent="-171450">
              <a:buFont typeface="Arial" panose="020B0604020202020204" pitchFamily="34" charset="0"/>
              <a:buChar char="•"/>
            </a:pPr>
            <a:r>
              <a:rPr lang="en-US" sz="1200" u="sng" dirty="0">
                <a:latin typeface="Arial" panose="020B0604020202020204" pitchFamily="34" charset="0"/>
                <a:cs typeface="Arial" panose="020B0604020202020204" pitchFamily="34" charset="0"/>
              </a:rPr>
              <a:t>Contrastive Loss</a:t>
            </a:r>
            <a:r>
              <a:rPr lang="en-US" sz="1200" dirty="0">
                <a:latin typeface="Arial" panose="020B0604020202020204" pitchFamily="34" charset="0"/>
                <a:cs typeface="Arial" panose="020B0604020202020204" pitchFamily="34" charset="0"/>
              </a:rPr>
              <a:t>: Contrastive refers to the fact that these losses are computed contrasting two or more data points representations. This name is often used for Pairwise Ranking Loss, but I’ve never seen using it in a setup with triplets.</a:t>
            </a:r>
          </a:p>
          <a:p>
            <a:pPr marL="171450" indent="-171450">
              <a:buFont typeface="Arial" panose="020B0604020202020204" pitchFamily="34" charset="0"/>
              <a:buChar char="•"/>
            </a:pPr>
            <a:r>
              <a:rPr lang="en-US" sz="1200" u="sng" dirty="0">
                <a:latin typeface="Arial" panose="020B0604020202020204" pitchFamily="34" charset="0"/>
                <a:cs typeface="Arial" panose="020B0604020202020204" pitchFamily="34" charset="0"/>
              </a:rPr>
              <a:t>Triplet Loss</a:t>
            </a:r>
            <a:r>
              <a:rPr lang="en-US" sz="1200" dirty="0">
                <a:latin typeface="Arial" panose="020B0604020202020204" pitchFamily="34" charset="0"/>
                <a:cs typeface="Arial" panose="020B0604020202020204" pitchFamily="34" charset="0"/>
              </a:rPr>
              <a:t>: Often used as loss name when triplet training pairs are employed.</a:t>
            </a:r>
          </a:p>
          <a:p>
            <a:pPr marL="171450" indent="-171450">
              <a:buFont typeface="Arial" panose="020B0604020202020204" pitchFamily="34" charset="0"/>
              <a:buChar char="•"/>
            </a:pPr>
            <a:r>
              <a:rPr lang="en-US" sz="1200" u="sng" dirty="0">
                <a:latin typeface="Arial" panose="020B0604020202020204" pitchFamily="34" charset="0"/>
                <a:cs typeface="Arial" panose="020B0604020202020204" pitchFamily="34" charset="0"/>
              </a:rPr>
              <a:t>Hinge Loss</a:t>
            </a:r>
            <a:r>
              <a:rPr lang="en-US" sz="1200" dirty="0">
                <a:latin typeface="Arial" panose="020B0604020202020204" pitchFamily="34" charset="0"/>
                <a:cs typeface="Arial" panose="020B0604020202020204" pitchFamily="34" charset="0"/>
              </a:rPr>
              <a:t>: Also known as max-margin objective. It’s used for training SVMs for classification. It has a similar formulation in the sense that it optimizes until a margin. That’s why this name is sometimes used for Ranking Losses.</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p>
          <a:p>
            <a:r>
              <a:rPr lang="en-US" sz="1200" b="1" dirty="0">
                <a:solidFill>
                  <a:srgbClr val="FF0000"/>
                </a:solidFill>
                <a:latin typeface="Arial" panose="020B0604020202020204" pitchFamily="34" charset="0"/>
                <a:cs typeface="Arial" panose="020B0604020202020204" pitchFamily="34" charset="0"/>
              </a:rPr>
              <a:t>Siamese Nets</a:t>
            </a:r>
            <a:r>
              <a:rPr lang="en-US" sz="1200" dirty="0">
                <a:latin typeface="Arial" panose="020B0604020202020204" pitchFamily="34" charset="0"/>
                <a:cs typeface="Arial" panose="020B0604020202020204" pitchFamily="34" charset="0"/>
              </a:rPr>
              <a:t> - two identical CNNs with shared weights. Each one processes an image and produces a representation. Those representations are compared and a distance between them is computed. Then, a Pairwise Ranking Loss is used to train the network, such that the distance between representations:</a:t>
            </a:r>
          </a:p>
          <a:p>
            <a:r>
              <a:rPr lang="en-US" sz="1200" dirty="0">
                <a:latin typeface="Arial" panose="020B0604020202020204" pitchFamily="34" charset="0"/>
                <a:cs typeface="Arial" panose="020B0604020202020204" pitchFamily="34" charset="0"/>
              </a:rPr>
              <a:t> - is small if produced by similar images</a:t>
            </a:r>
          </a:p>
          <a:p>
            <a:r>
              <a:rPr lang="en-US" sz="1200" dirty="0">
                <a:latin typeface="Arial" panose="020B0604020202020204" pitchFamily="34" charset="0"/>
                <a:cs typeface="Arial" panose="020B0604020202020204" pitchFamily="34" charset="0"/>
              </a:rPr>
              <a:t> - is big if produced by dis-similar images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p>
          <a:p>
            <a:r>
              <a:rPr lang="en-US" sz="1200" b="1" dirty="0">
                <a:solidFill>
                  <a:srgbClr val="FF0000"/>
                </a:solidFill>
                <a:latin typeface="Arial" panose="020B0604020202020204" pitchFamily="34" charset="0"/>
                <a:cs typeface="Arial" panose="020B0604020202020204" pitchFamily="34" charset="0"/>
              </a:rPr>
              <a:t>Triplet Nets</a:t>
            </a:r>
          </a:p>
          <a:p>
            <a:r>
              <a:rPr lang="en-US" sz="1200" dirty="0">
                <a:latin typeface="Arial" panose="020B0604020202020204" pitchFamily="34" charset="0"/>
                <a:cs typeface="Arial" panose="020B0604020202020204" pitchFamily="34" charset="0"/>
              </a:rPr>
              <a:t>The idea is similar to a </a:t>
            </a:r>
            <a:r>
              <a:rPr lang="en-US" sz="1200" dirty="0" err="1">
                <a:latin typeface="Arial" panose="020B0604020202020204" pitchFamily="34" charset="0"/>
                <a:cs typeface="Arial" panose="020B0604020202020204" pitchFamily="34" charset="0"/>
              </a:rPr>
              <a:t>siamese</a:t>
            </a:r>
            <a:r>
              <a:rPr lang="en-US" sz="1200" dirty="0">
                <a:latin typeface="Arial" panose="020B0604020202020204" pitchFamily="34" charset="0"/>
                <a:cs typeface="Arial" panose="020B0604020202020204" pitchFamily="34" charset="0"/>
              </a:rPr>
              <a:t> net, but a triplet net has three branches (three CNNs with shared weights). The model is trained by simultaneously giving a positive and a negative image (relative to the corresponding anchor image), and using a Triplet Ranking Loss. That lets the net learn better which images are similar and different to the anchor image.</a:t>
            </a:r>
          </a:p>
        </p:txBody>
      </p:sp>
    </p:spTree>
    <p:extLst>
      <p:ext uri="{BB962C8B-B14F-4D97-AF65-F5344CB8AC3E}">
        <p14:creationId xmlns:p14="http://schemas.microsoft.com/office/powerpoint/2010/main" val="194179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A73F50-D4AA-7F46-ABE9-D97F1D8B76FC}"/>
              </a:ext>
            </a:extLst>
          </p:cNvPr>
          <p:cNvSpPr txBox="1"/>
          <p:nvPr/>
        </p:nvSpPr>
        <p:spPr>
          <a:xfrm>
            <a:off x="584323" y="1959260"/>
            <a:ext cx="10236076"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video "Machine Learning – Ranking"</a:t>
            </a:r>
            <a:br>
              <a:rPr lang="en-US" sz="1400" dirty="0"/>
            </a:br>
            <a:r>
              <a:rPr lang="en-US" sz="1400" dirty="0"/>
              <a:t>- </a:t>
            </a:r>
            <a:r>
              <a:rPr lang="en-US" sz="1400" dirty="0">
                <a:hlinkClick r:id="rId2"/>
              </a:rPr>
              <a:t>https://www.youtube.com/watch?v=pmxBDuju3GU</a:t>
            </a:r>
            <a:r>
              <a:rPr lang="en-US" sz="1400" dirty="0"/>
              <a:t> </a:t>
            </a:r>
          </a:p>
          <a:p>
            <a:pPr marL="285750" indent="-285750">
              <a:buFont typeface="Arial" panose="020B0604020202020204" pitchFamily="34" charset="0"/>
              <a:buChar char="•"/>
            </a:pPr>
            <a:r>
              <a:rPr lang="en-US" sz="1400" dirty="0" err="1"/>
              <a:t>AdaRank</a:t>
            </a:r>
            <a:r>
              <a:rPr lang="en-US" sz="1400" dirty="0"/>
              <a:t> algorithm (2007):</a:t>
            </a:r>
            <a:br>
              <a:rPr lang="en-US" sz="1400" dirty="0"/>
            </a:br>
            <a:r>
              <a:rPr lang="en-US" sz="1400" dirty="0"/>
              <a:t>- </a:t>
            </a:r>
            <a:r>
              <a:rPr lang="en-US" sz="1400" dirty="0">
                <a:hlinkClick r:id="rId3"/>
              </a:rPr>
              <a:t>https://github.com/rueycheng/AdaRank</a:t>
            </a:r>
            <a:r>
              <a:rPr lang="en-US" sz="1400" dirty="0"/>
              <a:t> </a:t>
            </a:r>
          </a:p>
          <a:p>
            <a:pPr marL="285750" indent="-285750">
              <a:buFont typeface="Arial" panose="020B0604020202020204" pitchFamily="34" charset="0"/>
              <a:buChar char="•"/>
            </a:pPr>
            <a:r>
              <a:rPr lang="en-US" sz="1400" dirty="0"/>
              <a:t>Really good recent review (2022):</a:t>
            </a:r>
            <a:br>
              <a:rPr lang="en-US" sz="1400" dirty="0"/>
            </a:br>
            <a:r>
              <a:rPr lang="en-US" sz="1400" dirty="0"/>
              <a:t>- </a:t>
            </a:r>
            <a:r>
              <a:rPr lang="en-US" sz="1400" dirty="0">
                <a:hlinkClick r:id="rId4"/>
              </a:rPr>
              <a:t>https://towardsdatascience.com/learning-to-rank-a-complete-guide-to-ranking-using-machine-learning-4c9688d370d4</a:t>
            </a:r>
            <a:endParaRPr lang="en-US" sz="1400" dirty="0"/>
          </a:p>
          <a:p>
            <a:pPr marL="285750" indent="-285750">
              <a:buFont typeface="Arial" panose="020B0604020202020204" pitchFamily="34" charset="0"/>
              <a:buChar char="•"/>
            </a:pPr>
            <a:r>
              <a:rPr lang="en-US" sz="1400" dirty="0"/>
              <a:t>Book: "Foundations of Machine Learning" by </a:t>
            </a:r>
            <a:r>
              <a:rPr lang="en-US" sz="1400" dirty="0" err="1"/>
              <a:t>Mehryar</a:t>
            </a:r>
            <a:r>
              <a:rPr lang="en-US" sz="1400" dirty="0"/>
              <a:t> </a:t>
            </a:r>
            <a:r>
              <a:rPr lang="en-US" sz="1400" dirty="0" err="1"/>
              <a:t>Mohri</a:t>
            </a:r>
            <a:r>
              <a:rPr lang="en-US" sz="1400" dirty="0"/>
              <a:t>, Afshin </a:t>
            </a:r>
            <a:r>
              <a:rPr lang="en-US" sz="1400" dirty="0" err="1"/>
              <a:t>Rostamizadeh</a:t>
            </a:r>
            <a:r>
              <a:rPr lang="en-US" sz="1400" dirty="0"/>
              <a:t>, and </a:t>
            </a:r>
            <a:r>
              <a:rPr lang="en-US" sz="1400" dirty="0" err="1"/>
              <a:t>Ameet</a:t>
            </a:r>
            <a:r>
              <a:rPr lang="en-US" sz="1400" dirty="0"/>
              <a:t> Talwalkar</a:t>
            </a:r>
            <a:br>
              <a:rPr lang="en-US" sz="1400" dirty="0"/>
            </a:br>
            <a:r>
              <a:rPr lang="en-US" sz="1400" dirty="0"/>
              <a:t>MIT Press, Second Edition, 2018</a:t>
            </a:r>
            <a:br>
              <a:rPr lang="en-US" sz="1400" dirty="0"/>
            </a:br>
            <a:r>
              <a:rPr lang="en-US" sz="1400" dirty="0"/>
              <a:t>- </a:t>
            </a:r>
            <a:r>
              <a:rPr lang="en-US" sz="1400" dirty="0">
                <a:hlinkClick r:id="rId5"/>
              </a:rPr>
              <a:t>https://cs.nyu.edu/~mohri/mlbook/</a:t>
            </a:r>
            <a:r>
              <a:rPr lang="en-US" sz="1400" dirty="0"/>
              <a:t> </a:t>
            </a:r>
            <a:br>
              <a:rPr lang="en-US" sz="1400" dirty="0"/>
            </a:br>
            <a:r>
              <a:rPr lang="en-US" sz="1400" dirty="0"/>
              <a:t>- </a:t>
            </a:r>
            <a:r>
              <a:rPr lang="en-US" sz="1400" dirty="0">
                <a:hlinkClick r:id="rId6"/>
              </a:rPr>
              <a:t>https://www.dropbox.com/s/7voitv0vt24c88s/10290.pdf</a:t>
            </a:r>
            <a:r>
              <a:rPr lang="en-US" sz="1400" dirty="0">
                <a:hlinkClick r:id="rId7"/>
              </a:rPr>
              <a:t>?dl=1</a:t>
            </a:r>
            <a:r>
              <a:rPr lang="en-US" sz="1400" dirty="0"/>
              <a:t> </a:t>
            </a:r>
          </a:p>
          <a:p>
            <a:pPr marL="285750" indent="-285750">
              <a:buFont typeface="Arial" panose="020B0604020202020204" pitchFamily="34" charset="0"/>
              <a:buChar char="•"/>
            </a:pPr>
            <a:r>
              <a:rPr lang="en-US" sz="1400" dirty="0"/>
              <a:t>NYU ML Course by </a:t>
            </a:r>
            <a:r>
              <a:rPr lang="en-US" sz="1400" dirty="0" err="1"/>
              <a:t>Mehryar</a:t>
            </a:r>
            <a:r>
              <a:rPr lang="en-US" sz="1400" dirty="0"/>
              <a:t> </a:t>
            </a:r>
            <a:r>
              <a:rPr lang="en-US" sz="1400" dirty="0" err="1"/>
              <a:t>Mohri</a:t>
            </a:r>
            <a:r>
              <a:rPr lang="en-US" sz="1400" dirty="0"/>
              <a:t>: </a:t>
            </a:r>
            <a:br>
              <a:rPr lang="en-US" sz="1400" dirty="0"/>
            </a:br>
            <a:r>
              <a:rPr lang="en-US" sz="1400" dirty="0"/>
              <a:t>- </a:t>
            </a:r>
            <a:r>
              <a:rPr lang="en-US" sz="1400" dirty="0">
                <a:hlinkClick r:id="rId8"/>
              </a:rPr>
              <a:t>https://cs.nyu.edu/~mohri/ml18/</a:t>
            </a:r>
            <a:r>
              <a:rPr lang="en-US" sz="1400" dirty="0"/>
              <a:t> </a:t>
            </a:r>
          </a:p>
          <a:p>
            <a:pPr marL="285750" indent="-285750">
              <a:buFont typeface="Arial" panose="020B0604020202020204" pitchFamily="34" charset="0"/>
              <a:buChar char="•"/>
            </a:pPr>
            <a:r>
              <a:rPr lang="en-US" sz="1400" dirty="0"/>
              <a:t>"Deep Similarity Learning for Sports Team Ranking" (2022) – comparing LGBM, XGBoost, different loss functions</a:t>
            </a:r>
            <a:br>
              <a:rPr lang="en-US" sz="1400" dirty="0"/>
            </a:br>
            <a:r>
              <a:rPr lang="en-US" sz="1400" dirty="0"/>
              <a:t>- </a:t>
            </a:r>
            <a:r>
              <a:rPr lang="en-US" sz="1400" dirty="0">
                <a:hlinkClick r:id="rId9"/>
              </a:rPr>
              <a:t>https://arxiv.org/pdf/2103.13736.pdf</a:t>
            </a:r>
            <a:endParaRPr lang="en-US" sz="1400" dirty="0"/>
          </a:p>
        </p:txBody>
      </p:sp>
      <p:sp>
        <p:nvSpPr>
          <p:cNvPr id="3" name="TextBox 2">
            <a:extLst>
              <a:ext uri="{FF2B5EF4-FFF2-40B4-BE49-F238E27FC236}">
                <a16:creationId xmlns:a16="http://schemas.microsoft.com/office/drawing/2014/main" id="{6170468C-84AA-C07A-2B3B-D66D2C9A14E8}"/>
              </a:ext>
            </a:extLst>
          </p:cNvPr>
          <p:cNvSpPr txBox="1"/>
          <p:nvPr/>
        </p:nvSpPr>
        <p:spPr>
          <a:xfrm>
            <a:off x="0" y="0"/>
            <a:ext cx="3289465"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Resources</a:t>
            </a:r>
          </a:p>
        </p:txBody>
      </p:sp>
    </p:spTree>
    <p:extLst>
      <p:ext uri="{BB962C8B-B14F-4D97-AF65-F5344CB8AC3E}">
        <p14:creationId xmlns:p14="http://schemas.microsoft.com/office/powerpoint/2010/main" val="418382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1141</Words>
  <Application>Microsoft Macintosh PowerPoint</Application>
  <PresentationFormat>Widescreen</PresentationFormat>
  <Paragraphs>78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21</cp:revision>
  <dcterms:created xsi:type="dcterms:W3CDTF">2020-06-01T22:52:41Z</dcterms:created>
  <dcterms:modified xsi:type="dcterms:W3CDTF">2022-05-30T17:16:36Z</dcterms:modified>
</cp:coreProperties>
</file>