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6667a5bec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 name="Google Shape;86;g46667a5bec_0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46667a5bec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743177f1a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743177f1a_0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4743177f1a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49393dc7f7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9393dc7f7_0_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49393dc7f7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743177f1a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743177f1a_0_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4743177f1a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743177f1a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743177f1a_0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4743177f1a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9393dc7f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9393dc7f7_0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49393dc7f7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7dc95d2ef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7dc95d2ef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47dc95d2ef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6667a5be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6667a5bec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46667a5be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2d04c377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5" name="Google Shape;95;g32d04c3777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32d04c377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7dc95d2ef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7dc95d2ef_2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47dc95d2ef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7dc95d2ef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7dc95d2ef_2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47dc95d2ef_2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600544c56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600544c56_2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4600544c56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600544c56_2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600544c56_2_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4600544c56_2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600544c56_2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600544c56_2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4600544c56_2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600544c56_2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600544c56_2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4600544c56_2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600544c56_2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600544c56_2_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4600544c56_2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s://blog.openai.com/openai-baselines-ppo/" TargetMode="External"/><Relationship Id="rId4" Type="http://schemas.openxmlformats.org/officeDocument/2006/relationships/image" Target="../media/image13.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hyperlink" Target="https://nervanasystems.github.io/coach/"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s://www.youtube.com/watch?v=ul6B2oFPNDM" TargetMode="External"/><Relationship Id="rId4" Type="http://schemas.openxmlformats.org/officeDocument/2006/relationships/hyperlink" Target="https://www.youtube.com/watch?v=ul6B2oFPNDM" TargetMode="External"/><Relationship Id="rId10" Type="http://schemas.openxmlformats.org/officeDocument/2006/relationships/hyperlink" Target="https://arxiv.org/abs/1707.01495" TargetMode="External"/><Relationship Id="rId9" Type="http://schemas.openxmlformats.org/officeDocument/2006/relationships/hyperlink" Target="https://towardsdatascience.com/introduction-to-various-reinforcement-learning-algorithms-part-ii-trpo-ppo-87f2c5919bb9" TargetMode="External"/><Relationship Id="rId5" Type="http://schemas.openxmlformats.org/officeDocument/2006/relationships/hyperlink" Target="https://www.youtube.com/watch?v=ul6B2oFPNDM" TargetMode="External"/><Relationship Id="rId6" Type="http://schemas.openxmlformats.org/officeDocument/2006/relationships/hyperlink" Target="https://towardsdatascience.com/introduction-to-various-reinforcement-learning-algorithms-i-q-learning-sarsa-dqn-ddpg-72a5e0cb6287" TargetMode="External"/><Relationship Id="rId7" Type="http://schemas.openxmlformats.org/officeDocument/2006/relationships/hyperlink" Target="https://towardsdatascience.com/introduction-to-various-reinforcement-learning-algorithms-i-q-learning-sarsa-dqn-ddpg-72a5e0cb6287" TargetMode="External"/><Relationship Id="rId8" Type="http://schemas.openxmlformats.org/officeDocument/2006/relationships/hyperlink" Target="https://towardsdatascience.com/introduction-to-various-reinforcement-learning-algorithms-i-q-learning-sarsa-dqn-ddpg-72a5e0cb628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hyperlink" Target="https://github.com/google/dopamine" TargetMode="External"/><Relationship Id="rId4" Type="http://schemas.openxmlformats.org/officeDocument/2006/relationships/hyperlink" Target="https://code.fb.com/ml-applications/horizon/" TargetMode="External"/><Relationship Id="rId5" Type="http://schemas.openxmlformats.org/officeDocument/2006/relationships/hyperlink" Target="https://github.com/NervanaSystems/coa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www.incompleteideas.net/" TargetMode="External"/><Relationship Id="rId5" Type="http://schemas.openxmlformats.org/officeDocument/2006/relationships/hyperlink" Target="https://www.kdnuggets.com/2017/12/interview-rich-sutton-reinforcement-learning.html" TargetMode="External"/><Relationship Id="rId6" Type="http://schemas.openxmlformats.org/officeDocument/2006/relationships/hyperlink" Target="https://www.youtube.com/watch?v=QqLcniN2VA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3"/>
          <p:cNvSpPr txBox="1"/>
          <p:nvPr/>
        </p:nvSpPr>
        <p:spPr>
          <a:xfrm>
            <a:off x="0" y="0"/>
            <a:ext cx="8263500" cy="68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3200">
                <a:solidFill>
                  <a:schemeClr val="dk1"/>
                </a:solidFill>
                <a:latin typeface="Calibri"/>
                <a:ea typeface="Calibri"/>
                <a:cs typeface="Calibri"/>
                <a:sym typeface="Calibri"/>
              </a:rPr>
              <a:t>Reinforcement Learning (RL) </a:t>
            </a:r>
            <a:r>
              <a:rPr b="1" lang="en-US" sz="2000">
                <a:solidFill>
                  <a:srgbClr val="FF0000"/>
                </a:solidFill>
                <a:latin typeface="Calibri"/>
                <a:ea typeface="Calibri"/>
                <a:cs typeface="Calibri"/>
                <a:sym typeface="Calibri"/>
              </a:rPr>
              <a:t>"Good puppy ..." learning.</a:t>
            </a:r>
            <a:endParaRPr b="1" sz="2000">
              <a:solidFill>
                <a:srgbClr val="FF0000"/>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Feedback is not provided for every step, but only for final result.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Examples – learning to win in games (Atari, Alpha Go), robotics, etc.</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2400">
                <a:solidFill>
                  <a:srgbClr val="0070C0"/>
                </a:solidFill>
                <a:latin typeface="Calibri"/>
                <a:ea typeface="Calibri"/>
                <a:cs typeface="Calibri"/>
                <a:sym typeface="Calibri"/>
              </a:rPr>
              <a:t>Policy Gradients:</a:t>
            </a:r>
            <a:endParaRPr b="1" sz="2400">
              <a:solidFill>
                <a:srgbClr val="0070C0"/>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Learn policy map. A </a:t>
            </a:r>
            <a:r>
              <a:rPr b="1" lang="en-US" sz="1800">
                <a:solidFill>
                  <a:srgbClr val="FF0000"/>
                </a:solidFill>
                <a:latin typeface="Calibri"/>
                <a:ea typeface="Calibri"/>
                <a:cs typeface="Calibri"/>
                <a:sym typeface="Calibri"/>
              </a:rPr>
              <a:t>software agent </a:t>
            </a:r>
            <a:r>
              <a:rPr lang="en-US" sz="1800">
                <a:solidFill>
                  <a:schemeClr val="dk1"/>
                </a:solidFill>
                <a:latin typeface="Calibri"/>
                <a:ea typeface="Calibri"/>
                <a:cs typeface="Calibri"/>
                <a:sym typeface="Calibri"/>
              </a:rPr>
              <a:t>selects </a:t>
            </a:r>
            <a:r>
              <a:rPr b="1" lang="en-US" sz="1800">
                <a:solidFill>
                  <a:srgbClr val="FF0000"/>
                </a:solidFill>
                <a:latin typeface="Calibri"/>
                <a:ea typeface="Calibri"/>
                <a:cs typeface="Calibri"/>
                <a:sym typeface="Calibri"/>
              </a:rPr>
              <a:t>actions</a:t>
            </a:r>
            <a:r>
              <a:rPr lang="en-US" sz="1800">
                <a:solidFill>
                  <a:srgbClr val="FF0000"/>
                </a:solidFill>
                <a:latin typeface="Calibri"/>
                <a:ea typeface="Calibri"/>
                <a:cs typeface="Calibri"/>
                <a:sym typeface="Calibri"/>
              </a:rPr>
              <a:t> </a:t>
            </a:r>
            <a:r>
              <a:rPr lang="en-US" sz="1800">
                <a:solidFill>
                  <a:schemeClr val="dk1"/>
                </a:solidFill>
                <a:latin typeface="Calibri"/>
                <a:ea typeface="Calibri"/>
                <a:cs typeface="Calibri"/>
                <a:sym typeface="Calibri"/>
              </a:rPr>
              <a:t>using a map called “</a:t>
            </a:r>
            <a:r>
              <a:rPr b="1" lang="en-US" sz="1800">
                <a:solidFill>
                  <a:srgbClr val="FF0000"/>
                </a:solidFill>
                <a:latin typeface="Calibri"/>
                <a:ea typeface="Calibri"/>
                <a:cs typeface="Calibri"/>
                <a:sym typeface="Calibri"/>
              </a:rPr>
              <a:t>policy</a:t>
            </a:r>
            <a:r>
              <a:rPr lang="en-US" sz="1800">
                <a:solidFill>
                  <a:schemeClr val="dk1"/>
                </a:solidFill>
                <a:latin typeface="Calibri"/>
                <a:ea typeface="Calibri"/>
                <a:cs typeface="Calibri"/>
                <a:sym typeface="Calibri"/>
              </a:rPr>
              <a:t>”. The </a:t>
            </a:r>
            <a:r>
              <a:rPr b="1" lang="en-US" sz="1800">
                <a:solidFill>
                  <a:srgbClr val="FF0000"/>
                </a:solidFill>
                <a:latin typeface="Calibri"/>
                <a:ea typeface="Calibri"/>
                <a:cs typeface="Calibri"/>
                <a:sym typeface="Calibri"/>
              </a:rPr>
              <a:t>policy map </a:t>
            </a:r>
            <a:r>
              <a:rPr lang="en-US" sz="1800">
                <a:solidFill>
                  <a:schemeClr val="dk1"/>
                </a:solidFill>
                <a:latin typeface="Calibri"/>
                <a:ea typeface="Calibri"/>
                <a:cs typeface="Calibri"/>
                <a:sym typeface="Calibri"/>
              </a:rPr>
              <a:t>gives the probability of taking </a:t>
            </a:r>
            <a:r>
              <a:rPr b="1" lang="en-US" sz="1800">
                <a:solidFill>
                  <a:srgbClr val="FF0000"/>
                </a:solidFill>
                <a:latin typeface="Calibri"/>
                <a:ea typeface="Calibri"/>
                <a:cs typeface="Calibri"/>
                <a:sym typeface="Calibri"/>
              </a:rPr>
              <a:t>action</a:t>
            </a:r>
            <a:r>
              <a:rPr lang="en-US" sz="1800">
                <a:solidFill>
                  <a:schemeClr val="dk1"/>
                </a:solidFill>
                <a:latin typeface="Calibri"/>
                <a:ea typeface="Calibri"/>
                <a:cs typeface="Calibri"/>
                <a:sym typeface="Calibri"/>
              </a:rPr>
              <a:t> “a” when in a certain </a:t>
            </a:r>
            <a:r>
              <a:rPr b="1" lang="en-US" sz="1800">
                <a:solidFill>
                  <a:srgbClr val="FF0000"/>
                </a:solidFill>
                <a:latin typeface="Calibri"/>
                <a:ea typeface="Calibri"/>
                <a:cs typeface="Calibri"/>
                <a:sym typeface="Calibri"/>
              </a:rPr>
              <a:t>state</a:t>
            </a:r>
            <a:r>
              <a:rPr lang="en-US" sz="1800">
                <a:solidFill>
                  <a:schemeClr val="dk1"/>
                </a:solidFill>
                <a:latin typeface="Calibri"/>
                <a:ea typeface="Calibri"/>
                <a:cs typeface="Calibri"/>
                <a:sym typeface="Calibri"/>
              </a:rPr>
              <a:t> “s”.</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2400">
                <a:solidFill>
                  <a:srgbClr val="0070C0"/>
                </a:solidFill>
                <a:latin typeface="Calibri"/>
                <a:ea typeface="Calibri"/>
                <a:cs typeface="Calibri"/>
                <a:sym typeface="Calibri"/>
              </a:rPr>
              <a:t>Deep Q-Learning:</a:t>
            </a:r>
            <a:r>
              <a:rPr lang="en-US" sz="1800">
                <a:solidFill>
                  <a:schemeClr val="dk1"/>
                </a:solidFill>
                <a:latin typeface="Calibri"/>
                <a:ea typeface="Calibri"/>
                <a:cs typeface="Calibri"/>
                <a:sym typeface="Calibri"/>
              </a:rPr>
              <a:t> (Watkins 1989, DeepMind 2014)</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Learn Q-function to maximize the expected value of the total reward over all successive steps. The </a:t>
            </a:r>
            <a:r>
              <a:rPr b="1" lang="en-US" sz="1800">
                <a:solidFill>
                  <a:srgbClr val="FF0000"/>
                </a:solidFill>
                <a:latin typeface="Calibri"/>
                <a:ea typeface="Calibri"/>
                <a:cs typeface="Calibri"/>
                <a:sym typeface="Calibri"/>
              </a:rPr>
              <a:t>value function </a:t>
            </a:r>
            <a:r>
              <a:rPr lang="en-US" sz="1800">
                <a:solidFill>
                  <a:schemeClr val="dk1"/>
                </a:solidFill>
                <a:latin typeface="Calibri"/>
                <a:ea typeface="Calibri"/>
                <a:cs typeface="Calibri"/>
                <a:sym typeface="Calibri"/>
              </a:rPr>
              <a:t>estimates how good it is to be in a given </a:t>
            </a:r>
            <a:r>
              <a:rPr b="1" lang="en-US" sz="1800">
                <a:solidFill>
                  <a:srgbClr val="FF0000"/>
                </a:solidFill>
                <a:latin typeface="Calibri"/>
                <a:ea typeface="Calibri"/>
                <a:cs typeface="Calibri"/>
                <a:sym typeface="Calibri"/>
              </a:rPr>
              <a:t>state</a:t>
            </a:r>
            <a:r>
              <a:rPr lang="en-US" sz="1800">
                <a:solidFill>
                  <a:schemeClr val="dk1"/>
                </a:solidFill>
                <a:latin typeface="Calibri"/>
                <a:ea typeface="Calibri"/>
                <a:cs typeface="Calibri"/>
                <a:sym typeface="Calibri"/>
              </a:rPr>
              <a:t>. The goal is to find a </a:t>
            </a:r>
            <a:r>
              <a:rPr b="1" lang="en-US" sz="1800">
                <a:solidFill>
                  <a:srgbClr val="FF0000"/>
                </a:solidFill>
                <a:latin typeface="Calibri"/>
                <a:ea typeface="Calibri"/>
                <a:cs typeface="Calibri"/>
                <a:sym typeface="Calibri"/>
              </a:rPr>
              <a:t>policy</a:t>
            </a:r>
            <a:r>
              <a:rPr lang="en-US" sz="1800">
                <a:solidFill>
                  <a:schemeClr val="dk1"/>
                </a:solidFill>
                <a:latin typeface="Calibri"/>
                <a:ea typeface="Calibri"/>
                <a:cs typeface="Calibri"/>
                <a:sym typeface="Calibri"/>
              </a:rPr>
              <a:t> with </a:t>
            </a:r>
            <a:r>
              <a:rPr b="1" lang="en-US" sz="1800">
                <a:solidFill>
                  <a:srgbClr val="0070C0"/>
                </a:solidFill>
                <a:latin typeface="Calibri"/>
                <a:ea typeface="Calibri"/>
                <a:cs typeface="Calibri"/>
                <a:sym typeface="Calibri"/>
              </a:rPr>
              <a:t>maximum expected cumulative return</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2400">
                <a:solidFill>
                  <a:srgbClr val="0070C0"/>
                </a:solidFill>
                <a:latin typeface="Calibri"/>
                <a:ea typeface="Calibri"/>
                <a:cs typeface="Calibri"/>
                <a:sym typeface="Calibri"/>
              </a:rPr>
              <a:t>Actor-Critic Architecture:</a:t>
            </a:r>
            <a:r>
              <a:rPr lang="en-US" sz="1800">
                <a:solidFill>
                  <a:schemeClr val="dk1"/>
                </a:solidFill>
                <a:latin typeface="Calibri"/>
                <a:ea typeface="Calibri"/>
                <a:cs typeface="Calibri"/>
                <a:sym typeface="Calibri"/>
              </a:rPr>
              <a:t> the </a:t>
            </a:r>
            <a:r>
              <a:rPr b="1" lang="en-US" sz="1800">
                <a:solidFill>
                  <a:srgbClr val="FF0000"/>
                </a:solidFill>
                <a:latin typeface="Calibri"/>
                <a:ea typeface="Calibri"/>
                <a:cs typeface="Calibri"/>
                <a:sym typeface="Calibri"/>
              </a:rPr>
              <a:t>actor</a:t>
            </a:r>
            <a:r>
              <a:rPr lang="en-US" sz="1800">
                <a:solidFill>
                  <a:schemeClr val="dk1"/>
                </a:solidFill>
                <a:latin typeface="Calibri"/>
                <a:ea typeface="Calibri"/>
                <a:cs typeface="Calibri"/>
                <a:sym typeface="Calibri"/>
              </a:rPr>
              <a:t> - tunes the parameter 𝜽 for the </a:t>
            </a:r>
            <a:r>
              <a:rPr b="1" lang="en-US" sz="1800">
                <a:solidFill>
                  <a:srgbClr val="0070C0"/>
                </a:solidFill>
                <a:latin typeface="Calibri"/>
                <a:ea typeface="Calibri"/>
                <a:cs typeface="Calibri"/>
                <a:sym typeface="Calibri"/>
              </a:rPr>
              <a:t>policy function</a:t>
            </a:r>
            <a:r>
              <a:rPr lang="en-US" sz="1800">
                <a:solidFill>
                  <a:schemeClr val="dk1"/>
                </a:solidFill>
                <a:latin typeface="Calibri"/>
                <a:ea typeface="Calibri"/>
                <a:cs typeface="Calibri"/>
                <a:sym typeface="Calibri"/>
              </a:rPr>
              <a:t> (decide the best action for a specific state). The </a:t>
            </a:r>
            <a:r>
              <a:rPr b="1" lang="en-US" sz="1800">
                <a:solidFill>
                  <a:srgbClr val="FF0000"/>
                </a:solidFill>
                <a:latin typeface="Calibri"/>
                <a:ea typeface="Calibri"/>
                <a:cs typeface="Calibri"/>
                <a:sym typeface="Calibri"/>
              </a:rPr>
              <a:t>critic</a:t>
            </a:r>
            <a:r>
              <a:rPr lang="en-US" sz="1800">
                <a:solidFill>
                  <a:schemeClr val="dk1"/>
                </a:solidFill>
                <a:latin typeface="Calibri"/>
                <a:ea typeface="Calibri"/>
                <a:cs typeface="Calibri"/>
                <a:sym typeface="Calibri"/>
              </a:rPr>
              <a:t> is used for evaluating the </a:t>
            </a:r>
            <a:r>
              <a:rPr b="1" lang="en-US" sz="1800">
                <a:solidFill>
                  <a:srgbClr val="0070C0"/>
                </a:solidFill>
                <a:latin typeface="Calibri"/>
                <a:ea typeface="Calibri"/>
                <a:cs typeface="Calibri"/>
                <a:sym typeface="Calibri"/>
              </a:rPr>
              <a:t>policy function</a:t>
            </a:r>
            <a:r>
              <a:rPr lang="en-US" sz="1800">
                <a:solidFill>
                  <a:schemeClr val="dk1"/>
                </a:solidFill>
                <a:latin typeface="Calibri"/>
                <a:ea typeface="Calibri"/>
                <a:cs typeface="Calibri"/>
                <a:sym typeface="Calibri"/>
              </a:rPr>
              <a:t> estimated by the </a:t>
            </a:r>
            <a:r>
              <a:rPr b="1" lang="en-US" sz="1800">
                <a:solidFill>
                  <a:srgbClr val="FF0000"/>
                </a:solidFill>
                <a:latin typeface="Calibri"/>
                <a:ea typeface="Calibri"/>
                <a:cs typeface="Calibri"/>
                <a:sym typeface="Calibri"/>
              </a:rPr>
              <a:t>actor</a:t>
            </a:r>
            <a:r>
              <a:rPr lang="en-US" sz="1800">
                <a:solidFill>
                  <a:schemeClr val="dk1"/>
                </a:solidFill>
                <a:latin typeface="Calibri"/>
                <a:ea typeface="Calibri"/>
                <a:cs typeface="Calibri"/>
                <a:sym typeface="Calibri"/>
              </a:rPr>
              <a:t> according to the temporal difference (TD) error (TD = difference between estimated reward and actual reward received).</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800">
                <a:solidFill>
                  <a:schemeClr val="dk1"/>
                </a:solidFill>
                <a:latin typeface="Calibri"/>
                <a:ea typeface="Calibri"/>
                <a:cs typeface="Calibri"/>
                <a:sym typeface="Calibri"/>
              </a:rPr>
              <a:t>The </a:t>
            </a:r>
            <a:r>
              <a:rPr b="1" lang="en-US" sz="1800">
                <a:solidFill>
                  <a:srgbClr val="0070C0"/>
                </a:solidFill>
                <a:latin typeface="Calibri"/>
                <a:ea typeface="Calibri"/>
                <a:cs typeface="Calibri"/>
                <a:sym typeface="Calibri"/>
              </a:rPr>
              <a:t>exploration vs. exploitation trade-off</a:t>
            </a:r>
            <a:r>
              <a:rPr lang="en-US" sz="1800">
                <a:solidFill>
                  <a:schemeClr val="dk1"/>
                </a:solidFill>
                <a:latin typeface="Calibri"/>
                <a:ea typeface="Calibri"/>
                <a:cs typeface="Calibri"/>
                <a:sym typeface="Calibri"/>
              </a:rPr>
              <a:t>. Multi-armed bandit problem in finite MDPs (Markov Decision Processes). One-armed bandit - a slot machine with some probability distribution of the reward. Multi-armed bandit - several slot machines available. So you have fixed limited set of resources (your moves), and you need to allocate this resource between competing (alternative) choices (slot-machines) to increase reward.</a:t>
            </a:r>
            <a:endParaRPr b="1" sz="3200">
              <a:solidFill>
                <a:schemeClr val="dk1"/>
              </a:solidFill>
              <a:latin typeface="Calibri"/>
              <a:ea typeface="Calibri"/>
              <a:cs typeface="Calibri"/>
              <a:sym typeface="Calibri"/>
            </a:endParaRPr>
          </a:p>
        </p:txBody>
      </p:sp>
      <p:pic>
        <p:nvPicPr>
          <p:cNvPr id="90" name="Google Shape;90;p13"/>
          <p:cNvPicPr preferRelativeResize="0"/>
          <p:nvPr/>
        </p:nvPicPr>
        <p:blipFill>
          <a:blip r:embed="rId3">
            <a:alphaModFix/>
          </a:blip>
          <a:stretch>
            <a:fillRect/>
          </a:stretch>
        </p:blipFill>
        <p:spPr>
          <a:xfrm>
            <a:off x="9433700" y="1994125"/>
            <a:ext cx="2057400" cy="1990725"/>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8263501" y="0"/>
            <a:ext cx="3928500" cy="1412200"/>
          </a:xfrm>
          <a:prstGeom prst="rect">
            <a:avLst/>
          </a:prstGeom>
          <a:noFill/>
          <a:ln>
            <a:noFill/>
          </a:ln>
        </p:spPr>
      </p:pic>
      <p:pic>
        <p:nvPicPr>
          <p:cNvPr id="92" name="Google Shape;92;p13"/>
          <p:cNvPicPr preferRelativeResize="0"/>
          <p:nvPr/>
        </p:nvPicPr>
        <p:blipFill rotWithShape="1">
          <a:blip r:embed="rId5">
            <a:alphaModFix/>
          </a:blip>
          <a:srcRect b="0" l="0" r="0" t="0"/>
          <a:stretch/>
        </p:blipFill>
        <p:spPr>
          <a:xfrm>
            <a:off x="8475379" y="4867275"/>
            <a:ext cx="3716621" cy="1990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2"/>
          <p:cNvSpPr txBox="1"/>
          <p:nvPr/>
        </p:nvSpPr>
        <p:spPr>
          <a:xfrm>
            <a:off x="147250" y="162950"/>
            <a:ext cx="6261600" cy="20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Advantage (A): </a:t>
            </a:r>
            <a:endParaRPr b="1" sz="3000"/>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sz="3000"/>
              <a:t>A(s, a) = Q(s, a)- V(s)</a:t>
            </a:r>
            <a:endParaRPr sz="3000"/>
          </a:p>
          <a:p>
            <a:pPr indent="0" lvl="0" marL="0" rtl="0" algn="l">
              <a:spcBef>
                <a:spcPts val="0"/>
              </a:spcBef>
              <a:spcAft>
                <a:spcPts val="0"/>
              </a:spcAft>
              <a:buNone/>
            </a:pPr>
            <a:r>
              <a:t/>
            </a:r>
            <a:endParaRPr/>
          </a:p>
          <a:p>
            <a:pPr indent="0" lvl="0" marL="0" rtl="0" algn="l">
              <a:spcBef>
                <a:spcPts val="0"/>
              </a:spcBef>
              <a:spcAft>
                <a:spcPts val="0"/>
              </a:spcAft>
              <a:buNone/>
            </a:pPr>
            <a:r>
              <a:rPr lang="en-US" sz="1800"/>
              <a:t>We subtract the Value of the state V(s) from Q(s,a) values.</a:t>
            </a:r>
            <a:endParaRPr sz="1800"/>
          </a:p>
          <a:p>
            <a:pPr indent="0" lvl="0" marL="0" rtl="0" algn="l">
              <a:spcBef>
                <a:spcPts val="0"/>
              </a:spcBef>
              <a:spcAft>
                <a:spcPts val="0"/>
              </a:spcAft>
              <a:buNone/>
            </a:pPr>
            <a:r>
              <a:rPr lang="en-US" sz="1800"/>
              <a:t>This helps to see which Q-s are better ("increase contrast").</a:t>
            </a:r>
            <a:endParaRPr sz="1800"/>
          </a:p>
        </p:txBody>
      </p:sp>
      <p:pic>
        <p:nvPicPr>
          <p:cNvPr id="164" name="Google Shape;164;p22"/>
          <p:cNvPicPr preferRelativeResize="0"/>
          <p:nvPr/>
        </p:nvPicPr>
        <p:blipFill>
          <a:blip r:embed="rId3">
            <a:alphaModFix/>
          </a:blip>
          <a:stretch>
            <a:fillRect/>
          </a:stretch>
        </p:blipFill>
        <p:spPr>
          <a:xfrm>
            <a:off x="1975750" y="3261600"/>
            <a:ext cx="7429500" cy="3228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3"/>
          <p:cNvSpPr txBox="1"/>
          <p:nvPr/>
        </p:nvSpPr>
        <p:spPr>
          <a:xfrm>
            <a:off x="147250" y="162950"/>
            <a:ext cx="9554700" cy="6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TRPO = Trust Region Policy Optimization</a:t>
            </a:r>
            <a:endParaRPr b="1" sz="3000"/>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TRPO is an </a:t>
            </a:r>
            <a:r>
              <a:rPr b="1" lang="en-US" sz="1800">
                <a:solidFill>
                  <a:srgbClr val="0000FF"/>
                </a:solidFill>
              </a:rPr>
              <a:t>on-policy continuous</a:t>
            </a:r>
            <a:r>
              <a:rPr lang="en-US" sz="1800">
                <a:solidFill>
                  <a:schemeClr val="dk1"/>
                </a:solidFill>
              </a:rPr>
              <a:t> algorithm using </a:t>
            </a:r>
            <a:r>
              <a:rPr b="1" lang="en-US" sz="1800">
                <a:solidFill>
                  <a:srgbClr val="0000FF"/>
                </a:solidFill>
              </a:rPr>
              <a:t>actor-critic</a:t>
            </a:r>
            <a:r>
              <a:rPr lang="en-US" sz="1800">
                <a:solidFill>
                  <a:schemeClr val="dk1"/>
                </a:solidFill>
              </a:rPr>
              <a:t> architecture and using "</a:t>
            </a:r>
            <a:r>
              <a:rPr b="1" lang="en-US" sz="1800">
                <a:solidFill>
                  <a:srgbClr val="0000FF"/>
                </a:solidFill>
              </a:rPr>
              <a:t>Advantage</a:t>
            </a:r>
            <a:r>
              <a:rPr lang="en-US" sz="1800">
                <a:solidFill>
                  <a:schemeClr val="dk1"/>
                </a:solidFill>
              </a:rPr>
              <a:t>" instead of Q-function. It is similar to DDPG (Deep Deterministic Policy Gradient) , but modifies how the policy parameters of the actor are updated.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The goal is to be able to update parameters in a way that guarantees policy improvement, that is the expected discounted long-term reward η to be always increasing.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TRPO a</a:t>
            </a:r>
            <a:r>
              <a:rPr lang="en-US" sz="1800"/>
              <a:t>lgorithm uses a “surrogate” objective function containing a probability ratio between current policy and the next policy.  By choosing the new policy parameters which maximizes the expectation subject to the KL divergence constraint, a lower bound of the expected long-term reward η is guaranteed.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TRPO </a:t>
            </a:r>
            <a:r>
              <a:rPr lang="en-US" sz="1800">
                <a:solidFill>
                  <a:schemeClr val="dk1"/>
                </a:solidFill>
              </a:rPr>
              <a:t>has achieved great and consistent high performance, but unfortunately the computation and implementation of it is extremely complicated. A Fisher Information Matrix, a second-order derivative of KL divergence, is used to approximate the KL term. This results in computing several second-order matrices, which requires a great amount of computation. In the TRPO paper, Conjugate Gradient (CG) algorithm was used to solve the constrained optimization problem so that the Fisher Information Matrix does not need to be explicitly computed. Yet, CG makes implementation more complicated.</a:t>
            </a:r>
            <a:endParaRPr sz="1800"/>
          </a:p>
        </p:txBody>
      </p:sp>
      <p:pic>
        <p:nvPicPr>
          <p:cNvPr id="171" name="Google Shape;171;p23"/>
          <p:cNvPicPr preferRelativeResize="0"/>
          <p:nvPr/>
        </p:nvPicPr>
        <p:blipFill>
          <a:blip r:embed="rId3">
            <a:alphaModFix/>
          </a:blip>
          <a:stretch>
            <a:fillRect/>
          </a:stretch>
        </p:blipFill>
        <p:spPr>
          <a:xfrm>
            <a:off x="10262525" y="162950"/>
            <a:ext cx="1767338" cy="2178550"/>
          </a:xfrm>
          <a:prstGeom prst="rect">
            <a:avLst/>
          </a:prstGeom>
          <a:noFill/>
          <a:ln>
            <a:noFill/>
          </a:ln>
        </p:spPr>
      </p:pic>
      <p:pic>
        <p:nvPicPr>
          <p:cNvPr id="172" name="Google Shape;172;p23"/>
          <p:cNvPicPr preferRelativeResize="0"/>
          <p:nvPr/>
        </p:nvPicPr>
        <p:blipFill>
          <a:blip r:embed="rId4">
            <a:alphaModFix/>
          </a:blip>
          <a:stretch>
            <a:fillRect/>
          </a:stretch>
        </p:blipFill>
        <p:spPr>
          <a:xfrm>
            <a:off x="10006750" y="3147050"/>
            <a:ext cx="2185250" cy="19292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txBox="1"/>
          <p:nvPr/>
        </p:nvSpPr>
        <p:spPr>
          <a:xfrm>
            <a:off x="147250" y="162950"/>
            <a:ext cx="7344300" cy="65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PPO = Proximal Policy Optimization </a:t>
            </a:r>
            <a:endParaRPr b="1" sz="3000"/>
          </a:p>
          <a:p>
            <a:pPr indent="0" lvl="0" marL="0" rtl="0" algn="l">
              <a:spcBef>
                <a:spcPts val="0"/>
              </a:spcBef>
              <a:spcAft>
                <a:spcPts val="0"/>
              </a:spcAft>
              <a:buNone/>
            </a:pPr>
            <a:r>
              <a:rPr b="1" lang="en-US" sz="3000"/>
              <a:t>(OpenAI version)</a:t>
            </a:r>
            <a:endParaRPr b="1" sz="30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PPO gets rid of the computation created by constrained optimization (KL </a:t>
            </a:r>
            <a:r>
              <a:rPr lang="en-US" sz="1800">
                <a:solidFill>
                  <a:schemeClr val="dk1"/>
                </a:solidFill>
              </a:rPr>
              <a:t>divergence</a:t>
            </a:r>
            <a:r>
              <a:rPr lang="en-US" sz="1800"/>
              <a:t> constraint).</a:t>
            </a:r>
            <a:endParaRPr sz="1800"/>
          </a:p>
          <a:p>
            <a:pPr indent="0" lvl="0" marL="0" rtl="0" algn="l">
              <a:spcBef>
                <a:spcPts val="0"/>
              </a:spcBef>
              <a:spcAft>
                <a:spcPts val="0"/>
              </a:spcAft>
              <a:buNone/>
            </a:pPr>
            <a:r>
              <a:rPr lang="en-US" sz="1800"/>
              <a:t>The PPO uses a clipped surrogate objective function which is cheaper to calculate.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The idea of TRPO’s constraint is disallowing the policy to change too much. PPO achieves this by slightly modifying TRPO’s objective function with a penalty for having a too large policy update.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Essentially, it restricts the range that the new policy can vary from the old one. </a:t>
            </a:r>
            <a:endParaRPr sz="1800"/>
          </a:p>
          <a:p>
            <a:pPr indent="0" lvl="0" marL="0" rtl="0" algn="l">
              <a:spcBef>
                <a:spcPts val="0"/>
              </a:spcBef>
              <a:spcAft>
                <a:spcPts val="0"/>
              </a:spcAft>
              <a:buNone/>
            </a:pPr>
            <a:r>
              <a:rPr lang="en-US" sz="1800"/>
              <a:t>In practice, loss function error and entropy bonus should also be considered during implementation.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Empirically the PPO’s performance is better than TRPO. </a:t>
            </a:r>
            <a:endParaRPr sz="1800"/>
          </a:p>
          <a:p>
            <a:pPr indent="0" lvl="0" marL="0" rtl="0" algn="l">
              <a:spcBef>
                <a:spcPts val="0"/>
              </a:spcBef>
              <a:spcAft>
                <a:spcPts val="0"/>
              </a:spcAft>
              <a:buNone/>
            </a:pPr>
            <a:r>
              <a:rPr lang="en-US" sz="1800"/>
              <a:t>In fact, thanks to its lightness and ease of implementation, PPO has become the default RL algorithm of OpenAI (</a:t>
            </a:r>
            <a:r>
              <a:rPr lang="en-US" sz="1800" u="sng">
                <a:solidFill>
                  <a:schemeClr val="hlink"/>
                </a:solidFill>
                <a:hlinkClick r:id="rId3"/>
              </a:rPr>
              <a:t>https://blog.openai.com/openai-baselines-ppo/</a:t>
            </a:r>
            <a:r>
              <a:rPr lang="en-US" sz="1800"/>
              <a:t>).</a:t>
            </a:r>
            <a:endParaRPr sz="1800"/>
          </a:p>
          <a:p>
            <a:pPr indent="0" lvl="0" marL="0" rtl="0" algn="l">
              <a:spcBef>
                <a:spcPts val="0"/>
              </a:spcBef>
              <a:spcAft>
                <a:spcPts val="0"/>
              </a:spcAft>
              <a:buNone/>
            </a:pPr>
            <a:r>
              <a:t/>
            </a:r>
            <a:endParaRPr sz="1800"/>
          </a:p>
        </p:txBody>
      </p:sp>
      <p:pic>
        <p:nvPicPr>
          <p:cNvPr id="179" name="Google Shape;179;p24"/>
          <p:cNvPicPr preferRelativeResize="0"/>
          <p:nvPr/>
        </p:nvPicPr>
        <p:blipFill>
          <a:blip r:embed="rId4">
            <a:alphaModFix/>
          </a:blip>
          <a:stretch>
            <a:fillRect/>
          </a:stretch>
        </p:blipFill>
        <p:spPr>
          <a:xfrm>
            <a:off x="7796350" y="0"/>
            <a:ext cx="4395648" cy="2474836"/>
          </a:xfrm>
          <a:prstGeom prst="rect">
            <a:avLst/>
          </a:prstGeom>
          <a:noFill/>
          <a:ln>
            <a:noFill/>
          </a:ln>
        </p:spPr>
      </p:pic>
      <p:pic>
        <p:nvPicPr>
          <p:cNvPr id="180" name="Google Shape;180;p24"/>
          <p:cNvPicPr preferRelativeResize="0"/>
          <p:nvPr/>
        </p:nvPicPr>
        <p:blipFill>
          <a:blip r:embed="rId5">
            <a:alphaModFix/>
          </a:blip>
          <a:stretch>
            <a:fillRect/>
          </a:stretch>
        </p:blipFill>
        <p:spPr>
          <a:xfrm>
            <a:off x="7796350" y="2646499"/>
            <a:ext cx="4395650" cy="27117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5"/>
          <p:cNvSpPr txBox="1"/>
          <p:nvPr/>
        </p:nvSpPr>
        <p:spPr>
          <a:xfrm>
            <a:off x="147250" y="162950"/>
            <a:ext cx="11874900" cy="65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Summary of RL algorithms</a:t>
            </a:r>
            <a:endParaRPr b="1" sz="30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All the discussed RL algorithms are model-free. That is, non of them are trying to estimate the objective function. Instead, they update their knowledge based on trial-and-error.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SARSA</a:t>
            </a:r>
            <a:r>
              <a:rPr lang="en-US" sz="1800"/>
              <a:t> is the only "on-policy", learning value based on its current action.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DQN</a:t>
            </a:r>
            <a:r>
              <a:rPr lang="en-US" sz="1800"/>
              <a:t> was a huge improvement from a discrete observation space to a continuous one,</a:t>
            </a:r>
            <a:endParaRPr sz="1800"/>
          </a:p>
          <a:p>
            <a:pPr indent="0" lvl="0" marL="0" rtl="0" algn="l">
              <a:spcBef>
                <a:spcPts val="0"/>
              </a:spcBef>
              <a:spcAft>
                <a:spcPts val="0"/>
              </a:spcAft>
              <a:buNone/>
            </a:pPr>
            <a:r>
              <a:rPr lang="en-US" sz="1800"/>
              <a:t>allowing the agent to handle unseen state.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DDPG</a:t>
            </a:r>
            <a:r>
              <a:rPr lang="en-US" sz="1800"/>
              <a:t> was another breakthrough that enables agent to perform continuous actions with policy gradient, broadening the application of RL to more tasks such as control.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TRPO</a:t>
            </a:r>
            <a:r>
              <a:rPr lang="en-US" sz="1800"/>
              <a:t> improves the performance of DDPG as it introduces a surrogate objective function and a KL divergence constraint, guaranteeing non-decreasing long-term reward.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PPO</a:t>
            </a:r>
            <a:r>
              <a:rPr lang="en-US" sz="1800"/>
              <a:t> further optimizes TRPO by modifying the surrogate objective function, which improves the performance as well as decreasing the complexity of implementation and computation.</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26"/>
          <p:cNvPicPr preferRelativeResize="0"/>
          <p:nvPr/>
        </p:nvPicPr>
        <p:blipFill>
          <a:blip r:embed="rId3">
            <a:alphaModFix/>
          </a:blip>
          <a:stretch>
            <a:fillRect/>
          </a:stretch>
        </p:blipFill>
        <p:spPr>
          <a:xfrm>
            <a:off x="152400" y="1390650"/>
            <a:ext cx="11887200" cy="4342790"/>
          </a:xfrm>
          <a:prstGeom prst="rect">
            <a:avLst/>
          </a:prstGeom>
          <a:noFill/>
          <a:ln>
            <a:noFill/>
          </a:ln>
        </p:spPr>
      </p:pic>
      <p:sp>
        <p:nvSpPr>
          <p:cNvPr id="193" name="Google Shape;193;p26"/>
          <p:cNvSpPr txBox="1"/>
          <p:nvPr/>
        </p:nvSpPr>
        <p:spPr>
          <a:xfrm>
            <a:off x="340175" y="523775"/>
            <a:ext cx="10994700" cy="4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Variety of Reinforcement Learning algorithms </a:t>
            </a:r>
            <a:r>
              <a:rPr lang="en-US" sz="1800" u="sng">
                <a:solidFill>
                  <a:schemeClr val="hlink"/>
                </a:solidFill>
                <a:hlinkClick r:id="rId4"/>
              </a:rPr>
              <a:t>https://nervanasystems.github.io/coach/</a:t>
            </a:r>
            <a:endParaRPr sz="1800"/>
          </a:p>
          <a:p>
            <a:pPr indent="0" lvl="0" marL="0" rtl="0" algn="l">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nvSpPr>
        <p:spPr>
          <a:xfrm>
            <a:off x="0" y="0"/>
            <a:ext cx="12192000" cy="57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A History of Reinforcement Learning - Prof. A.G. Barto, July 2018</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 -</a:t>
            </a:r>
            <a:r>
              <a:rPr lang="en-US" sz="1800">
                <a:solidFill>
                  <a:schemeClr val="dk1"/>
                </a:solidFill>
                <a:uFill>
                  <a:noFill/>
                </a:uFill>
                <a:latin typeface="Calibri"/>
                <a:ea typeface="Calibri"/>
                <a:cs typeface="Calibri"/>
                <a:sym typeface="Calibri"/>
                <a:hlinkClick r:id="rId3"/>
              </a:rPr>
              <a:t> </a:t>
            </a:r>
            <a:r>
              <a:rPr lang="en-US" sz="1800" u="sng">
                <a:solidFill>
                  <a:schemeClr val="hlink"/>
                </a:solidFill>
                <a:latin typeface="Calibri"/>
                <a:ea typeface="Calibri"/>
                <a:cs typeface="Calibri"/>
                <a:sym typeface="Calibri"/>
                <a:hlinkClick r:id="rId4"/>
              </a:rPr>
              <a:t>https://www.youtube.com/watch?v=ul6B2oFPNDM</a:t>
            </a:r>
            <a:endParaRPr sz="1800" u="sng">
              <a:solidFill>
                <a:schemeClr val="hlink"/>
              </a:solidFill>
              <a:latin typeface="Calibri"/>
              <a:ea typeface="Calibri"/>
              <a:cs typeface="Calibri"/>
              <a:sym typeface="Calibri"/>
              <a:hlinkClick r:id="rId5"/>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US" sz="2400">
                <a:solidFill>
                  <a:schemeClr val="dk1"/>
                </a:solidFill>
                <a:latin typeface="Calibri"/>
                <a:ea typeface="Calibri"/>
                <a:cs typeface="Calibri"/>
                <a:sym typeface="Calibri"/>
              </a:rPr>
              <a:t>Steeve Huang - </a:t>
            </a:r>
            <a:r>
              <a:rPr lang="en-US" sz="2400">
                <a:solidFill>
                  <a:schemeClr val="dk1"/>
                </a:solidFill>
                <a:latin typeface="Calibri"/>
                <a:ea typeface="Calibri"/>
                <a:cs typeface="Calibri"/>
                <a:sym typeface="Calibri"/>
              </a:rPr>
              <a:t>Introduction to Various Reinforcement Learning Algorithms.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2400">
                <a:solidFill>
                  <a:schemeClr val="dk1"/>
                </a:solidFill>
                <a:latin typeface="Calibri"/>
                <a:ea typeface="Calibri"/>
                <a:cs typeface="Calibri"/>
                <a:sym typeface="Calibri"/>
              </a:rPr>
              <a:t>Part I (Q-Learning, SARSA, DQN, DDPG):</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1600">
                <a:solidFill>
                  <a:schemeClr val="dk1"/>
                </a:solidFill>
                <a:latin typeface="Calibri"/>
                <a:ea typeface="Calibri"/>
                <a:cs typeface="Calibri"/>
                <a:sym typeface="Calibri"/>
              </a:rPr>
              <a:t> -</a:t>
            </a:r>
            <a:r>
              <a:rPr lang="en-US" sz="1600">
                <a:solidFill>
                  <a:schemeClr val="dk1"/>
                </a:solidFill>
                <a:uFill>
                  <a:noFill/>
                </a:uFill>
                <a:latin typeface="Calibri"/>
                <a:ea typeface="Calibri"/>
                <a:cs typeface="Calibri"/>
                <a:sym typeface="Calibri"/>
                <a:hlinkClick r:id="rId6"/>
              </a:rPr>
              <a:t> </a:t>
            </a:r>
            <a:r>
              <a:rPr lang="en-US" sz="1600" u="sng">
                <a:solidFill>
                  <a:schemeClr val="hlink"/>
                </a:solidFill>
                <a:latin typeface="Calibri"/>
                <a:ea typeface="Calibri"/>
                <a:cs typeface="Calibri"/>
                <a:sym typeface="Calibri"/>
                <a:hlinkClick r:id="rId7"/>
              </a:rPr>
              <a:t>https://towardsdatascience.com/introduction-to-various-reinforcement-learning-algorithms-i-q-learning-sarsa-dqn-ddpg-72a5e0cb6287</a:t>
            </a:r>
            <a:endParaRPr sz="1600" u="sng">
              <a:solidFill>
                <a:schemeClr val="hlink"/>
              </a:solidFill>
              <a:latin typeface="Calibri"/>
              <a:ea typeface="Calibri"/>
              <a:cs typeface="Calibri"/>
              <a:sym typeface="Calibri"/>
              <a:hlinkClick r:id="rId8"/>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Part II (TRPO, PPO):</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600">
                <a:solidFill>
                  <a:schemeClr val="dk1"/>
                </a:solidFill>
                <a:latin typeface="Calibri"/>
                <a:ea typeface="Calibri"/>
                <a:cs typeface="Calibri"/>
                <a:sym typeface="Calibri"/>
              </a:rPr>
              <a:t> - </a:t>
            </a:r>
            <a:r>
              <a:rPr lang="en-US" sz="1600" u="sng">
                <a:solidFill>
                  <a:schemeClr val="hlink"/>
                </a:solidFill>
                <a:latin typeface="Calibri"/>
                <a:ea typeface="Calibri"/>
                <a:cs typeface="Calibri"/>
                <a:sym typeface="Calibri"/>
                <a:hlinkClick r:id="rId9"/>
              </a:rPr>
              <a:t>https://towardsdatascience.com/introduction-to-various-reinforcement-learning-algorithms-part-ii-trpo-ppo-87f2c5919bb9</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Hindsight Experience Replay  (HER) (2017-2018)</a:t>
            </a:r>
            <a:r>
              <a:rPr lang="en-US" sz="1800">
                <a:solidFill>
                  <a:schemeClr val="dk1"/>
                </a:solidFill>
                <a:latin typeface="Calibri"/>
                <a:ea typeface="Calibri"/>
                <a:cs typeface="Calibri"/>
                <a:sym typeface="Calibri"/>
              </a:rPr>
              <a:t> - a novel technique called Hindsight Experience Replay (HER) which allows sample-efficient learning from rewards which are sparse and binary - and therefore avoid the need for complicated reward engineering (demo on a robotic arm). - </a:t>
            </a:r>
            <a:r>
              <a:rPr lang="en-US" sz="1800" u="sng">
                <a:solidFill>
                  <a:schemeClr val="hlink"/>
                </a:solidFill>
                <a:latin typeface="Calibri"/>
                <a:ea typeface="Calibri"/>
                <a:cs typeface="Calibri"/>
                <a:sym typeface="Calibri"/>
                <a:hlinkClick r:id="rId10"/>
              </a:rPr>
              <a:t>https://arxiv.org/abs/1707.01495</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8"/>
          <p:cNvSpPr txBox="1"/>
          <p:nvPr/>
        </p:nvSpPr>
        <p:spPr>
          <a:xfrm>
            <a:off x="0" y="0"/>
            <a:ext cx="12192000" cy="349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3200">
                <a:solidFill>
                  <a:schemeClr val="dk1"/>
                </a:solidFill>
                <a:latin typeface="Calibri"/>
                <a:ea typeface="Calibri"/>
                <a:cs typeface="Calibri"/>
                <a:sym typeface="Calibri"/>
              </a:rPr>
              <a:t>Technology for Reinforcement Learning:</a:t>
            </a:r>
            <a:endParaRPr b="1" sz="3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Google Dopamine (TensorFlow) - </a:t>
            </a:r>
            <a:r>
              <a:rPr lang="en-US" sz="2400" u="sng">
                <a:solidFill>
                  <a:schemeClr val="hlink"/>
                </a:solidFill>
                <a:latin typeface="Calibri"/>
                <a:ea typeface="Calibri"/>
                <a:cs typeface="Calibri"/>
                <a:sym typeface="Calibri"/>
                <a:hlinkClick r:id="rId3"/>
              </a:rPr>
              <a:t>https://github.com/google/dopamine</a:t>
            </a:r>
            <a:endParaRPr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Facebook Horizon (PyTorch, Caffe, Spark) - </a:t>
            </a:r>
            <a:r>
              <a:rPr lang="en-US" sz="2400" u="sng">
                <a:solidFill>
                  <a:schemeClr val="hlink"/>
                </a:solidFill>
                <a:latin typeface="Calibri"/>
                <a:ea typeface="Calibri"/>
                <a:cs typeface="Calibri"/>
                <a:sym typeface="Calibri"/>
                <a:hlinkClick r:id="rId4"/>
              </a:rPr>
              <a:t>https://code.fb.com/ml-applications/horizon/</a:t>
            </a:r>
            <a:endParaRPr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rPr lang="en-US" sz="2400">
                <a:solidFill>
                  <a:schemeClr val="dk1"/>
                </a:solidFill>
                <a:latin typeface="Calibri"/>
                <a:ea typeface="Calibri"/>
                <a:cs typeface="Calibri"/>
                <a:sym typeface="Calibri"/>
              </a:rPr>
              <a:t>Intel Reinforcement Learning Coach - </a:t>
            </a:r>
            <a:r>
              <a:rPr lang="en-US" sz="2400">
                <a:solidFill>
                  <a:schemeClr val="dk1"/>
                </a:solidFill>
                <a:uFill>
                  <a:noFill/>
                </a:uFill>
                <a:latin typeface="Calibri"/>
                <a:ea typeface="Calibri"/>
                <a:cs typeface="Calibri"/>
                <a:sym typeface="Calibri"/>
                <a:hlinkClick r:id="rId5"/>
              </a:rPr>
              <a:t>https://github.com/NervanaSystems/coach</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4"/>
          <p:cNvPicPr preferRelativeResize="0"/>
          <p:nvPr/>
        </p:nvPicPr>
        <p:blipFill>
          <a:blip r:embed="rId3">
            <a:alphaModFix/>
          </a:blip>
          <a:stretch>
            <a:fillRect/>
          </a:stretch>
        </p:blipFill>
        <p:spPr>
          <a:xfrm>
            <a:off x="58250" y="0"/>
            <a:ext cx="4391276" cy="2361700"/>
          </a:xfrm>
          <a:prstGeom prst="rect">
            <a:avLst/>
          </a:prstGeom>
          <a:noFill/>
          <a:ln>
            <a:noFill/>
          </a:ln>
        </p:spPr>
      </p:pic>
      <p:sp>
        <p:nvSpPr>
          <p:cNvPr id="99" name="Google Shape;99;p14"/>
          <p:cNvSpPr txBox="1"/>
          <p:nvPr/>
        </p:nvSpPr>
        <p:spPr>
          <a:xfrm>
            <a:off x="0" y="2437900"/>
            <a:ext cx="6545100" cy="42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Rich Sutton, the Father of Reinforcement Learning (RL),  Temporal Difference (TD) learning and policy gradient methods. </a:t>
            </a:r>
            <a:endParaRPr sz="1800"/>
          </a:p>
          <a:p>
            <a:pPr indent="0" lvl="0" marL="0" rtl="0" algn="l">
              <a:spcBef>
                <a:spcPts val="0"/>
              </a:spcBef>
              <a:spcAft>
                <a:spcPts val="0"/>
              </a:spcAft>
              <a:buNone/>
            </a:pPr>
            <a:r>
              <a:rPr lang="en-US" sz="1800"/>
              <a:t>PhD (1984) in Computer science "Temporal Credit Assignment in Reinforcement Learning", where he introduced </a:t>
            </a:r>
            <a:r>
              <a:rPr b="1" lang="en-US" sz="1800">
                <a:solidFill>
                  <a:srgbClr val="0000FF"/>
                </a:solidFill>
              </a:rPr>
              <a:t>actor-critic</a:t>
            </a:r>
            <a:r>
              <a:rPr lang="en-US" sz="1800"/>
              <a:t> architectures and "temporal credit assignment".</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Since 2003 - in Alberta, Canada.</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Since 2017 - Google DeepMind in Alberta, Canada</a:t>
            </a:r>
            <a:endParaRPr sz="1800"/>
          </a:p>
          <a:p>
            <a:pPr indent="0" lvl="0" marL="0" rtl="0" algn="l">
              <a:spcBef>
                <a:spcPts val="0"/>
              </a:spcBef>
              <a:spcAft>
                <a:spcPts val="0"/>
              </a:spcAft>
              <a:buNone/>
            </a:pPr>
            <a:r>
              <a:rPr lang="en-US" sz="1800"/>
              <a:t>Book (1998) : Reinforcement Learning. An Introduction - By Richard S. Sutton and Andrew G. Barto:  </a:t>
            </a:r>
            <a:r>
              <a:rPr lang="en-US" sz="1800" u="sng">
                <a:solidFill>
                  <a:schemeClr val="hlink"/>
                </a:solidFill>
                <a:hlinkClick r:id="rId4"/>
              </a:rPr>
              <a:t>http://www.incompleteideas.net/</a:t>
            </a:r>
            <a:r>
              <a:rPr lang="en-US" sz="1800"/>
              <a:t> - </a:t>
            </a:r>
            <a:endParaRPr sz="1800"/>
          </a:p>
          <a:p>
            <a:pPr indent="0" lvl="0" marL="0" rtl="0" algn="l">
              <a:spcBef>
                <a:spcPts val="0"/>
              </a:spcBef>
              <a:spcAft>
                <a:spcPts val="0"/>
              </a:spcAft>
              <a:buNone/>
            </a:pPr>
            <a:r>
              <a:rPr lang="en-US" sz="1800"/>
              <a:t>Interview:</a:t>
            </a:r>
            <a:r>
              <a:rPr lang="en-US" sz="1800" u="sng">
                <a:solidFill>
                  <a:schemeClr val="hlink"/>
                </a:solidFill>
                <a:hlinkClick r:id="rId5"/>
              </a:rPr>
              <a:t>https://www.kdnuggets.com/2017/12/interview-rich-sutton-reinforcement-learning.html</a:t>
            </a:r>
            <a:r>
              <a:rPr lang="en-US" sz="1800"/>
              <a:t> </a:t>
            </a:r>
            <a:endParaRPr sz="1800"/>
          </a:p>
          <a:p>
            <a:pPr indent="0" lvl="0" marL="0" rtl="0" algn="l">
              <a:spcBef>
                <a:spcPts val="0"/>
              </a:spcBef>
              <a:spcAft>
                <a:spcPts val="0"/>
              </a:spcAft>
              <a:buNone/>
            </a:pPr>
            <a:r>
              <a:rPr lang="en-US" sz="1800"/>
              <a:t>YouTube: </a:t>
            </a:r>
            <a:r>
              <a:rPr lang="en-US" sz="1800" u="sng">
                <a:solidFill>
                  <a:schemeClr val="hlink"/>
                </a:solidFill>
                <a:hlinkClick r:id="rId6"/>
              </a:rPr>
              <a:t>https://www.youtube.com/watch?v=QqLcniN2VAk</a:t>
            </a:r>
            <a:r>
              <a:rPr lang="en-US" sz="1800"/>
              <a:t> -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
        <p:nvSpPr>
          <p:cNvPr id="100" name="Google Shape;100;p14"/>
          <p:cNvSpPr txBox="1"/>
          <p:nvPr/>
        </p:nvSpPr>
        <p:spPr>
          <a:xfrm>
            <a:off x="6545025" y="0"/>
            <a:ext cx="5661900" cy="68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0000FF"/>
                </a:solidFill>
              </a:rPr>
              <a:t>“</a:t>
            </a:r>
            <a:r>
              <a:rPr b="1" lang="en-US" sz="1800">
                <a:solidFill>
                  <a:srgbClr val="0000FF"/>
                </a:solidFill>
              </a:rPr>
              <a:t>Reinforcement learning</a:t>
            </a:r>
            <a:r>
              <a:rPr lang="en-US" sz="1800">
                <a:solidFill>
                  <a:srgbClr val="0000FF"/>
                </a:solidFill>
              </a:rPr>
              <a:t> is learning from rewards, by trial and error, during normal interaction with the world. </a:t>
            </a:r>
            <a:r>
              <a:rPr lang="en-US" sz="1800"/>
              <a:t>This makes it very much like natural learning processes and unlike supervised learning (in which learning only happens during the training phase).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a:t>
            </a:r>
            <a:r>
              <a:rPr b="1" lang="en-US" sz="1800">
                <a:solidFill>
                  <a:srgbClr val="0000FF"/>
                </a:solidFill>
                <a:highlight>
                  <a:srgbClr val="FFFFFF"/>
                </a:highlight>
              </a:rPr>
              <a:t>Deep reinforcement learning</a:t>
            </a:r>
            <a:r>
              <a:rPr lang="en-US" sz="1800">
                <a:solidFill>
                  <a:schemeClr val="dk1"/>
                </a:solidFill>
                <a:highlight>
                  <a:srgbClr val="FFFFFF"/>
                </a:highlight>
              </a:rPr>
              <a:t> is the combination of deep learning and reinforcement learning.</a:t>
            </a:r>
            <a:endParaRPr sz="1800">
              <a:solidFill>
                <a:schemeClr val="dk1"/>
              </a:solidFill>
              <a:highlight>
                <a:srgbClr val="FFFFFF"/>
              </a:highlight>
            </a:endParaRPr>
          </a:p>
          <a:p>
            <a:pPr indent="0" lvl="0" marL="0" rtl="0" algn="l">
              <a:spcBef>
                <a:spcPts val="0"/>
              </a:spcBef>
              <a:spcAft>
                <a:spcPts val="0"/>
              </a:spcAft>
              <a:buNone/>
            </a:pPr>
            <a:r>
              <a:t/>
            </a:r>
            <a:endParaRPr sz="1800">
              <a:solidFill>
                <a:schemeClr val="dk1"/>
              </a:solidFill>
              <a:highlight>
                <a:srgbClr val="FFFFFF"/>
              </a:highlight>
            </a:endParaRPr>
          </a:p>
          <a:p>
            <a:pPr indent="0" lvl="0" marL="0" rtl="0" algn="l">
              <a:spcBef>
                <a:spcPts val="0"/>
              </a:spcBef>
              <a:spcAft>
                <a:spcPts val="0"/>
              </a:spcAft>
              <a:buNone/>
            </a:pPr>
            <a:r>
              <a:rPr lang="en-US" sz="1800">
                <a:solidFill>
                  <a:schemeClr val="dk1"/>
                </a:solidFill>
                <a:highlight>
                  <a:srgbClr val="FFFFFF"/>
                </a:highlight>
              </a:rPr>
              <a:t>“... </a:t>
            </a:r>
            <a:r>
              <a:rPr lang="en-US" sz="1800">
                <a:solidFill>
                  <a:srgbClr val="111111"/>
                </a:solidFill>
                <a:highlight>
                  <a:srgbClr val="FFFFFF"/>
                </a:highlight>
              </a:rPr>
              <a:t>reinforcement learning is the future of AI. Reinforcement learning is the best representative of the idea that an intelligent system must be able to learn on its own, without constant supervision.</a:t>
            </a:r>
            <a:endParaRPr sz="1800">
              <a:solidFill>
                <a:srgbClr val="111111"/>
              </a:solidFill>
              <a:highlight>
                <a:srgbClr val="FFFFFF"/>
              </a:highlight>
            </a:endParaRPr>
          </a:p>
          <a:p>
            <a:pPr indent="0" lvl="0" marL="0" rtl="0" algn="l">
              <a:spcBef>
                <a:spcPts val="0"/>
              </a:spcBef>
              <a:spcAft>
                <a:spcPts val="0"/>
              </a:spcAft>
              <a:buNone/>
            </a:pPr>
            <a:r>
              <a:t/>
            </a:r>
            <a:endParaRPr sz="1800">
              <a:solidFill>
                <a:srgbClr val="111111"/>
              </a:solidFill>
              <a:highlight>
                <a:srgbClr val="FFFFFF"/>
              </a:highlight>
            </a:endParaRPr>
          </a:p>
          <a:p>
            <a:pPr indent="0" lvl="0" marL="0" rtl="0" algn="l">
              <a:spcBef>
                <a:spcPts val="0"/>
              </a:spcBef>
              <a:spcAft>
                <a:spcPts val="0"/>
              </a:spcAft>
              <a:buNone/>
            </a:pPr>
            <a:r>
              <a:rPr lang="en-US" sz="1800">
                <a:solidFill>
                  <a:srgbClr val="111111"/>
                </a:solidFill>
                <a:highlight>
                  <a:srgbClr val="FFFFFF"/>
                </a:highlight>
              </a:rPr>
              <a:t>“ … the key is to learn from ordinary unsupervised data. … in the near term this will be done by focusing on "</a:t>
            </a:r>
            <a:r>
              <a:rPr b="1" lang="en-US" sz="1800">
                <a:solidFill>
                  <a:srgbClr val="0000FF"/>
                </a:solidFill>
                <a:highlight>
                  <a:srgbClr val="FFFFFF"/>
                </a:highlight>
              </a:rPr>
              <a:t>prediction learning</a:t>
            </a:r>
            <a:r>
              <a:rPr lang="en-US" sz="1800">
                <a:solidFill>
                  <a:srgbClr val="111111"/>
                </a:solidFill>
                <a:highlight>
                  <a:srgbClr val="FFFFFF"/>
                </a:highlight>
              </a:rPr>
              <a:t>". </a:t>
            </a:r>
            <a:r>
              <a:rPr b="1" lang="en-US" sz="1800">
                <a:solidFill>
                  <a:srgbClr val="0000FF"/>
                </a:solidFill>
                <a:highlight>
                  <a:srgbClr val="FFFFFF"/>
                </a:highlight>
              </a:rPr>
              <a:t>Prediction learning</a:t>
            </a:r>
            <a:r>
              <a:rPr lang="en-US" sz="1800">
                <a:solidFill>
                  <a:srgbClr val="111111"/>
                </a:solidFill>
                <a:highlight>
                  <a:srgbClr val="FFFFFF"/>
                </a:highlight>
              </a:rPr>
              <a:t> may shortly become a strong buzzword. “</a:t>
            </a:r>
            <a:endParaRPr sz="1800">
              <a:solidFill>
                <a:srgbClr val="111111"/>
              </a:solidFill>
              <a:highlight>
                <a:srgbClr val="FFFFFF"/>
              </a:highlight>
            </a:endParaRPr>
          </a:p>
          <a:p>
            <a:pPr indent="0" lvl="0" marL="0" rtl="0" algn="l">
              <a:spcBef>
                <a:spcPts val="0"/>
              </a:spcBef>
              <a:spcAft>
                <a:spcPts val="0"/>
              </a:spcAft>
              <a:buNone/>
            </a:pPr>
            <a:r>
              <a:rPr lang="en-US" sz="1800">
                <a:solidFill>
                  <a:srgbClr val="111111"/>
                </a:solidFill>
                <a:highlight>
                  <a:srgbClr val="FFFFFF"/>
                </a:highlight>
              </a:rPr>
              <a:t>“ … a next big step will come when we have systems that plan with a learned model of the world … “</a:t>
            </a:r>
            <a:endParaRPr sz="1800">
              <a:solidFill>
                <a:srgbClr val="111111"/>
              </a:solidFill>
              <a:highlight>
                <a:srgbClr val="FFFFFF"/>
              </a:highlight>
            </a:endParaRPr>
          </a:p>
          <a:p>
            <a:pPr indent="0" lvl="0" marL="0" rtl="0" algn="l">
              <a:spcBef>
                <a:spcPts val="0"/>
              </a:spcBef>
              <a:spcAft>
                <a:spcPts val="0"/>
              </a:spcAft>
              <a:buNone/>
            </a:pPr>
            <a:r>
              <a:t/>
            </a:r>
            <a:endParaRPr sz="1800">
              <a:solidFill>
                <a:srgbClr val="111111"/>
              </a:solidFill>
              <a:highlight>
                <a:srgbClr val="FFFFFF"/>
              </a:highlight>
            </a:endParaRPr>
          </a:p>
          <a:p>
            <a:pPr indent="0" lvl="0" marL="0" rtl="0" algn="l">
              <a:spcBef>
                <a:spcPts val="0"/>
              </a:spcBef>
              <a:spcAft>
                <a:spcPts val="0"/>
              </a:spcAft>
              <a:buNone/>
            </a:pPr>
            <a:r>
              <a:t/>
            </a:r>
            <a:endParaRPr sz="1800">
              <a:solidFill>
                <a:srgbClr val="11111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5"/>
          <p:cNvSpPr txBox="1"/>
          <p:nvPr/>
        </p:nvSpPr>
        <p:spPr>
          <a:xfrm>
            <a:off x="134850" y="886150"/>
            <a:ext cx="11922300" cy="5862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US" sz="1800">
                <a:solidFill>
                  <a:srgbClr val="FF0000"/>
                </a:solidFill>
              </a:rPr>
              <a:t>Agent</a:t>
            </a:r>
            <a:r>
              <a:rPr lang="en-US" sz="1800"/>
              <a:t> - takes actions (car, drone, Super Mario, etc.)</a:t>
            </a:r>
            <a:endParaRPr sz="1800"/>
          </a:p>
          <a:p>
            <a:pPr indent="-342900" lvl="0" marL="457200" rtl="0" algn="l">
              <a:spcBef>
                <a:spcPts val="0"/>
              </a:spcBef>
              <a:spcAft>
                <a:spcPts val="0"/>
              </a:spcAft>
              <a:buSzPts val="1800"/>
              <a:buChar char="●"/>
            </a:pPr>
            <a:r>
              <a:rPr b="1" lang="en-US" sz="1800">
                <a:solidFill>
                  <a:srgbClr val="FF0000"/>
                </a:solidFill>
              </a:rPr>
              <a:t>Actions (A)</a:t>
            </a:r>
            <a:r>
              <a:rPr lang="en-US" sz="1800"/>
              <a:t> - set of all possible moves the agent can make</a:t>
            </a:r>
            <a:endParaRPr sz="1800"/>
          </a:p>
          <a:p>
            <a:pPr indent="-342900" lvl="0" marL="457200" rtl="0" algn="l">
              <a:spcBef>
                <a:spcPts val="0"/>
              </a:spcBef>
              <a:spcAft>
                <a:spcPts val="0"/>
              </a:spcAft>
              <a:buSzPts val="1800"/>
              <a:buChar char="●"/>
            </a:pPr>
            <a:r>
              <a:rPr b="1" lang="en-US" sz="1800">
                <a:solidFill>
                  <a:srgbClr val="FF0000"/>
                </a:solidFill>
              </a:rPr>
              <a:t>Discount Factor</a:t>
            </a:r>
            <a:r>
              <a:rPr lang="en-US" sz="1800"/>
              <a:t> - </a:t>
            </a:r>
            <a:r>
              <a:rPr lang="en-US" sz="1800">
                <a:solidFill>
                  <a:schemeClr val="dk1"/>
                </a:solidFill>
                <a:latin typeface="Calibri"/>
                <a:ea typeface="Calibri"/>
                <a:cs typeface="Calibri"/>
                <a:sym typeface="Calibri"/>
              </a:rPr>
              <a:t>future rewards are multiplied by discount factor (on each step) to make future rewards worth less than immediate rewards. We discount rewards, or lower their estimated value, the further into the future they occur.  This enforces a "short-term hedonism" in the agent.  Keynes: “In the long run, we are all dead.” That’s why you discount future rewards. </a:t>
            </a:r>
            <a:endParaRPr sz="1800"/>
          </a:p>
          <a:p>
            <a:pPr indent="-342900" lvl="0" marL="457200" rtl="0" algn="l">
              <a:spcBef>
                <a:spcPts val="0"/>
              </a:spcBef>
              <a:spcAft>
                <a:spcPts val="0"/>
              </a:spcAft>
              <a:buSzPts val="1800"/>
              <a:buChar char="●"/>
            </a:pPr>
            <a:r>
              <a:rPr b="1" lang="en-US" sz="1800">
                <a:solidFill>
                  <a:srgbClr val="FF0000"/>
                </a:solidFill>
              </a:rPr>
              <a:t>Environment</a:t>
            </a:r>
            <a:r>
              <a:rPr lang="en-US" sz="1800"/>
              <a:t> - (includes laws of physics, rules of society, etc.)</a:t>
            </a:r>
            <a:endParaRPr sz="1800"/>
          </a:p>
          <a:p>
            <a:pPr indent="-342900" lvl="0" marL="457200" rtl="0" algn="l">
              <a:spcBef>
                <a:spcPts val="0"/>
              </a:spcBef>
              <a:spcAft>
                <a:spcPts val="0"/>
              </a:spcAft>
              <a:buSzPts val="1800"/>
              <a:buChar char="●"/>
            </a:pPr>
            <a:r>
              <a:rPr b="1" lang="en-US" sz="1800">
                <a:solidFill>
                  <a:srgbClr val="FF0000"/>
                </a:solidFill>
              </a:rPr>
              <a:t>State (S) </a:t>
            </a:r>
            <a:r>
              <a:rPr lang="en-US" sz="1800"/>
              <a:t>- situation, place &amp; moment, instantaneous configuration, ...</a:t>
            </a:r>
            <a:endParaRPr sz="1800"/>
          </a:p>
          <a:p>
            <a:pPr indent="-342900" lvl="0" marL="457200" rtl="0" algn="l">
              <a:spcBef>
                <a:spcPts val="0"/>
              </a:spcBef>
              <a:spcAft>
                <a:spcPts val="0"/>
              </a:spcAft>
              <a:buSzPts val="1800"/>
              <a:buChar char="●"/>
            </a:pPr>
            <a:r>
              <a:rPr b="1" lang="en-US" sz="1800">
                <a:solidFill>
                  <a:srgbClr val="FF0000"/>
                </a:solidFill>
              </a:rPr>
              <a:t>Reward (R) </a:t>
            </a:r>
            <a:r>
              <a:rPr lang="en-US" sz="1800"/>
              <a:t>- feedback by which we measure the success or failure of an agent’s actions. </a:t>
            </a:r>
            <a:endParaRPr sz="1800"/>
          </a:p>
          <a:p>
            <a:pPr indent="-342900" lvl="0" marL="457200" rtl="0" algn="l">
              <a:spcBef>
                <a:spcPts val="0"/>
              </a:spcBef>
              <a:spcAft>
                <a:spcPts val="0"/>
              </a:spcAft>
              <a:buSzPts val="1800"/>
              <a:buChar char="●"/>
            </a:pPr>
            <a:r>
              <a:rPr b="1" lang="en-US" sz="1800">
                <a:solidFill>
                  <a:srgbClr val="FF0000"/>
                </a:solidFill>
              </a:rPr>
              <a:t>Policy (π)</a:t>
            </a:r>
            <a:r>
              <a:rPr lang="en-US" sz="1800"/>
              <a:t> - the strategy that the agent employs to determine the next action based on the current state. It maps states to actions (the actions that promise the highest reward).</a:t>
            </a:r>
            <a:endParaRPr sz="1800"/>
          </a:p>
          <a:p>
            <a:pPr indent="-342900" lvl="0" marL="457200" rtl="0" algn="l">
              <a:spcBef>
                <a:spcPts val="0"/>
              </a:spcBef>
              <a:spcAft>
                <a:spcPts val="0"/>
              </a:spcAft>
              <a:buSzPts val="1800"/>
              <a:buChar char="●"/>
            </a:pPr>
            <a:r>
              <a:rPr b="1" lang="en-US" sz="1800">
                <a:solidFill>
                  <a:srgbClr val="FF0000"/>
                </a:solidFill>
              </a:rPr>
              <a:t>Value (V)</a:t>
            </a:r>
            <a:r>
              <a:rPr lang="en-US" sz="1800"/>
              <a:t> - </a:t>
            </a:r>
            <a:r>
              <a:rPr lang="en-US" sz="1800">
                <a:solidFill>
                  <a:schemeClr val="dk1"/>
                </a:solidFill>
                <a:latin typeface="Calibri"/>
                <a:ea typeface="Calibri"/>
                <a:cs typeface="Calibri"/>
                <a:sym typeface="Calibri"/>
              </a:rPr>
              <a:t>The expected long-term return with discount, as opposed to the short-term reward R. Vπ(s) is defined as the expected long-term return of the current state under policy π. </a:t>
            </a:r>
            <a:r>
              <a:rPr b="1" lang="en-US" sz="1800">
                <a:solidFill>
                  <a:srgbClr val="FF0000"/>
                </a:solidFill>
                <a:latin typeface="Calibri"/>
                <a:ea typeface="Calibri"/>
                <a:cs typeface="Calibri"/>
                <a:sym typeface="Calibri"/>
              </a:rPr>
              <a:t>Value function</a:t>
            </a:r>
            <a:r>
              <a:rPr lang="en-US" sz="1800">
                <a:solidFill>
                  <a:schemeClr val="dk1"/>
                </a:solidFill>
                <a:latin typeface="Calibri"/>
                <a:ea typeface="Calibri"/>
                <a:cs typeface="Calibri"/>
                <a:sym typeface="Calibri"/>
              </a:rPr>
              <a:t> is used to find a policy that maximizes the return by maintaining a set of estimates of expected returns for some policy (usually either the </a:t>
            </a:r>
            <a:r>
              <a:rPr b="1" lang="en-US" sz="1800">
                <a:solidFill>
                  <a:srgbClr val="FF0000"/>
                </a:solidFill>
                <a:latin typeface="Calibri"/>
                <a:ea typeface="Calibri"/>
                <a:cs typeface="Calibri"/>
                <a:sym typeface="Calibri"/>
              </a:rPr>
              <a:t>"current" [on-policy]</a:t>
            </a:r>
            <a:r>
              <a:rPr lang="en-US" sz="1800">
                <a:solidFill>
                  <a:schemeClr val="dk1"/>
                </a:solidFill>
                <a:latin typeface="Calibri"/>
                <a:ea typeface="Calibri"/>
                <a:cs typeface="Calibri"/>
                <a:sym typeface="Calibri"/>
              </a:rPr>
              <a:t> or the </a:t>
            </a:r>
            <a:r>
              <a:rPr b="1" lang="en-US" sz="1800">
                <a:solidFill>
                  <a:srgbClr val="FF0000"/>
                </a:solidFill>
                <a:latin typeface="Calibri"/>
                <a:ea typeface="Calibri"/>
                <a:cs typeface="Calibri"/>
                <a:sym typeface="Calibri"/>
              </a:rPr>
              <a:t>optimal [off-policy]</a:t>
            </a:r>
            <a:r>
              <a:rPr lang="en-US" sz="1800">
                <a:solidFill>
                  <a:schemeClr val="dk1"/>
                </a:solidFill>
                <a:latin typeface="Calibri"/>
                <a:ea typeface="Calibri"/>
                <a:cs typeface="Calibri"/>
                <a:sym typeface="Calibri"/>
              </a:rPr>
              <a:t> one).</a:t>
            </a:r>
            <a:endParaRPr sz="1800"/>
          </a:p>
          <a:p>
            <a:pPr indent="-342900" lvl="0" marL="457200" rtl="0" algn="l">
              <a:spcBef>
                <a:spcPts val="0"/>
              </a:spcBef>
              <a:spcAft>
                <a:spcPts val="0"/>
              </a:spcAft>
              <a:buSzPts val="1800"/>
              <a:buChar char="●"/>
            </a:pPr>
            <a:r>
              <a:rPr b="1" lang="en-US" sz="1800">
                <a:solidFill>
                  <a:srgbClr val="FF0000"/>
                </a:solidFill>
              </a:rPr>
              <a:t>Q-value </a:t>
            </a:r>
            <a:r>
              <a:rPr lang="en-US" sz="1800"/>
              <a:t>or action-value (Q): Q-value is similar to Value, except that it takes an extra parameter, the current action a. Qπ(s, a) refers to the long-term return of the current state s, taking action a under policy π. Q maps state-action pairs to rewards. Note the difference between Q and policy.</a:t>
            </a:r>
            <a:endParaRPr sz="1800"/>
          </a:p>
          <a:p>
            <a:pPr indent="-342900" lvl="0" marL="457200" rtl="0" algn="l">
              <a:spcBef>
                <a:spcPts val="0"/>
              </a:spcBef>
              <a:spcAft>
                <a:spcPts val="0"/>
              </a:spcAft>
              <a:buSzPts val="1800"/>
              <a:buChar char="●"/>
            </a:pPr>
            <a:r>
              <a:rPr b="1" lang="en-US" sz="1800">
                <a:solidFill>
                  <a:srgbClr val="FF0000"/>
                </a:solidFill>
              </a:rPr>
              <a:t>Trajectory</a:t>
            </a:r>
            <a:r>
              <a:rPr lang="en-US" sz="1800"/>
              <a:t> - A sequence of states and actions that influence those states. From the Latin “to throw across.” The life of an agent is but a ball tossed high and arching through space-time.</a:t>
            </a:r>
            <a:endParaRPr sz="1800"/>
          </a:p>
          <a:p>
            <a:pPr indent="0" lvl="0" marL="0" rtl="0" algn="l">
              <a:spcBef>
                <a:spcPts val="0"/>
              </a:spcBef>
              <a:spcAft>
                <a:spcPts val="0"/>
              </a:spcAft>
              <a:buNone/>
            </a:pPr>
            <a:r>
              <a:t/>
            </a:r>
            <a:endParaRPr sz="1800"/>
          </a:p>
        </p:txBody>
      </p:sp>
      <p:sp>
        <p:nvSpPr>
          <p:cNvPr id="107" name="Google Shape;107;p15"/>
          <p:cNvSpPr txBox="1"/>
          <p:nvPr/>
        </p:nvSpPr>
        <p:spPr>
          <a:xfrm>
            <a:off x="231175" y="169525"/>
            <a:ext cx="7551600" cy="5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t>Frequently Used Terms in Reinforcement Learning</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16"/>
          <p:cNvPicPr preferRelativeResize="0"/>
          <p:nvPr/>
        </p:nvPicPr>
        <p:blipFill>
          <a:blip r:embed="rId3">
            <a:alphaModFix/>
          </a:blip>
          <a:stretch>
            <a:fillRect/>
          </a:stretch>
        </p:blipFill>
        <p:spPr>
          <a:xfrm>
            <a:off x="0" y="1357699"/>
            <a:ext cx="12192000" cy="4787911"/>
          </a:xfrm>
          <a:prstGeom prst="rect">
            <a:avLst/>
          </a:prstGeom>
          <a:noFill/>
          <a:ln>
            <a:noFill/>
          </a:ln>
        </p:spPr>
      </p:pic>
      <p:sp>
        <p:nvSpPr>
          <p:cNvPr id="114" name="Google Shape;114;p16"/>
          <p:cNvSpPr txBox="1"/>
          <p:nvPr/>
        </p:nvSpPr>
        <p:spPr>
          <a:xfrm>
            <a:off x="668375" y="410250"/>
            <a:ext cx="64992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from Wikipedia, November 2018)</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t/>
            </a:r>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7"/>
          <p:cNvSpPr txBox="1"/>
          <p:nvPr/>
        </p:nvSpPr>
        <p:spPr>
          <a:xfrm>
            <a:off x="58650" y="78625"/>
            <a:ext cx="12055200" cy="19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000">
                <a:solidFill>
                  <a:schemeClr val="dk1"/>
                </a:solidFill>
              </a:rPr>
              <a:t>Model-based vs Model-free</a:t>
            </a:r>
            <a:endParaRPr b="1" sz="3000">
              <a:solidFill>
                <a:schemeClr val="dk1"/>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rPr lang="en-US" sz="1800"/>
              <a:t>Model is a simulation of dynamics of environment</a:t>
            </a:r>
            <a:endParaRPr sz="1800"/>
          </a:p>
          <a:p>
            <a:pPr indent="0" lvl="0" marL="0" rtl="0" algn="l">
              <a:spcBef>
                <a:spcPts val="0"/>
              </a:spcBef>
              <a:spcAft>
                <a:spcPts val="0"/>
              </a:spcAft>
              <a:buNone/>
            </a:pPr>
            <a:r>
              <a:rPr b="1" lang="en-US" sz="1800">
                <a:solidFill>
                  <a:srgbClr val="0000FF"/>
                </a:solidFill>
              </a:rPr>
              <a:t>model-based</a:t>
            </a:r>
            <a:r>
              <a:rPr lang="en-US" sz="1800"/>
              <a:t> algorithms become impractical as the state space and action space grows (S*S*A, for a tabular setup)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solidFill>
                  <a:srgbClr val="0000FF"/>
                </a:solidFill>
              </a:rPr>
              <a:t>model-free</a:t>
            </a:r>
            <a:r>
              <a:rPr lang="en-US" sz="1800"/>
              <a:t> algorithms rely on trial-and-error to update its knowledge. Don't require space to store all states &amp; actions</a:t>
            </a:r>
            <a:endParaRPr sz="1800"/>
          </a:p>
        </p:txBody>
      </p:sp>
      <p:pic>
        <p:nvPicPr>
          <p:cNvPr id="121" name="Google Shape;121;p17"/>
          <p:cNvPicPr preferRelativeResize="0"/>
          <p:nvPr/>
        </p:nvPicPr>
        <p:blipFill>
          <a:blip r:embed="rId3">
            <a:alphaModFix/>
          </a:blip>
          <a:stretch>
            <a:fillRect/>
          </a:stretch>
        </p:blipFill>
        <p:spPr>
          <a:xfrm>
            <a:off x="4972075" y="3057325"/>
            <a:ext cx="7186190" cy="3748950"/>
          </a:xfrm>
          <a:prstGeom prst="rect">
            <a:avLst/>
          </a:prstGeom>
          <a:noFill/>
          <a:ln>
            <a:noFill/>
          </a:ln>
        </p:spPr>
      </p:pic>
      <p:sp>
        <p:nvSpPr>
          <p:cNvPr id="122" name="Google Shape;122;p17"/>
          <p:cNvSpPr txBox="1"/>
          <p:nvPr/>
        </p:nvSpPr>
        <p:spPr>
          <a:xfrm>
            <a:off x="217725" y="4290250"/>
            <a:ext cx="4286100" cy="23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An off-policy agent learns the value based on the action </a:t>
            </a:r>
            <a:r>
              <a:rPr b="1" lang="en-US" sz="1800">
                <a:solidFill>
                  <a:srgbClr val="FF0000"/>
                </a:solidFill>
              </a:rPr>
              <a:t>"a*"</a:t>
            </a:r>
            <a:r>
              <a:rPr lang="en-US" sz="1800">
                <a:solidFill>
                  <a:schemeClr val="dk1"/>
                </a:solidFill>
              </a:rPr>
              <a:t> obtained from </a:t>
            </a:r>
            <a:r>
              <a:rPr lang="en-US" sz="1800">
                <a:solidFill>
                  <a:srgbClr val="0000FF"/>
                </a:solidFill>
              </a:rPr>
              <a:t>another policy</a:t>
            </a:r>
            <a:r>
              <a:rPr lang="en-US" sz="1800">
                <a:solidFill>
                  <a:schemeClr val="dk1"/>
                </a:solidFill>
              </a:rPr>
              <a:t>. (Greedy policy in Q-learning).</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An on-policy agent learns the value based on its current action </a:t>
            </a:r>
            <a:r>
              <a:rPr b="1" lang="en-US" sz="1800">
                <a:solidFill>
                  <a:srgbClr val="FF0000"/>
                </a:solidFill>
              </a:rPr>
              <a:t>"a"</a:t>
            </a:r>
            <a:r>
              <a:rPr lang="en-US" sz="1800">
                <a:solidFill>
                  <a:schemeClr val="dk1"/>
                </a:solidFill>
              </a:rPr>
              <a:t> derived from the </a:t>
            </a:r>
            <a:r>
              <a:rPr lang="en-US" sz="1800">
                <a:solidFill>
                  <a:srgbClr val="0000FF"/>
                </a:solidFill>
              </a:rPr>
              <a:t>current policy</a:t>
            </a:r>
            <a:r>
              <a:rPr lang="en-US" sz="1800">
                <a:solidFill>
                  <a:schemeClr val="dk1"/>
                </a:solidFill>
              </a:rPr>
              <a:t>, </a:t>
            </a:r>
            <a:endParaRPr sz="1800"/>
          </a:p>
        </p:txBody>
      </p:sp>
      <p:sp>
        <p:nvSpPr>
          <p:cNvPr id="123" name="Google Shape;123;p17"/>
          <p:cNvSpPr txBox="1"/>
          <p:nvPr/>
        </p:nvSpPr>
        <p:spPr>
          <a:xfrm>
            <a:off x="58650" y="2632900"/>
            <a:ext cx="4703700" cy="5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chemeClr val="dk1"/>
                </a:solidFill>
              </a:rPr>
              <a:t>On-policy v.s. Off-policy</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18"/>
          <p:cNvSpPr txBox="1"/>
          <p:nvPr/>
        </p:nvSpPr>
        <p:spPr>
          <a:xfrm>
            <a:off x="7274400" y="3145650"/>
            <a:ext cx="4612800" cy="5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t>Policy iteration (in Q-learning)</a:t>
            </a:r>
            <a:endParaRPr b="1" sz="2400"/>
          </a:p>
        </p:txBody>
      </p:sp>
      <p:pic>
        <p:nvPicPr>
          <p:cNvPr id="130" name="Google Shape;130;p18"/>
          <p:cNvPicPr preferRelativeResize="0"/>
          <p:nvPr/>
        </p:nvPicPr>
        <p:blipFill>
          <a:blip r:embed="rId3">
            <a:alphaModFix/>
          </a:blip>
          <a:stretch>
            <a:fillRect/>
          </a:stretch>
        </p:blipFill>
        <p:spPr>
          <a:xfrm>
            <a:off x="6762750" y="4037500"/>
            <a:ext cx="5374575" cy="2820500"/>
          </a:xfrm>
          <a:prstGeom prst="rect">
            <a:avLst/>
          </a:prstGeom>
          <a:noFill/>
          <a:ln>
            <a:noFill/>
          </a:ln>
        </p:spPr>
      </p:pic>
      <p:sp>
        <p:nvSpPr>
          <p:cNvPr id="131" name="Google Shape;131;p18"/>
          <p:cNvSpPr txBox="1"/>
          <p:nvPr/>
        </p:nvSpPr>
        <p:spPr>
          <a:xfrm>
            <a:off x="176900" y="156400"/>
            <a:ext cx="6436200" cy="61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000">
                <a:solidFill>
                  <a:schemeClr val="dk1"/>
                </a:solidFill>
              </a:rPr>
              <a:t>Q-Learning</a:t>
            </a:r>
            <a:endParaRPr b="1" sz="30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Q-Learning is an off-policy, model-free RL algorithm based on the well known Bellman Equation:</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rPr lang="en-US" sz="1800">
                <a:solidFill>
                  <a:schemeClr val="dk1"/>
                </a:solidFill>
              </a:rPr>
              <a:t>E in the above equation refers to the expectation, while ƛ refers to the discount factor.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We can rewrite it in the form of Q-value: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The goal is to maximize the Q-value.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a:p>
        </p:txBody>
      </p:sp>
      <p:pic>
        <p:nvPicPr>
          <p:cNvPr id="132" name="Google Shape;132;p18"/>
          <p:cNvPicPr preferRelativeResize="0"/>
          <p:nvPr/>
        </p:nvPicPr>
        <p:blipFill>
          <a:blip r:embed="rId4">
            <a:alphaModFix/>
          </a:blip>
          <a:stretch>
            <a:fillRect/>
          </a:stretch>
        </p:blipFill>
        <p:spPr>
          <a:xfrm>
            <a:off x="1629650" y="1727125"/>
            <a:ext cx="3343275" cy="476250"/>
          </a:xfrm>
          <a:prstGeom prst="rect">
            <a:avLst/>
          </a:prstGeom>
          <a:noFill/>
          <a:ln>
            <a:noFill/>
          </a:ln>
        </p:spPr>
      </p:pic>
      <p:pic>
        <p:nvPicPr>
          <p:cNvPr id="133" name="Google Shape;133;p18"/>
          <p:cNvPicPr preferRelativeResize="0"/>
          <p:nvPr/>
        </p:nvPicPr>
        <p:blipFill>
          <a:blip r:embed="rId5">
            <a:alphaModFix/>
          </a:blip>
          <a:stretch>
            <a:fillRect/>
          </a:stretch>
        </p:blipFill>
        <p:spPr>
          <a:xfrm>
            <a:off x="1129588" y="3643675"/>
            <a:ext cx="4343400" cy="971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9"/>
          <p:cNvSpPr txBox="1"/>
          <p:nvPr/>
        </p:nvSpPr>
        <p:spPr>
          <a:xfrm>
            <a:off x="595975" y="537750"/>
            <a:ext cx="8174400" cy="22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SARSA = State-Action-Reward-State-Action</a:t>
            </a:r>
            <a:endParaRPr b="1" sz="30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SARSA is similar to Q-learning, but SARSA is an </a:t>
            </a:r>
            <a:r>
              <a:rPr b="1" lang="en-US" sz="1800">
                <a:solidFill>
                  <a:srgbClr val="0000FF"/>
                </a:solidFill>
              </a:rPr>
              <a:t>on-policy</a:t>
            </a:r>
            <a:r>
              <a:rPr lang="en-US" sz="1800"/>
              <a:t> algorithm.</a:t>
            </a:r>
            <a:endParaRPr sz="1800"/>
          </a:p>
          <a:p>
            <a:pPr indent="0" lvl="0" marL="0" rtl="0" algn="l">
              <a:spcBef>
                <a:spcPts val="0"/>
              </a:spcBef>
              <a:spcAft>
                <a:spcPts val="0"/>
              </a:spcAft>
              <a:buNone/>
            </a:pPr>
            <a:r>
              <a:rPr lang="en-US" sz="1800"/>
              <a:t> </a:t>
            </a:r>
            <a:endParaRPr sz="1800"/>
          </a:p>
          <a:p>
            <a:pPr indent="0" lvl="0" marL="0" rtl="0" algn="l">
              <a:spcBef>
                <a:spcPts val="0"/>
              </a:spcBef>
              <a:spcAft>
                <a:spcPts val="0"/>
              </a:spcAft>
              <a:buNone/>
            </a:pPr>
            <a:r>
              <a:rPr lang="en-US" sz="1800"/>
              <a:t>This means that SARSA learns the Q-value based on the action </a:t>
            </a:r>
            <a:endParaRPr sz="1800"/>
          </a:p>
          <a:p>
            <a:pPr indent="0" lvl="0" marL="0" rtl="0" algn="l">
              <a:spcBef>
                <a:spcPts val="0"/>
              </a:spcBef>
              <a:spcAft>
                <a:spcPts val="0"/>
              </a:spcAft>
              <a:buClr>
                <a:schemeClr val="dk1"/>
              </a:buClr>
              <a:buSzPts val="1100"/>
              <a:buFont typeface="Arial"/>
              <a:buNone/>
            </a:pPr>
            <a:r>
              <a:rPr lang="en-US" sz="1800"/>
              <a:t>performed </a:t>
            </a:r>
            <a:r>
              <a:rPr lang="en-US" sz="1800">
                <a:solidFill>
                  <a:srgbClr val="0000FF"/>
                </a:solidFill>
              </a:rPr>
              <a:t>by the current policy</a:t>
            </a:r>
            <a:r>
              <a:rPr lang="en-US" sz="1800"/>
              <a:t> instead of the </a:t>
            </a:r>
            <a:r>
              <a:rPr lang="en-US" sz="1800">
                <a:solidFill>
                  <a:srgbClr val="0000FF"/>
                </a:solidFill>
              </a:rPr>
              <a:t>greedy policy</a:t>
            </a:r>
            <a:r>
              <a:rPr lang="en-US" sz="1800"/>
              <a:t>.</a:t>
            </a:r>
            <a:endParaRPr sz="1800"/>
          </a:p>
          <a:p>
            <a:pPr indent="0" lvl="0" marL="0" rtl="0" algn="l">
              <a:spcBef>
                <a:spcPts val="0"/>
              </a:spcBef>
              <a:spcAft>
                <a:spcPts val="0"/>
              </a:spcAft>
              <a:buNone/>
            </a:pPr>
            <a:r>
              <a:t/>
            </a:r>
            <a:endParaRPr/>
          </a:p>
        </p:txBody>
      </p:sp>
      <p:pic>
        <p:nvPicPr>
          <p:cNvPr id="140" name="Google Shape;140;p19"/>
          <p:cNvPicPr preferRelativeResize="0"/>
          <p:nvPr/>
        </p:nvPicPr>
        <p:blipFill>
          <a:blip r:embed="rId3">
            <a:alphaModFix/>
          </a:blip>
          <a:stretch>
            <a:fillRect/>
          </a:stretch>
        </p:blipFill>
        <p:spPr>
          <a:xfrm>
            <a:off x="3041963" y="3459575"/>
            <a:ext cx="6108075" cy="2613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0"/>
          <p:cNvSpPr txBox="1"/>
          <p:nvPr/>
        </p:nvSpPr>
        <p:spPr>
          <a:xfrm>
            <a:off x="107500" y="59100"/>
            <a:ext cx="9691200" cy="30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t>Deep Q Network (DQN)</a:t>
            </a:r>
            <a:endParaRPr b="1" sz="30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You can view Q-learning as updating numbers in a 2-dim array [Action, State].</a:t>
            </a:r>
            <a:endParaRPr sz="1800"/>
          </a:p>
          <a:p>
            <a:pPr indent="0" lvl="0" marL="0" rtl="0" algn="l">
              <a:spcBef>
                <a:spcPts val="0"/>
              </a:spcBef>
              <a:spcAft>
                <a:spcPts val="0"/>
              </a:spcAft>
              <a:buNone/>
            </a:pPr>
            <a:r>
              <a:rPr lang="en-US" sz="1800"/>
              <a:t>If agent encounters a new state (which is not in the array) - it has no clue which action to take.</a:t>
            </a:r>
            <a:endParaRPr sz="1800"/>
          </a:p>
          <a:p>
            <a:pPr indent="0" lvl="0" marL="0" rtl="0" algn="l">
              <a:spcBef>
                <a:spcPts val="0"/>
              </a:spcBef>
              <a:spcAft>
                <a:spcPts val="0"/>
              </a:spcAft>
              <a:buNone/>
            </a:pPr>
            <a:r>
              <a:rPr lang="en-US" sz="1800"/>
              <a:t>In other words, Q-learning agent does not have the ability to estimate value for unseen states.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To deal with this problem, DQN uses a CNN (Convolutional Neural Network)</a:t>
            </a:r>
            <a:endParaRPr sz="1800"/>
          </a:p>
          <a:p>
            <a:pPr indent="0" lvl="0" marL="0" rtl="0" algn="l">
              <a:spcBef>
                <a:spcPts val="0"/>
              </a:spcBef>
              <a:spcAft>
                <a:spcPts val="0"/>
              </a:spcAft>
              <a:buNone/>
            </a:pPr>
            <a:r>
              <a:rPr lang="en-US" sz="1800"/>
              <a:t>instead of 2-dim array - to estimate the Q-value function.</a:t>
            </a:r>
            <a:endParaRPr sz="1800"/>
          </a:p>
          <a:p>
            <a:pPr indent="0" lvl="0" marL="0" rtl="0" algn="l">
              <a:spcBef>
                <a:spcPts val="0"/>
              </a:spcBef>
              <a:spcAft>
                <a:spcPts val="0"/>
              </a:spcAft>
              <a:buNone/>
            </a:pPr>
            <a:r>
              <a:rPr lang="en-US" sz="1800"/>
              <a:t>The input for the network is the current state, </a:t>
            </a:r>
            <a:endParaRPr sz="1800"/>
          </a:p>
          <a:p>
            <a:pPr indent="0" lvl="0" marL="0" rtl="0" algn="l">
              <a:spcBef>
                <a:spcPts val="0"/>
              </a:spcBef>
              <a:spcAft>
                <a:spcPts val="0"/>
              </a:spcAft>
              <a:buNone/>
            </a:pPr>
            <a:r>
              <a:rPr lang="en-US" sz="1800"/>
              <a:t>the output is the corresponding Q-value for each of the action.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a:p>
        </p:txBody>
      </p:sp>
      <p:pic>
        <p:nvPicPr>
          <p:cNvPr id="147" name="Google Shape;147;p20"/>
          <p:cNvPicPr preferRelativeResize="0"/>
          <p:nvPr/>
        </p:nvPicPr>
        <p:blipFill>
          <a:blip r:embed="rId3">
            <a:alphaModFix/>
          </a:blip>
          <a:stretch>
            <a:fillRect/>
          </a:stretch>
        </p:blipFill>
        <p:spPr>
          <a:xfrm>
            <a:off x="6785426" y="3112925"/>
            <a:ext cx="5406175" cy="3715750"/>
          </a:xfrm>
          <a:prstGeom prst="rect">
            <a:avLst/>
          </a:prstGeom>
          <a:noFill/>
          <a:ln>
            <a:noFill/>
          </a:ln>
        </p:spPr>
      </p:pic>
      <p:sp>
        <p:nvSpPr>
          <p:cNvPr id="148" name="Google Shape;148;p20"/>
          <p:cNvSpPr txBox="1"/>
          <p:nvPr/>
        </p:nvSpPr>
        <p:spPr>
          <a:xfrm>
            <a:off x="10423800" y="2433000"/>
            <a:ext cx="1602000" cy="4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t>Atari 2013</a:t>
            </a:r>
            <a:endParaRPr sz="2400"/>
          </a:p>
        </p:txBody>
      </p:sp>
      <p:sp>
        <p:nvSpPr>
          <p:cNvPr id="149" name="Google Shape;149;p20"/>
          <p:cNvSpPr txBox="1"/>
          <p:nvPr/>
        </p:nvSpPr>
        <p:spPr>
          <a:xfrm>
            <a:off x="107500" y="3509700"/>
            <a:ext cx="6369600" cy="28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t>Experience Replay:</a:t>
            </a:r>
            <a:endParaRPr b="1" sz="2400"/>
          </a:p>
          <a:p>
            <a:pPr indent="0" lvl="0" marL="0" rtl="0" algn="l">
              <a:spcBef>
                <a:spcPts val="0"/>
              </a:spcBef>
              <a:spcAft>
                <a:spcPts val="0"/>
              </a:spcAft>
              <a:buNone/>
            </a:pPr>
            <a:r>
              <a:rPr lang="en-US" sz="1800"/>
              <a:t>Problem - training samples are highly correlated and not data-efficient. Solution is to store sample transitions - and then replay them randomly.</a:t>
            </a:r>
            <a:endParaRPr sz="1800"/>
          </a:p>
          <a:p>
            <a:pPr indent="0" lvl="0" marL="0" rtl="0" algn="l">
              <a:spcBef>
                <a:spcPts val="0"/>
              </a:spcBef>
              <a:spcAft>
                <a:spcPts val="0"/>
              </a:spcAft>
              <a:buClr>
                <a:schemeClr val="dk1"/>
              </a:buClr>
              <a:buSzPts val="1100"/>
              <a:buFont typeface="Arial"/>
              <a:buNone/>
            </a:pPr>
            <a:r>
              <a:t/>
            </a:r>
            <a:endParaRPr sz="1800"/>
          </a:p>
          <a:p>
            <a:pPr indent="0" lvl="0" marL="0" marR="0" rtl="0" algn="l">
              <a:lnSpc>
                <a:spcPct val="100000"/>
              </a:lnSpc>
              <a:spcBef>
                <a:spcPts val="0"/>
              </a:spcBef>
              <a:spcAft>
                <a:spcPts val="0"/>
              </a:spcAft>
              <a:buClr>
                <a:srgbClr val="000000"/>
              </a:buClr>
              <a:buSzPts val="1100"/>
              <a:buFont typeface="Arial"/>
              <a:buNone/>
            </a:pPr>
            <a:r>
              <a:rPr b="1" lang="en-US" sz="2400"/>
              <a:t>Separate Target Network:</a:t>
            </a:r>
            <a:endParaRPr b="1" sz="2400"/>
          </a:p>
          <a:p>
            <a:pPr indent="0" lvl="0" marL="0" rtl="0" algn="l">
              <a:spcBef>
                <a:spcPts val="0"/>
              </a:spcBef>
              <a:spcAft>
                <a:spcPts val="0"/>
              </a:spcAft>
              <a:buNone/>
            </a:pPr>
            <a:r>
              <a:rPr lang="en-US" sz="1800"/>
              <a:t>Problem - fluctuations. Solution - use separate target Q Network (same as NN estimating value) - and reset it to another every "C" steps to reduce fluctuations.</a:t>
            </a:r>
            <a:endParaRPr sz="1800"/>
          </a:p>
          <a:p>
            <a:pPr indent="0" lvl="0" marL="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1"/>
          <p:cNvSpPr txBox="1"/>
          <p:nvPr/>
        </p:nvSpPr>
        <p:spPr>
          <a:xfrm>
            <a:off x="107500" y="98150"/>
            <a:ext cx="11996700" cy="32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chemeClr val="dk1"/>
                </a:solidFill>
              </a:rPr>
              <a:t>DDPG = </a:t>
            </a:r>
            <a:r>
              <a:rPr b="1" lang="en-US" sz="3000"/>
              <a:t>Deep Deterministic Policy Gradient</a:t>
            </a:r>
            <a:endParaRPr b="1" sz="3000"/>
          </a:p>
          <a:p>
            <a:pPr indent="0" lvl="0" marL="0" rtl="0" algn="l">
              <a:spcBef>
                <a:spcPts val="0"/>
              </a:spcBef>
              <a:spcAft>
                <a:spcPts val="0"/>
              </a:spcAft>
              <a:buClr>
                <a:schemeClr val="dk1"/>
              </a:buClr>
              <a:buSzPts val="1100"/>
              <a:buFont typeface="Arial"/>
              <a:buNone/>
            </a:pPr>
            <a:r>
              <a:rPr b="1" lang="en-US" sz="2400"/>
              <a:t>(Actor-Critic </a:t>
            </a:r>
            <a:r>
              <a:rPr b="1" lang="en-US" sz="2400">
                <a:solidFill>
                  <a:schemeClr val="dk1"/>
                </a:solidFill>
              </a:rPr>
              <a:t>architecture).</a:t>
            </a:r>
            <a:endParaRPr b="1" sz="2400"/>
          </a:p>
          <a:p>
            <a:pPr indent="0" lvl="0" marL="0" rtl="0" algn="l">
              <a:spcBef>
                <a:spcPts val="0"/>
              </a:spcBef>
              <a:spcAft>
                <a:spcPts val="0"/>
              </a:spcAft>
              <a:buNone/>
            </a:pPr>
            <a:r>
              <a:rPr lang="en-US" sz="1800"/>
              <a:t>Problem with DQN - </a:t>
            </a:r>
            <a:r>
              <a:rPr lang="en-US" sz="1800">
                <a:solidFill>
                  <a:schemeClr val="dk1"/>
                </a:solidFill>
              </a:rPr>
              <a:t>action space is discrete, so it may become too large, difficult to train/converge the model.</a:t>
            </a:r>
            <a:endParaRPr sz="1800">
              <a:solidFill>
                <a:schemeClr val="dk1"/>
              </a:solidFill>
            </a:endParaRPr>
          </a:p>
          <a:p>
            <a:pPr indent="0" lvl="0" marL="0" rtl="0" algn="l">
              <a:spcBef>
                <a:spcPts val="0"/>
              </a:spcBef>
              <a:spcAft>
                <a:spcPts val="0"/>
              </a:spcAft>
              <a:buNone/>
            </a:pPr>
            <a:r>
              <a:rPr lang="en-US" sz="1800"/>
              <a:t>DDPG relies on the actor-critic architecture:</a:t>
            </a:r>
            <a:endParaRPr sz="1800"/>
          </a:p>
          <a:p>
            <a:pPr indent="0" lvl="0" marL="0" rtl="0" algn="l">
              <a:spcBef>
                <a:spcPts val="0"/>
              </a:spcBef>
              <a:spcAft>
                <a:spcPts val="0"/>
              </a:spcAft>
              <a:buClr>
                <a:schemeClr val="dk1"/>
              </a:buClr>
              <a:buSzPts val="1100"/>
              <a:buFont typeface="Arial"/>
              <a:buNone/>
            </a:pPr>
            <a:r>
              <a:rPr lang="en-US" sz="1800"/>
              <a:t> - actor is used to tune the parameter(s) for policy function, i.e. decide the best action for a specific state.</a:t>
            </a:r>
            <a:endParaRPr sz="1800"/>
          </a:p>
          <a:p>
            <a:pPr indent="0" lvl="0" marL="0" rtl="0" algn="l">
              <a:spcBef>
                <a:spcPts val="0"/>
              </a:spcBef>
              <a:spcAft>
                <a:spcPts val="0"/>
              </a:spcAft>
              <a:buClr>
                <a:schemeClr val="dk1"/>
              </a:buClr>
              <a:buSzPts val="1100"/>
              <a:buFont typeface="Arial"/>
              <a:buNone/>
            </a:pPr>
            <a:r>
              <a:rPr lang="en-US" sz="1800"/>
              <a:t> - critic is used for evaluating the policy function estimated by the actor </a:t>
            </a:r>
            <a:endParaRPr sz="1800"/>
          </a:p>
          <a:p>
            <a:pPr indent="0" lvl="0" marL="0" rtl="0" algn="l">
              <a:spcBef>
                <a:spcPts val="0"/>
              </a:spcBef>
              <a:spcAft>
                <a:spcPts val="0"/>
              </a:spcAft>
              <a:buClr>
                <a:schemeClr val="dk1"/>
              </a:buClr>
              <a:buSzPts val="1100"/>
              <a:buFont typeface="Arial"/>
              <a:buNone/>
            </a:pPr>
            <a:r>
              <a:rPr lang="en-US" sz="1800"/>
              <a:t>   according to the temporal difference (TD) error.</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US" sz="1800">
                <a:solidFill>
                  <a:schemeClr val="dk1"/>
                </a:solidFill>
              </a:rPr>
              <a:t>TD learning is a way to learn how to predict a value depending on future values of a given state.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Q-learning is a specific type of TD learning for learning Q-value.</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sz="1800"/>
          </a:p>
        </p:txBody>
      </p:sp>
      <p:sp>
        <p:nvSpPr>
          <p:cNvPr id="156" name="Google Shape;156;p21"/>
          <p:cNvSpPr txBox="1"/>
          <p:nvPr/>
        </p:nvSpPr>
        <p:spPr>
          <a:xfrm>
            <a:off x="31300" y="3381275"/>
            <a:ext cx="5280900" cy="3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rPr>
              <a:t>DDPG also borrows DQN the ideas of </a:t>
            </a:r>
            <a:r>
              <a:rPr b="1" lang="en-US" sz="1800">
                <a:solidFill>
                  <a:srgbClr val="0000FF"/>
                </a:solidFill>
              </a:rPr>
              <a:t>experience replay</a:t>
            </a:r>
            <a:r>
              <a:rPr lang="en-US" sz="1800">
                <a:solidFill>
                  <a:schemeClr val="dk1"/>
                </a:solidFill>
              </a:rPr>
              <a:t> and </a:t>
            </a:r>
            <a:r>
              <a:rPr b="1" lang="en-US" sz="1800">
                <a:solidFill>
                  <a:srgbClr val="0000FF"/>
                </a:solidFill>
              </a:rPr>
              <a:t>separate target network</a:t>
            </a:r>
            <a:r>
              <a:rPr lang="en-US" sz="1800">
                <a:solidFill>
                  <a:schemeClr val="dk1"/>
                </a:solidFill>
              </a:rPr>
              <a:t>.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An issue for DDPG is that it seldom performs exploration for actions. A solution for this is adding noise on the parameter space (or the action space).</a:t>
            </a:r>
            <a:endParaRPr sz="1800">
              <a:solidFill>
                <a:schemeClr val="dk1"/>
              </a:solidFill>
            </a:endParaRPr>
          </a:p>
          <a:p>
            <a:pPr indent="0" lvl="0" marL="0" rtl="0" algn="l">
              <a:spcBef>
                <a:spcPts val="0"/>
              </a:spcBef>
              <a:spcAft>
                <a:spcPts val="0"/>
              </a:spcAft>
              <a:buNone/>
            </a:pPr>
            <a:r>
              <a:rPr lang="en-US" sz="1800">
                <a:solidFill>
                  <a:schemeClr val="dk1"/>
                </a:solidFill>
              </a:rPr>
              <a:t>One commonly used noise is Ornstein-Uhlenbeck Random Process (a stationary Gauss–Markov process - roughly speaking, describes the velocity of a massive Brownian particle under the influence of friction).</a:t>
            </a:r>
            <a:endParaRPr/>
          </a:p>
        </p:txBody>
      </p:sp>
      <p:pic>
        <p:nvPicPr>
          <p:cNvPr id="157" name="Google Shape;157;p21"/>
          <p:cNvPicPr preferRelativeResize="0"/>
          <p:nvPr/>
        </p:nvPicPr>
        <p:blipFill>
          <a:blip r:embed="rId3">
            <a:alphaModFix/>
          </a:blip>
          <a:stretch>
            <a:fillRect/>
          </a:stretch>
        </p:blipFill>
        <p:spPr>
          <a:xfrm>
            <a:off x="6093778" y="3490150"/>
            <a:ext cx="6098225" cy="336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