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embeddedFontLs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4"/>
    <p:restoredTop sz="94719"/>
  </p:normalViewPr>
  <p:slideViewPr>
    <p:cSldViewPr snapToGrid="0" snapToObjects="1">
      <p:cViewPr varScale="1">
        <p:scale>
          <a:sx n="95" d="100"/>
          <a:sy n="95" d="100"/>
        </p:scale>
        <p:origin x="8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842c25d47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842c25d47_0_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g4842c25d47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94ac95e00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94ac95e00_3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g494ac95e00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s://stats.stackexchange.com/questions/23391/how-does-a-support-vector-machine-svm-work"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hyperlink" Target="http://www.robots.ox.ac.uk/~cvrg/bennett00duality.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407043" y="531673"/>
            <a:ext cx="7839919" cy="15391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The original SVM algorithm was invented by Vladimir N. </a:t>
            </a:r>
            <a:r>
              <a:rPr lang="en-US" sz="1800" b="0" i="0" u="none" strike="noStrike" cap="none" dirty="0" err="1">
                <a:solidFill>
                  <a:schemeClr val="dk1"/>
                </a:solidFill>
                <a:latin typeface="Calibri"/>
                <a:ea typeface="Calibri"/>
                <a:cs typeface="Calibri"/>
                <a:sym typeface="Calibri"/>
              </a:rPr>
              <a:t>Vapnik</a:t>
            </a:r>
            <a:r>
              <a:rPr lang="en-US" sz="1800" b="0" i="0" u="none" strike="noStrike" cap="none" dirty="0">
                <a:solidFill>
                  <a:schemeClr val="dk1"/>
                </a:solidFill>
                <a:latin typeface="Calibri"/>
                <a:ea typeface="Calibri"/>
                <a:cs typeface="Calibri"/>
                <a:sym typeface="Calibri"/>
              </a:rPr>
              <a:t> and Alexey </a:t>
            </a:r>
            <a:r>
              <a:rPr lang="en-US" sz="1800" b="0" i="0" u="none" strike="noStrike" cap="none" dirty="0" err="1">
                <a:solidFill>
                  <a:schemeClr val="dk1"/>
                </a:solidFill>
                <a:latin typeface="Calibri"/>
                <a:ea typeface="Calibri"/>
                <a:cs typeface="Calibri"/>
                <a:sym typeface="Calibri"/>
              </a:rPr>
              <a:t>Ya</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Chervonenkis</a:t>
            </a:r>
            <a:r>
              <a:rPr lang="en-US" sz="1800" b="0" i="0" u="none" strike="noStrike" cap="none" dirty="0">
                <a:solidFill>
                  <a:schemeClr val="dk1"/>
                </a:solidFill>
                <a:latin typeface="Calibri"/>
                <a:ea typeface="Calibri"/>
                <a:cs typeface="Calibri"/>
                <a:sym typeface="Calibri"/>
              </a:rPr>
              <a:t> in 1963. (Computers were called Machines in Russia). </a:t>
            </a:r>
          </a:p>
          <a:p>
            <a:pPr marL="0" marR="0" lvl="0" indent="0" algn="l" rtl="0">
              <a:spcBef>
                <a:spcPts val="0"/>
              </a:spcBef>
              <a:spcAft>
                <a:spcPts val="0"/>
              </a:spcAft>
              <a:buNone/>
            </a:pPr>
            <a:endParaRPr lang="en-US"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In 1992, Bernhard E. </a:t>
            </a:r>
            <a:r>
              <a:rPr lang="en-US" sz="1800" b="0" i="0" u="none" strike="noStrike" cap="none" dirty="0" err="1">
                <a:solidFill>
                  <a:schemeClr val="dk1"/>
                </a:solidFill>
                <a:latin typeface="Calibri"/>
                <a:ea typeface="Calibri"/>
                <a:cs typeface="Calibri"/>
                <a:sym typeface="Calibri"/>
              </a:rPr>
              <a:t>Boser</a:t>
            </a:r>
            <a:r>
              <a:rPr lang="en-US" sz="1800" b="0" i="0" u="none" strike="noStrike" cap="none" dirty="0">
                <a:solidFill>
                  <a:schemeClr val="dk1"/>
                </a:solidFill>
                <a:latin typeface="Calibri"/>
                <a:ea typeface="Calibri"/>
                <a:cs typeface="Calibri"/>
                <a:sym typeface="Calibri"/>
              </a:rPr>
              <a:t>, Isabelle M. Guyon and Vladimir N. </a:t>
            </a:r>
            <a:r>
              <a:rPr lang="en-US" sz="1800" b="0" i="0" u="none" strike="noStrike" cap="none" dirty="0" err="1">
                <a:solidFill>
                  <a:schemeClr val="dk1"/>
                </a:solidFill>
                <a:latin typeface="Calibri"/>
                <a:ea typeface="Calibri"/>
                <a:cs typeface="Calibri"/>
                <a:sym typeface="Calibri"/>
              </a:rPr>
              <a:t>Vapnik</a:t>
            </a:r>
            <a:r>
              <a:rPr lang="en-US" sz="1800" b="0" i="0" u="none" strike="noStrike" cap="none" dirty="0">
                <a:solidFill>
                  <a:schemeClr val="dk1"/>
                </a:solidFill>
                <a:latin typeface="Calibri"/>
                <a:ea typeface="Calibri"/>
                <a:cs typeface="Calibri"/>
                <a:sym typeface="Calibri"/>
              </a:rPr>
              <a:t> suggested a way to create nonlinear classifiers by applying the kernel trick to maximum-margin hyperplanes.</a:t>
            </a:r>
            <a:endParaRPr dirty="0"/>
          </a:p>
        </p:txBody>
      </p:sp>
      <p:pic>
        <p:nvPicPr>
          <p:cNvPr id="89" name="Google Shape;89;p13"/>
          <p:cNvPicPr preferRelativeResize="0"/>
          <p:nvPr/>
        </p:nvPicPr>
        <p:blipFill rotWithShape="1">
          <a:blip r:embed="rId3">
            <a:alphaModFix/>
          </a:blip>
          <a:srcRect/>
          <a:stretch/>
        </p:blipFill>
        <p:spPr>
          <a:xfrm>
            <a:off x="0" y="0"/>
            <a:ext cx="2413000" cy="2413000"/>
          </a:xfrm>
          <a:prstGeom prst="rect">
            <a:avLst/>
          </a:prstGeom>
          <a:noFill/>
          <a:ln>
            <a:noFill/>
          </a:ln>
        </p:spPr>
      </p:pic>
      <p:sp>
        <p:nvSpPr>
          <p:cNvPr id="90" name="Google Shape;90;p13"/>
          <p:cNvSpPr txBox="1"/>
          <p:nvPr/>
        </p:nvSpPr>
        <p:spPr>
          <a:xfrm>
            <a:off x="0" y="2413000"/>
            <a:ext cx="222233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Vladimir N. Vapnik</a:t>
            </a:r>
            <a:endParaRPr sz="1800">
              <a:solidFill>
                <a:schemeClr val="dk1"/>
              </a:solidFill>
              <a:latin typeface="Calibri"/>
              <a:ea typeface="Calibri"/>
              <a:cs typeface="Calibri"/>
              <a:sym typeface="Calibri"/>
            </a:endParaRPr>
          </a:p>
        </p:txBody>
      </p:sp>
      <p:sp>
        <p:nvSpPr>
          <p:cNvPr id="91" name="Google Shape;91;p13"/>
          <p:cNvSpPr txBox="1"/>
          <p:nvPr/>
        </p:nvSpPr>
        <p:spPr>
          <a:xfrm>
            <a:off x="2248816" y="2413000"/>
            <a:ext cx="240753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Alexey Chervonenkis</a:t>
            </a:r>
            <a:endParaRPr sz="1800">
              <a:solidFill>
                <a:schemeClr val="dk1"/>
              </a:solidFill>
              <a:latin typeface="Calibri"/>
              <a:ea typeface="Calibri"/>
              <a:cs typeface="Calibri"/>
              <a:sym typeface="Calibri"/>
            </a:endParaRPr>
          </a:p>
        </p:txBody>
      </p:sp>
      <p:pic>
        <p:nvPicPr>
          <p:cNvPr id="92" name="Google Shape;92;p13"/>
          <p:cNvPicPr preferRelativeResize="0"/>
          <p:nvPr/>
        </p:nvPicPr>
        <p:blipFill rotWithShape="1">
          <a:blip r:embed="rId4">
            <a:alphaModFix/>
          </a:blip>
          <a:srcRect/>
          <a:stretch/>
        </p:blipFill>
        <p:spPr>
          <a:xfrm>
            <a:off x="-1" y="3503232"/>
            <a:ext cx="1765455" cy="2655245"/>
          </a:xfrm>
          <a:prstGeom prst="rect">
            <a:avLst/>
          </a:prstGeom>
          <a:noFill/>
          <a:ln>
            <a:noFill/>
          </a:ln>
        </p:spPr>
      </p:pic>
      <p:sp>
        <p:nvSpPr>
          <p:cNvPr id="93" name="Google Shape;93;p13"/>
          <p:cNvSpPr txBox="1"/>
          <p:nvPr/>
        </p:nvSpPr>
        <p:spPr>
          <a:xfrm>
            <a:off x="0" y="6179405"/>
            <a:ext cx="195612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Bernhard E. Boser</a:t>
            </a:r>
            <a:endParaRPr sz="1800">
              <a:solidFill>
                <a:schemeClr val="dk1"/>
              </a:solidFill>
              <a:latin typeface="Calibri"/>
              <a:ea typeface="Calibri"/>
              <a:cs typeface="Calibri"/>
              <a:sym typeface="Calibri"/>
            </a:endParaRPr>
          </a:p>
        </p:txBody>
      </p:sp>
      <p:sp>
        <p:nvSpPr>
          <p:cNvPr id="94" name="Google Shape;94;p13"/>
          <p:cNvSpPr txBox="1"/>
          <p:nvPr/>
        </p:nvSpPr>
        <p:spPr>
          <a:xfrm>
            <a:off x="2014844" y="5603717"/>
            <a:ext cx="21591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Isabelle M. Guyon</a:t>
            </a:r>
            <a:endParaRPr sz="1800">
              <a:solidFill>
                <a:schemeClr val="dk1"/>
              </a:solidFill>
              <a:latin typeface="Calibri"/>
              <a:ea typeface="Calibri"/>
              <a:cs typeface="Calibri"/>
              <a:sym typeface="Calibri"/>
            </a:endParaRPr>
          </a:p>
        </p:txBody>
      </p:sp>
      <p:sp>
        <p:nvSpPr>
          <p:cNvPr id="95" name="Google Shape;95;p13"/>
          <p:cNvSpPr txBox="1"/>
          <p:nvPr/>
        </p:nvSpPr>
        <p:spPr>
          <a:xfrm>
            <a:off x="5434144" y="-8184"/>
            <a:ext cx="6423949"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a:solidFill>
                  <a:schemeClr val="dk1"/>
                </a:solidFill>
                <a:latin typeface="Calibri"/>
                <a:ea typeface="Calibri"/>
                <a:cs typeface="Calibri"/>
                <a:sym typeface="Calibri"/>
              </a:rPr>
              <a:t>Support Vector Machine (SVM)</a:t>
            </a:r>
            <a:endParaRPr sz="3200" b="1" dirty="0">
              <a:solidFill>
                <a:schemeClr val="dk1"/>
              </a:solidFill>
              <a:latin typeface="Calibri"/>
              <a:ea typeface="Calibri"/>
              <a:cs typeface="Calibri"/>
              <a:sym typeface="Calibri"/>
            </a:endParaRPr>
          </a:p>
        </p:txBody>
      </p:sp>
      <p:pic>
        <p:nvPicPr>
          <p:cNvPr id="96" name="Google Shape;96;p13"/>
          <p:cNvPicPr preferRelativeResize="0"/>
          <p:nvPr/>
        </p:nvPicPr>
        <p:blipFill rotWithShape="1">
          <a:blip r:embed="rId5">
            <a:alphaModFix/>
          </a:blip>
          <a:srcRect/>
          <a:stretch/>
        </p:blipFill>
        <p:spPr>
          <a:xfrm>
            <a:off x="9537539" y="3886986"/>
            <a:ext cx="2654461" cy="1199849"/>
          </a:xfrm>
          <a:prstGeom prst="rect">
            <a:avLst/>
          </a:prstGeom>
          <a:noFill/>
          <a:ln>
            <a:noFill/>
          </a:ln>
        </p:spPr>
      </p:pic>
      <p:pic>
        <p:nvPicPr>
          <p:cNvPr id="97" name="Google Shape;97;p13"/>
          <p:cNvPicPr preferRelativeResize="0"/>
          <p:nvPr/>
        </p:nvPicPr>
        <p:blipFill rotWithShape="1">
          <a:blip r:embed="rId6">
            <a:alphaModFix/>
          </a:blip>
          <a:srcRect/>
          <a:stretch/>
        </p:blipFill>
        <p:spPr>
          <a:xfrm>
            <a:off x="9410218" y="5344632"/>
            <a:ext cx="2781782" cy="1520708"/>
          </a:xfrm>
          <a:prstGeom prst="rect">
            <a:avLst/>
          </a:prstGeom>
          <a:noFill/>
          <a:ln>
            <a:noFill/>
          </a:ln>
        </p:spPr>
      </p:pic>
      <p:sp>
        <p:nvSpPr>
          <p:cNvPr id="98" name="Google Shape;98;p13"/>
          <p:cNvSpPr txBox="1"/>
          <p:nvPr/>
        </p:nvSpPr>
        <p:spPr>
          <a:xfrm>
            <a:off x="4400618" y="2371067"/>
            <a:ext cx="5037600" cy="44869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 vanilla </a:t>
            </a:r>
            <a:r>
              <a:rPr lang="en-US" sz="1800" b="1" dirty="0">
                <a:solidFill>
                  <a:srgbClr val="FF0000"/>
                </a:solidFill>
                <a:latin typeface="Calibri"/>
                <a:ea typeface="Calibri"/>
                <a:cs typeface="Calibri"/>
                <a:sym typeface="Calibri"/>
              </a:rPr>
              <a:t>SVM</a:t>
            </a:r>
            <a:r>
              <a:rPr lang="en-US" sz="1800" dirty="0">
                <a:solidFill>
                  <a:schemeClr val="dk1"/>
                </a:solidFill>
                <a:latin typeface="Calibri"/>
                <a:ea typeface="Calibri"/>
                <a:cs typeface="Calibri"/>
                <a:sym typeface="Calibri"/>
              </a:rPr>
              <a:t> is a type of </a:t>
            </a:r>
            <a:r>
              <a:rPr lang="en-US" sz="1800" b="1" dirty="0">
                <a:solidFill>
                  <a:srgbClr val="FF0000"/>
                </a:solidFill>
                <a:latin typeface="Calibri"/>
                <a:ea typeface="Calibri"/>
                <a:cs typeface="Calibri"/>
                <a:sym typeface="Calibri"/>
              </a:rPr>
              <a:t>linear separator</a:t>
            </a:r>
            <a:r>
              <a:rPr lang="en-US" sz="1800" dirty="0">
                <a:solidFill>
                  <a:schemeClr val="dk1"/>
                </a:solidFill>
                <a:latin typeface="Calibri"/>
                <a:ea typeface="Calibri"/>
                <a:cs typeface="Calibri"/>
                <a:sym typeface="Calibri"/>
              </a:rPr>
              <a:t>. We find closest several points between two classes, and draw a straight line (plane) in the middle to separate data  into two classes.</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If we can't draw a linear separator, then we can try to transform the data (using "kernel functions")  into a feature representation (higher-dim space) where linear separation becomes possible. </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We can write the distance between points in this higher dimensional space in terms of coordinates in the original space. This is called </a:t>
            </a:r>
            <a:r>
              <a:rPr lang="en-US" sz="1800" b="1" dirty="0">
                <a:solidFill>
                  <a:srgbClr val="FF0000"/>
                </a:solidFill>
                <a:latin typeface="Calibri"/>
                <a:ea typeface="Calibri"/>
                <a:cs typeface="Calibri"/>
                <a:sym typeface="Calibri"/>
              </a:rPr>
              <a:t>“kernel trick” </a:t>
            </a:r>
            <a:r>
              <a:rPr lang="en-US" sz="1800" dirty="0">
                <a:solidFill>
                  <a:schemeClr val="dk1"/>
                </a:solidFill>
                <a:latin typeface="Calibri"/>
                <a:ea typeface="Calibri"/>
                <a:cs typeface="Calibri"/>
                <a:sym typeface="Calibri"/>
              </a:rPr>
              <a:t> and allows to do calculations faster (without ever computing the coordinates of the data in the new feature space).</a:t>
            </a:r>
            <a:endParaRPr dirty="0"/>
          </a:p>
        </p:txBody>
      </p:sp>
      <p:pic>
        <p:nvPicPr>
          <p:cNvPr id="99" name="Google Shape;99;p13"/>
          <p:cNvPicPr preferRelativeResize="0"/>
          <p:nvPr/>
        </p:nvPicPr>
        <p:blipFill rotWithShape="1">
          <a:blip r:embed="rId7">
            <a:alphaModFix/>
          </a:blip>
          <a:srcRect/>
          <a:stretch/>
        </p:blipFill>
        <p:spPr>
          <a:xfrm>
            <a:off x="9718254" y="2247445"/>
            <a:ext cx="2421754" cy="1426580"/>
          </a:xfrm>
          <a:prstGeom prst="rect">
            <a:avLst/>
          </a:prstGeom>
          <a:noFill/>
          <a:ln>
            <a:noFill/>
          </a:ln>
        </p:spPr>
      </p:pic>
      <p:pic>
        <p:nvPicPr>
          <p:cNvPr id="100" name="Google Shape;100;p13"/>
          <p:cNvPicPr preferRelativeResize="0"/>
          <p:nvPr/>
        </p:nvPicPr>
        <p:blipFill rotWithShape="1">
          <a:blip r:embed="rId8">
            <a:alphaModFix/>
          </a:blip>
          <a:srcRect/>
          <a:stretch/>
        </p:blipFill>
        <p:spPr>
          <a:xfrm>
            <a:off x="2404800" y="-4831"/>
            <a:ext cx="1919022" cy="2302045"/>
          </a:xfrm>
          <a:prstGeom prst="rect">
            <a:avLst/>
          </a:prstGeom>
          <a:noFill/>
          <a:ln>
            <a:noFill/>
          </a:ln>
        </p:spPr>
      </p:pic>
      <p:pic>
        <p:nvPicPr>
          <p:cNvPr id="101" name="Google Shape;101;p13"/>
          <p:cNvPicPr preferRelativeResize="0"/>
          <p:nvPr/>
        </p:nvPicPr>
        <p:blipFill rotWithShape="1">
          <a:blip r:embed="rId9">
            <a:alphaModFix/>
          </a:blip>
          <a:srcRect/>
          <a:stretch/>
        </p:blipFill>
        <p:spPr>
          <a:xfrm>
            <a:off x="1987345" y="3503232"/>
            <a:ext cx="1991463" cy="21004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p:nvPr/>
        </p:nvSpPr>
        <p:spPr>
          <a:xfrm>
            <a:off x="0" y="0"/>
            <a:ext cx="7712700" cy="6737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How SVM algorithm actually works?</a:t>
            </a: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This StackExchange discussion has very good clear explanation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by Franck Dernoncourt: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u="sng">
                <a:solidFill>
                  <a:schemeClr val="hlink"/>
                </a:solidFill>
                <a:latin typeface="Calibri"/>
                <a:ea typeface="Calibri"/>
                <a:cs typeface="Calibri"/>
                <a:sym typeface="Calibri"/>
                <a:hlinkClick r:id="rId3"/>
              </a:rPr>
              <a:t>https://stats.stackexchange.com/questions/23391/how-does-a-support-vector-machine-svm-work</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also see this paper: "Duality and Geometry in SVM Classifiers"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a:t>
            </a:r>
            <a:r>
              <a:rPr lang="en-US" sz="1800" u="sng">
                <a:solidFill>
                  <a:schemeClr val="hlink"/>
                </a:solidFill>
                <a:latin typeface="Calibri"/>
                <a:ea typeface="Calibri"/>
                <a:cs typeface="Calibri"/>
                <a:sym typeface="Calibri"/>
                <a:hlinkClick r:id="rId4"/>
              </a:rPr>
              <a:t>http://www.robots.ox.ac.uk/~cvrg/bennett00duality.pdf</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Why SVM (Support Vector Machine) is called this way?</a:t>
            </a:r>
            <a:endParaRPr sz="2400" b="1"/>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SVM finds a line (a hyperplane) that separates data points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(also called samples or input vectors).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It doesn’t just separate, it also tries to make that separation as wide as possible.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It maximizes the distance between the separator and the closest data points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(called “support vectors”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word “Machine” comes from “Machine Learning”,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because SVM performs automatic calculations.</a:t>
            </a:r>
            <a:endParaRPr/>
          </a:p>
        </p:txBody>
      </p:sp>
      <p:pic>
        <p:nvPicPr>
          <p:cNvPr id="107" name="Google Shape;107;p14"/>
          <p:cNvPicPr preferRelativeResize="0"/>
          <p:nvPr/>
        </p:nvPicPr>
        <p:blipFill>
          <a:blip r:embed="rId5">
            <a:alphaModFix/>
          </a:blip>
          <a:stretch>
            <a:fillRect/>
          </a:stretch>
        </p:blipFill>
        <p:spPr>
          <a:xfrm>
            <a:off x="7712700" y="1137174"/>
            <a:ext cx="4479299" cy="44630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15"/>
          <p:cNvPicPr preferRelativeResize="0"/>
          <p:nvPr/>
        </p:nvPicPr>
        <p:blipFill>
          <a:blip r:embed="rId3">
            <a:alphaModFix/>
          </a:blip>
          <a:stretch>
            <a:fillRect/>
          </a:stretch>
        </p:blipFill>
        <p:spPr>
          <a:xfrm>
            <a:off x="1392089" y="1492045"/>
            <a:ext cx="8491037" cy="5103450"/>
          </a:xfrm>
          <a:prstGeom prst="rect">
            <a:avLst/>
          </a:prstGeom>
          <a:noFill/>
          <a:ln>
            <a:noFill/>
          </a:ln>
        </p:spPr>
      </p:pic>
      <p:sp>
        <p:nvSpPr>
          <p:cNvPr id="114" name="Google Shape;114;p15"/>
          <p:cNvSpPr txBox="1"/>
          <p:nvPr/>
        </p:nvSpPr>
        <p:spPr>
          <a:xfrm>
            <a:off x="388550" y="345825"/>
            <a:ext cx="10238400" cy="104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Increasing complexity of the model (from straight line to 2nd order, for example),</a:t>
            </a:r>
            <a:endParaRPr sz="1800"/>
          </a:p>
          <a:p>
            <a:pPr marL="0" lvl="0" indent="0" algn="l" rtl="0">
              <a:spcBef>
                <a:spcPts val="0"/>
              </a:spcBef>
              <a:spcAft>
                <a:spcPts val="0"/>
              </a:spcAft>
              <a:buNone/>
            </a:pPr>
            <a:r>
              <a:rPr lang="en-US" sz="1800"/>
              <a:t>usually helps to decrease the error on the training data, but may increase error</a:t>
            </a:r>
            <a:endParaRPr sz="1800"/>
          </a:p>
          <a:p>
            <a:pPr marL="0" lvl="0" indent="0" algn="l" rtl="0">
              <a:spcBef>
                <a:spcPts val="0"/>
              </a:spcBef>
              <a:spcAft>
                <a:spcPts val="0"/>
              </a:spcAft>
              <a:buNone/>
            </a:pPr>
            <a:r>
              <a:rPr lang="en-US" sz="1800"/>
              <a:t>on other data (test data).</a:t>
            </a:r>
            <a:endParaRPr sz="1800"/>
          </a:p>
          <a:p>
            <a:pPr marL="0" lvl="0" indent="0" algn="l" rtl="0">
              <a:spcBef>
                <a:spcPts val="0"/>
              </a:spcBef>
              <a:spcAft>
                <a:spcPts val="0"/>
              </a:spcAft>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p:nvPr/>
        </p:nvSpPr>
        <p:spPr>
          <a:xfrm>
            <a:off x="208547" y="0"/>
            <a:ext cx="6833937" cy="21544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 nonlinear classification problem can be converted to a linear classification problem by mapping the input vectors from the input space to a </a:t>
            </a:r>
            <a:r>
              <a:rPr lang="en-US" sz="1800" b="1">
                <a:solidFill>
                  <a:srgbClr val="FF0000"/>
                </a:solidFill>
                <a:latin typeface="Calibri"/>
                <a:ea typeface="Calibri"/>
                <a:cs typeface="Calibri"/>
                <a:sym typeface="Calibri"/>
              </a:rPr>
              <a:t>higher dimensional feature space</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 </a:t>
            </a:r>
            <a:r>
              <a:rPr lang="en-US" sz="1800" b="1">
                <a:solidFill>
                  <a:srgbClr val="FF0000"/>
                </a:solidFill>
                <a:latin typeface="Calibri"/>
                <a:ea typeface="Calibri"/>
                <a:cs typeface="Calibri"/>
                <a:sym typeface="Calibri"/>
              </a:rPr>
              <a:t>kernel</a:t>
            </a:r>
            <a:r>
              <a:rPr lang="en-US" sz="1800">
                <a:solidFill>
                  <a:srgbClr val="FF0000"/>
                </a:solidFill>
                <a:latin typeface="Calibri"/>
                <a:ea typeface="Calibri"/>
                <a:cs typeface="Calibri"/>
                <a:sym typeface="Calibri"/>
              </a:rPr>
              <a:t> </a:t>
            </a:r>
            <a:r>
              <a:rPr lang="en-US" sz="1800">
                <a:solidFill>
                  <a:schemeClr val="dk1"/>
                </a:solidFill>
                <a:latin typeface="Calibri"/>
                <a:ea typeface="Calibri"/>
                <a:cs typeface="Calibri"/>
                <a:sym typeface="Calibri"/>
              </a:rPr>
              <a:t>is a similarity function. It is a function that you, as the domain expert, provide to a machine learning algorithm. It takes two inputs and spits out how similar they are. You use kernels instead of dot-products of your vectors.</a:t>
            </a:r>
            <a:endParaRPr/>
          </a:p>
        </p:txBody>
      </p:sp>
      <p:pic>
        <p:nvPicPr>
          <p:cNvPr id="120" name="Google Shape;120;p16"/>
          <p:cNvPicPr preferRelativeResize="0"/>
          <p:nvPr/>
        </p:nvPicPr>
        <p:blipFill rotWithShape="1">
          <a:blip r:embed="rId3">
            <a:alphaModFix/>
          </a:blip>
          <a:srcRect/>
          <a:stretch/>
        </p:blipFill>
        <p:spPr>
          <a:xfrm>
            <a:off x="7042484" y="0"/>
            <a:ext cx="5029493" cy="2004595"/>
          </a:xfrm>
          <a:prstGeom prst="rect">
            <a:avLst/>
          </a:prstGeom>
          <a:noFill/>
          <a:ln>
            <a:noFill/>
          </a:ln>
        </p:spPr>
      </p:pic>
      <p:sp>
        <p:nvSpPr>
          <p:cNvPr id="121" name="Google Shape;121;p16"/>
          <p:cNvSpPr txBox="1"/>
          <p:nvPr/>
        </p:nvSpPr>
        <p:spPr>
          <a:xfrm>
            <a:off x="208547" y="2196030"/>
            <a:ext cx="11863430" cy="44935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Many machine learning algorithms can be expressed entirely in terms of dot products.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rgbClr val="FF0000"/>
                </a:solidFill>
                <a:latin typeface="Calibri"/>
                <a:ea typeface="Calibri"/>
                <a:cs typeface="Calibri"/>
                <a:sym typeface="Calibri"/>
              </a:rPr>
              <a:t>Mercer's theorem:  </a:t>
            </a:r>
            <a:r>
              <a:rPr lang="en-US" sz="1800">
                <a:solidFill>
                  <a:srgbClr val="0070C0"/>
                </a:solidFill>
                <a:latin typeface="Calibri"/>
                <a:ea typeface="Calibri"/>
                <a:cs typeface="Calibri"/>
                <a:sym typeface="Calibri"/>
              </a:rPr>
              <a:t>Under some conditions, every kernel function can be expressed as a dot product in a (possibly infinite dimensional) feature space.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 many cases, computing the kernel is easy, but computing the feature vector corresponding to the kernel is really really hard. The feature vector for even simple kernels can blow up in size.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For kernels like the RBF (Radial Basis Function) kernel ( k(x,y) = exp( -||x-y||^2),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corresponding feature vector is infinite dimensional. Yet, computing the kernel is almost trivial.</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Many machine learning algorithms can be written to </a:t>
            </a:r>
            <a:r>
              <a:rPr lang="en-US" sz="1800" i="1">
                <a:solidFill>
                  <a:schemeClr val="dk1"/>
                </a:solidFill>
                <a:latin typeface="Calibri"/>
                <a:ea typeface="Calibri"/>
                <a:cs typeface="Calibri"/>
                <a:sym typeface="Calibri"/>
              </a:rPr>
              <a:t>only </a:t>
            </a:r>
            <a:r>
              <a:rPr lang="en-US" sz="1800">
                <a:solidFill>
                  <a:schemeClr val="dk1"/>
                </a:solidFill>
                <a:latin typeface="Calibri"/>
                <a:ea typeface="Calibri"/>
                <a:cs typeface="Calibri"/>
                <a:sym typeface="Calibri"/>
              </a:rPr>
              <a:t>use dot products,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rgbClr val="0070C0"/>
                </a:solidFill>
                <a:latin typeface="Calibri"/>
                <a:ea typeface="Calibri"/>
                <a:cs typeface="Calibri"/>
                <a:sym typeface="Calibri"/>
              </a:rPr>
              <a:t>and then we can replace the dot products with kernels. </a:t>
            </a:r>
            <a:endParaRPr sz="1800" b="1">
              <a:solidFill>
                <a:srgbClr val="0070C0"/>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By doing so, we don't have to use the feature vector at all. This means that we can work with highly complex, efficient-to-compute, and yet high performing kernels without ever having to write down the huge and potentially infinite dimensional feature vector.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Polynomial kernels can be thought of projecting a vector into a higher dimensional space.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Gaussian kernel can be thought as a projection into infinite-dimensional space because its Taylor expansion has infinite number of elements.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p:nvPr/>
        </p:nvSpPr>
        <p:spPr>
          <a:xfrm>
            <a:off x="160421" y="176465"/>
            <a:ext cx="11887200" cy="16927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RBF Kernels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(Gaussian) radial basis function kernel, or RBF kernel,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is a popular kernel function.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RBF kernel on two samples x and x', represented as feature vectors in some input space, is defined as:</a:t>
            </a:r>
            <a:endParaRPr sz="1800">
              <a:solidFill>
                <a:schemeClr val="dk1"/>
              </a:solidFill>
              <a:latin typeface="Calibri"/>
              <a:ea typeface="Calibri"/>
              <a:cs typeface="Calibri"/>
              <a:sym typeface="Calibri"/>
            </a:endParaRPr>
          </a:p>
        </p:txBody>
      </p:sp>
      <p:sp>
        <p:nvSpPr>
          <p:cNvPr id="127" name="Google Shape;127;p17"/>
          <p:cNvSpPr txBox="1"/>
          <p:nvPr/>
        </p:nvSpPr>
        <p:spPr>
          <a:xfrm>
            <a:off x="160421" y="3190491"/>
            <a:ext cx="936859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RBF Kernel acts like a low band pass filter  in that it preferentially selects smooths solutions.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If you were painting a picture of a tree, you could represent the basic shape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of the leaves by some overlapping green circles. </a:t>
            </a:r>
            <a:endParaRPr/>
          </a:p>
        </p:txBody>
      </p:sp>
      <p:pic>
        <p:nvPicPr>
          <p:cNvPr id="128" name="Google Shape;128;p17"/>
          <p:cNvPicPr preferRelativeResize="0"/>
          <p:nvPr/>
        </p:nvPicPr>
        <p:blipFill rotWithShape="1">
          <a:blip r:embed="rId3">
            <a:alphaModFix/>
          </a:blip>
          <a:srcRect/>
          <a:stretch/>
        </p:blipFill>
        <p:spPr>
          <a:xfrm>
            <a:off x="1136984" y="1958591"/>
            <a:ext cx="4495800" cy="1231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p:nvPr/>
        </p:nvSpPr>
        <p:spPr>
          <a:xfrm>
            <a:off x="369125" y="3978650"/>
            <a:ext cx="5187000" cy="855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a:solidFill>
                  <a:schemeClr val="dk1"/>
                </a:solidFill>
                <a:highlight>
                  <a:srgbClr val="FFFFFF"/>
                </a:highlight>
                <a:latin typeface="Roboto"/>
                <a:ea typeface="Roboto"/>
                <a:cs typeface="Roboto"/>
                <a:sym typeface="Roboto"/>
              </a:rPr>
              <a:t> - VC Dimension (Vapnik–Chervonenkis theory) </a:t>
            </a:r>
            <a:endParaRPr sz="1800">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800">
                <a:solidFill>
                  <a:schemeClr val="dk1"/>
                </a:solidFill>
                <a:highlight>
                  <a:srgbClr val="FFFFFF"/>
                </a:highlight>
                <a:latin typeface="Roboto"/>
                <a:ea typeface="Roboto"/>
                <a:cs typeface="Roboto"/>
                <a:sym typeface="Roboto"/>
              </a:rPr>
              <a:t> - SVM (Support Vector Machines, clustering)</a:t>
            </a:r>
            <a:endParaRPr sz="1800">
              <a:solidFill>
                <a:schemeClr val="dk1"/>
              </a:solidFill>
              <a:latin typeface="Calibri"/>
              <a:ea typeface="Calibri"/>
              <a:cs typeface="Calibri"/>
              <a:sym typeface="Calibri"/>
            </a:endParaRPr>
          </a:p>
        </p:txBody>
      </p:sp>
      <p:pic>
        <p:nvPicPr>
          <p:cNvPr id="135" name="Google Shape;135;p18"/>
          <p:cNvPicPr preferRelativeResize="0"/>
          <p:nvPr/>
        </p:nvPicPr>
        <p:blipFill>
          <a:blip r:embed="rId3">
            <a:alphaModFix/>
          </a:blip>
          <a:stretch>
            <a:fillRect/>
          </a:stretch>
        </p:blipFill>
        <p:spPr>
          <a:xfrm>
            <a:off x="0" y="0"/>
            <a:ext cx="2321315" cy="2677201"/>
          </a:xfrm>
          <a:prstGeom prst="rect">
            <a:avLst/>
          </a:prstGeom>
          <a:noFill/>
          <a:ln>
            <a:noFill/>
          </a:ln>
        </p:spPr>
      </p:pic>
      <p:sp>
        <p:nvSpPr>
          <p:cNvPr id="136" name="Google Shape;136;p18"/>
          <p:cNvSpPr txBox="1"/>
          <p:nvPr/>
        </p:nvSpPr>
        <p:spPr>
          <a:xfrm>
            <a:off x="6042025" y="-31600"/>
            <a:ext cx="6150000" cy="215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VC Dimension</a:t>
            </a:r>
            <a:r>
              <a:rPr lang="en-US" sz="1800"/>
              <a:t> is a measure (number) of the capacity (complexity, expressive power, richness, or flexibility) of a space of functions that can be learned by a statistical classification algorithm.</a:t>
            </a:r>
            <a:endParaRPr sz="1800"/>
          </a:p>
          <a:p>
            <a:pPr marL="0" lvl="0" indent="0" algn="l" rtl="0">
              <a:spcBef>
                <a:spcPts val="0"/>
              </a:spcBef>
              <a:spcAft>
                <a:spcPts val="0"/>
              </a:spcAft>
              <a:buNone/>
            </a:pPr>
            <a:r>
              <a:rPr lang="en-US" sz="1800"/>
              <a:t>It is defined as the cardinality of the largest set of points that the algorithm can shatter.</a:t>
            </a:r>
            <a:endParaRPr sz="1800"/>
          </a:p>
          <a:p>
            <a:pPr marL="0" lvl="0" indent="0" algn="l" rtl="0">
              <a:spcBef>
                <a:spcPts val="0"/>
              </a:spcBef>
              <a:spcAft>
                <a:spcPts val="0"/>
              </a:spcAft>
              <a:buClr>
                <a:schemeClr val="dk1"/>
              </a:buClr>
              <a:buSzPts val="1100"/>
              <a:buFont typeface="Arial"/>
              <a:buNone/>
            </a:pPr>
            <a:r>
              <a:rPr lang="en-US" sz="1800">
                <a:solidFill>
                  <a:schemeClr val="dk1"/>
                </a:solidFill>
              </a:rPr>
              <a:t> ( VCdim = D+1 for linear case )</a:t>
            </a:r>
            <a:endParaRPr sz="1800"/>
          </a:p>
        </p:txBody>
      </p:sp>
      <p:pic>
        <p:nvPicPr>
          <p:cNvPr id="137" name="Google Shape;137;p18"/>
          <p:cNvPicPr preferRelativeResize="0"/>
          <p:nvPr/>
        </p:nvPicPr>
        <p:blipFill>
          <a:blip r:embed="rId4">
            <a:alphaModFix/>
          </a:blip>
          <a:stretch>
            <a:fillRect/>
          </a:stretch>
        </p:blipFill>
        <p:spPr>
          <a:xfrm>
            <a:off x="5556125" y="4689694"/>
            <a:ext cx="3840000" cy="2150406"/>
          </a:xfrm>
          <a:prstGeom prst="rect">
            <a:avLst/>
          </a:prstGeom>
          <a:noFill/>
          <a:ln>
            <a:noFill/>
          </a:ln>
        </p:spPr>
      </p:pic>
      <p:pic>
        <p:nvPicPr>
          <p:cNvPr id="138" name="Google Shape;138;p18"/>
          <p:cNvPicPr preferRelativeResize="0"/>
          <p:nvPr/>
        </p:nvPicPr>
        <p:blipFill>
          <a:blip r:embed="rId5">
            <a:alphaModFix/>
          </a:blip>
          <a:stretch>
            <a:fillRect/>
          </a:stretch>
        </p:blipFill>
        <p:spPr>
          <a:xfrm>
            <a:off x="9393658" y="4694200"/>
            <a:ext cx="2798342" cy="2079250"/>
          </a:xfrm>
          <a:prstGeom prst="rect">
            <a:avLst/>
          </a:prstGeom>
          <a:noFill/>
          <a:ln>
            <a:noFill/>
          </a:ln>
        </p:spPr>
      </p:pic>
      <p:pic>
        <p:nvPicPr>
          <p:cNvPr id="139" name="Google Shape;139;p18"/>
          <p:cNvPicPr preferRelativeResize="0"/>
          <p:nvPr/>
        </p:nvPicPr>
        <p:blipFill rotWithShape="1">
          <a:blip r:embed="rId6">
            <a:alphaModFix/>
          </a:blip>
          <a:srcRect/>
          <a:stretch/>
        </p:blipFill>
        <p:spPr>
          <a:xfrm>
            <a:off x="2955225" y="-29099"/>
            <a:ext cx="2231756" cy="2677200"/>
          </a:xfrm>
          <a:prstGeom prst="rect">
            <a:avLst/>
          </a:prstGeom>
          <a:noFill/>
          <a:ln>
            <a:noFill/>
          </a:ln>
        </p:spPr>
      </p:pic>
      <p:sp>
        <p:nvSpPr>
          <p:cNvPr id="140" name="Google Shape;140;p18"/>
          <p:cNvSpPr txBox="1"/>
          <p:nvPr/>
        </p:nvSpPr>
        <p:spPr>
          <a:xfrm>
            <a:off x="38850" y="2774275"/>
            <a:ext cx="2687700" cy="11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Vladimir Vapnik</a:t>
            </a:r>
            <a:endParaRPr sz="1800" b="1"/>
          </a:p>
          <a:p>
            <a:pPr marL="0" lvl="0" indent="0" algn="l" rtl="0">
              <a:spcBef>
                <a:spcPts val="0"/>
              </a:spcBef>
              <a:spcAft>
                <a:spcPts val="0"/>
              </a:spcAft>
              <a:buNone/>
            </a:pPr>
            <a:r>
              <a:rPr lang="en-US" sz="1800"/>
              <a:t>Institut problem Upravleniya, Moscow</a:t>
            </a:r>
            <a:endParaRPr sz="1800"/>
          </a:p>
          <a:p>
            <a:pPr marL="0" lvl="0" indent="0" algn="l" rtl="0">
              <a:spcBef>
                <a:spcPts val="0"/>
              </a:spcBef>
              <a:spcAft>
                <a:spcPts val="0"/>
              </a:spcAft>
              <a:buNone/>
            </a:pPr>
            <a:r>
              <a:rPr lang="en-US" sz="1800"/>
              <a:t>Columbia University, NY</a:t>
            </a:r>
            <a:endParaRPr sz="1800"/>
          </a:p>
        </p:txBody>
      </p:sp>
      <p:sp>
        <p:nvSpPr>
          <p:cNvPr id="141" name="Google Shape;141;p18"/>
          <p:cNvSpPr txBox="1"/>
          <p:nvPr/>
        </p:nvSpPr>
        <p:spPr>
          <a:xfrm>
            <a:off x="2823775" y="2774275"/>
            <a:ext cx="3840000" cy="100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a:t>Alexey Chervonenkis</a:t>
            </a:r>
            <a:endParaRPr sz="1800" b="1"/>
          </a:p>
          <a:p>
            <a:pPr marL="0" lvl="0" indent="0" algn="l" rtl="0">
              <a:spcBef>
                <a:spcPts val="0"/>
              </a:spcBef>
              <a:spcAft>
                <a:spcPts val="0"/>
              </a:spcAft>
              <a:buNone/>
            </a:pPr>
            <a:r>
              <a:rPr lang="en-US" sz="1800"/>
              <a:t>Institut problem Upravleniya,</a:t>
            </a:r>
            <a:endParaRPr sz="1800"/>
          </a:p>
          <a:p>
            <a:pPr marL="0" lvl="0" indent="0" algn="l" rtl="0">
              <a:spcBef>
                <a:spcPts val="0"/>
              </a:spcBef>
              <a:spcAft>
                <a:spcPts val="0"/>
              </a:spcAft>
              <a:buNone/>
            </a:pPr>
            <a:r>
              <a:rPr lang="en-US" sz="1800"/>
              <a:t>Yandex, MPTI, Moscow</a:t>
            </a:r>
            <a:endParaRPr sz="1800"/>
          </a:p>
        </p:txBody>
      </p:sp>
      <p:pic>
        <p:nvPicPr>
          <p:cNvPr id="142" name="Google Shape;142;p18"/>
          <p:cNvPicPr preferRelativeResize="0"/>
          <p:nvPr/>
        </p:nvPicPr>
        <p:blipFill>
          <a:blip r:embed="rId7">
            <a:alphaModFix/>
          </a:blip>
          <a:stretch>
            <a:fillRect/>
          </a:stretch>
        </p:blipFill>
        <p:spPr>
          <a:xfrm>
            <a:off x="6849475" y="2118800"/>
            <a:ext cx="5079011" cy="1490300"/>
          </a:xfrm>
          <a:prstGeom prst="rect">
            <a:avLst/>
          </a:prstGeom>
          <a:noFill/>
          <a:ln>
            <a:noFill/>
          </a:ln>
        </p:spPr>
      </p:pic>
      <p:pic>
        <p:nvPicPr>
          <p:cNvPr id="143" name="Google Shape;143;p18"/>
          <p:cNvPicPr preferRelativeResize="0"/>
          <p:nvPr/>
        </p:nvPicPr>
        <p:blipFill rotWithShape="1">
          <a:blip r:embed="rId8">
            <a:alphaModFix/>
          </a:blip>
          <a:srcRect/>
          <a:stretch/>
        </p:blipFill>
        <p:spPr>
          <a:xfrm>
            <a:off x="9" y="4834725"/>
            <a:ext cx="5029494" cy="200459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711</Words>
  <Application>Microsoft Macintosh PowerPoint</Application>
  <PresentationFormat>Widescreen</PresentationFormat>
  <Paragraphs>73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Roboto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2018-11-30T17:17:57Z</dcterms:modified>
</cp:coreProperties>
</file>