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310" r:id="rId2"/>
    <p:sldId id="311" r:id="rId3"/>
    <p:sldId id="312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7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2.06162.pdf" TargetMode="External"/><Relationship Id="rId7" Type="http://schemas.openxmlformats.org/officeDocument/2006/relationships/image" Target="../media/image1.tiff"/><Relationship Id="rId2" Type="http://schemas.openxmlformats.org/officeDocument/2006/relationships/hyperlink" Target="https://ai.stackexchange.com/questions/10623/what-is-self-supervised-learning-in-machine-lear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809.07207.pdf" TargetMode="External"/><Relationship Id="rId5" Type="http://schemas.openxmlformats.org/officeDocument/2006/relationships/hyperlink" Target="https://arxiv.org/pdf/1708.07860.pdf" TargetMode="External"/><Relationship Id="rId4" Type="http://schemas.openxmlformats.org/officeDocument/2006/relationships/hyperlink" Target="https://arxiv.org/pdf/1901.0900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mbru.github.io/2019/04/03/ranking_loss/" TargetMode="External"/><Relationship Id="rId2" Type="http://schemas.openxmlformats.org/officeDocument/2006/relationships/hyperlink" Target="https://towardsdatascience.com/contrastive-loss-explaned-159f2d4a87e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pdbFLXOOIw" TargetMode="External"/><Relationship Id="rId2" Type="http://schemas.openxmlformats.org/officeDocument/2006/relationships/hyperlink" Target="https://www.youtube.com/watch?v=jCg97EAVsy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vHwBQF14z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Self-Supervised Learning  (SSL)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4B69-569A-F246-A34E-1020E0FF5EF7}"/>
              </a:ext>
            </a:extLst>
          </p:cNvPr>
          <p:cNvSpPr txBox="1"/>
          <p:nvPr/>
        </p:nvSpPr>
        <p:spPr>
          <a:xfrm>
            <a:off x="90249" y="617416"/>
            <a:ext cx="570095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explanation: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https://ai.stackexchange.com/questions/10623/what-is-self-supervised-learning-in-machine-learning</a:t>
            </a:r>
            <a:endParaRPr lang="en-US" dirty="0"/>
          </a:p>
          <a:p>
            <a:r>
              <a:rPr lang="en-US" dirty="0"/>
              <a:t>Review: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https://arxiv.org/pdf/1902.06162.pdf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https://arxiv.org/pdf/1901.09005.pdf</a:t>
            </a:r>
            <a:r>
              <a:rPr lang="en-US" dirty="0"/>
              <a:t> </a:t>
            </a:r>
          </a:p>
          <a:p>
            <a:r>
              <a:rPr lang="en-US" dirty="0"/>
              <a:t>Self-Supervised Visual Learning (2017, DeepMind, Oxford):</a:t>
            </a:r>
          </a:p>
          <a:p>
            <a:r>
              <a:rPr lang="en-US" dirty="0"/>
              <a:t> - </a:t>
            </a:r>
            <a:r>
              <a:rPr lang="en-US" dirty="0">
                <a:hlinkClick r:id="rId5"/>
              </a:rPr>
              <a:t>https://arxiv.org/pdf/1708.07860.pdf</a:t>
            </a:r>
            <a:endParaRPr lang="en-US" dirty="0"/>
          </a:p>
          <a:p>
            <a:r>
              <a:rPr lang="en-US" dirty="0"/>
              <a:t>Self-Supervised Learning in Robotics (2019)</a:t>
            </a:r>
          </a:p>
          <a:p>
            <a:r>
              <a:rPr lang="en-US" dirty="0"/>
              <a:t> - </a:t>
            </a:r>
            <a:r>
              <a:rPr lang="en-US" dirty="0">
                <a:hlinkClick r:id="rId6"/>
              </a:rPr>
              <a:t>https://arxiv.org/pdf/1809.07207.pdf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 "Self-Supervised Learning" was coined by Yann </a:t>
            </a:r>
            <a:r>
              <a:rPr lang="en-US" dirty="0" err="1"/>
              <a:t>LeCun</a:t>
            </a:r>
            <a:r>
              <a:rPr lang="en-US" dirty="0"/>
              <a:t>  ?</a:t>
            </a:r>
          </a:p>
          <a:p>
            <a:endParaRPr lang="en-US" dirty="0"/>
          </a:p>
          <a:p>
            <a:r>
              <a:rPr lang="en-US" dirty="0"/>
              <a:t>Main Idea  - find structure in mostly unlabeled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1: learn "representations" while solving pretext/auxiliary task </a:t>
            </a:r>
            <a:br>
              <a:rPr lang="en-US" dirty="0"/>
            </a:br>
            <a:r>
              <a:rPr lang="en-US" dirty="0"/>
              <a:t>(adding shifts, rotations, noise,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2: use these representations (pre-trained network) </a:t>
            </a:r>
            <a:br>
              <a:rPr lang="en-US" dirty="0"/>
            </a:br>
            <a:r>
              <a:rPr lang="en-US" dirty="0"/>
              <a:t>to solve downstream tasks</a:t>
            </a:r>
          </a:p>
          <a:p>
            <a:endParaRPr lang="en-US" dirty="0"/>
          </a:p>
          <a:p>
            <a:r>
              <a:rPr lang="en-US" dirty="0"/>
              <a:t>SSL was successfully used in different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(example – de-noising Auto-Encoder)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 (Natural Language Processing)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RL (Reinforcement Learning)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A5B56D-1490-854D-ACE5-095A980FFC5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773" y="261610"/>
            <a:ext cx="4002561" cy="5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Contrastive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4B69-569A-F246-A34E-1020E0FF5EF7}"/>
              </a:ext>
            </a:extLst>
          </p:cNvPr>
          <p:cNvSpPr txBox="1"/>
          <p:nvPr/>
        </p:nvSpPr>
        <p:spPr>
          <a:xfrm>
            <a:off x="0" y="652025"/>
            <a:ext cx="6435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explanation: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https://towardsdatascience.com/contrastive-loss-explaned-159f2d4a87ec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https://gombru.github.io/2019/04/03/ranking_loss/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FC49E-6CA5-C840-89BB-E1E23AA6DF1C}"/>
              </a:ext>
            </a:extLst>
          </p:cNvPr>
          <p:cNvSpPr txBox="1"/>
          <p:nvPr/>
        </p:nvSpPr>
        <p:spPr>
          <a:xfrm>
            <a:off x="0" y="1904356"/>
            <a:ext cx="5532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Contrastive Loss</a:t>
            </a:r>
            <a:r>
              <a:rPr lang="en-US" dirty="0"/>
              <a:t> is used to train a neural network for distance-based predictions instead of classification-based predictions.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Siamese</a:t>
            </a:r>
            <a:r>
              <a:rPr lang="en-US" dirty="0"/>
              <a:t> ( </a:t>
            </a:r>
            <a:r>
              <a:rPr lang="en-US" b="1" dirty="0">
                <a:solidFill>
                  <a:srgbClr val="FF0000"/>
                </a:solidFill>
              </a:rPr>
              <a:t>Twin</a:t>
            </a:r>
            <a:r>
              <a:rPr lang="en-US" dirty="0"/>
              <a:t> ) neural network is a NN working on two different input vectors to compute output vectors. </a:t>
            </a:r>
          </a:p>
          <a:p>
            <a:endParaRPr lang="en-US" dirty="0"/>
          </a:p>
          <a:p>
            <a:r>
              <a:rPr lang="en-US" dirty="0"/>
              <a:t>The word "</a:t>
            </a:r>
            <a:r>
              <a:rPr lang="en-US" b="1" dirty="0">
                <a:solidFill>
                  <a:srgbClr val="FF0000"/>
                </a:solidFill>
              </a:rPr>
              <a:t>Contrastive</a:t>
            </a:r>
            <a:r>
              <a:rPr lang="en-US" dirty="0"/>
              <a:t>" refers to the fact that the losses are computed increasing contrast/distance between different data points representations.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Contrasting</a:t>
            </a:r>
            <a:r>
              <a:rPr lang="en-US" dirty="0"/>
              <a:t> means a transformation so that similar input samples get closer to each other, and not-similar samples get farther from each other.</a:t>
            </a:r>
          </a:p>
          <a:p>
            <a:endParaRPr lang="en-US" dirty="0"/>
          </a:p>
          <a:p>
            <a:r>
              <a:rPr lang="en-US" dirty="0"/>
              <a:t>The big idea is that you can treat the distances between examples as output probabilities and use cross entropy loss.</a:t>
            </a:r>
          </a:p>
          <a:p>
            <a:endParaRPr lang="en-US" dirty="0"/>
          </a:p>
          <a:p>
            <a:r>
              <a:rPr lang="en-US" dirty="0"/>
              <a:t>Distance between output vectors is calculated as a cosine between these vectors (calculated by taking the dot product of the vectors). Cosine ranges from 1 for identical vectors to -1 for different vectors.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DD22A-07B2-BC44-B838-A802F19CBB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368" y="4478469"/>
            <a:ext cx="3492500" cy="227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E4B7E0-26F2-FF40-AA04-34FEF5FD89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3166" y="0"/>
            <a:ext cx="3988904" cy="4300662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45CB8FD-CE17-E34B-BF09-ED87AB9BCDEA}"/>
              </a:ext>
            </a:extLst>
          </p:cNvPr>
          <p:cNvSpPr/>
          <p:nvPr/>
        </p:nvSpPr>
        <p:spPr>
          <a:xfrm rot="1185099">
            <a:off x="5534654" y="4453838"/>
            <a:ext cx="1602721" cy="290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91F67-318D-E84A-B5D2-B883C963BBEE}"/>
              </a:ext>
            </a:extLst>
          </p:cNvPr>
          <p:cNvSpPr txBox="1"/>
          <p:nvPr/>
        </p:nvSpPr>
        <p:spPr>
          <a:xfrm>
            <a:off x="326571" y="892629"/>
            <a:ext cx="6302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Contrastive Clustering with </a:t>
            </a:r>
            <a:r>
              <a:rPr lang="en-US" dirty="0" err="1"/>
              <a:t>SwAV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https://www.youtube.com/watch?v=jCg97EAVsy8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Supervised Contrasting Loss outperforms cross-entropy, etc.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https://www.youtube.com/watch?v=MpdbFLXOOIw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Momentum </a:t>
            </a:r>
            <a:r>
              <a:rPr lang="en-US" dirty="0" err="1"/>
              <a:t>Constrastive</a:t>
            </a:r>
            <a:r>
              <a:rPr lang="en-US" dirty="0"/>
              <a:t> Learning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https://www.youtube.com/watch?v=LvHwBQF14zs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9915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420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285</cp:revision>
  <cp:lastPrinted>2020-09-21T17:22:59Z</cp:lastPrinted>
  <dcterms:modified xsi:type="dcterms:W3CDTF">2021-08-30T01:40:32Z</dcterms:modified>
</cp:coreProperties>
</file>