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67A5-D3F6-8246-BF53-07AB9EF8E6E2}" type="datetimeFigureOut"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6125-BBAE-9348-AA8F-C42BE4BAC2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5bee0b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5bee0b5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d5bee0b5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6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827D-7466-E84C-92AF-9A054CC9C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2ECED-D614-B64D-9B5E-6BB2777B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C478-B405-0D4D-86E0-7537539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1F17-B6E7-9046-97CA-18D4E9A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1EA3F-F5DA-1746-ADC6-73CAC783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441-AC46-184A-9F35-DEE788C0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042B4-BC26-8040-8C43-70AD3559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D4BA-A5CD-4740-943D-BC68074E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1C86-6D38-6646-88AD-9D6334C4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6CB4-1C2A-224D-9BCC-E3B7A4DC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F9D8F-FB6D-D040-A715-62F7F1BF4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64A2-F9C8-3145-BB0A-5F8FA376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150F-BCDD-3047-8421-1357A97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0BAA-A9A0-AB4E-959D-EB9040B4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E12F-D8C6-574E-9AC7-148B2499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2E52-C7E2-714C-AC18-9E16141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AA79-D584-E044-B4A9-19611DA0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C703-19D7-9549-930F-8D6A3EF1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3AFF-0C1A-1B4C-A65B-2BD69F2F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91A2-0F06-6D47-A014-67E8D645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94C0-A72F-1140-AACE-CD69B17A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6D9E-3537-1C42-B168-23CADFDB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EA08-7D7D-3746-BBD4-7CA63E67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7F0A-BDCE-7349-BB83-B140CA86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543-AB27-0B46-874B-5BC52068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AE94-87E3-DA47-B585-9390FC87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9970-C84C-BF46-A05E-E465A9C8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C588-A3A4-B240-8DB2-A65D55E7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97EF5-831D-F641-86D3-75AB1A53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56D-ADB5-3942-A3D1-C7187663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AADCD-8ECC-2F4C-927A-B19053B6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828E-00AF-FB4C-BC67-1266D7F9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44B31-BC79-DA47-BBE7-A2C2B8D0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11E3-6807-3D44-85D7-5C9E788C3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423F2-A991-1F42-ACD3-B24D2DAA6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2B003-3F2A-9B4B-BF23-6B33F73BD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045F0-B620-6346-88CB-A572CD98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3ADE2-1D98-FE4F-8BD2-53D7AAC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1D85E-6391-CB41-ABF8-869AE53C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DEDD-E52F-0349-A3F6-214ED7F0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7A823-28F9-434B-A1D7-052FBE54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C28A-E1D7-1C4E-96FA-82094D0D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6202-BA1E-6946-8BA5-D99AA4AD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75086-9FC5-F947-BA00-351E1B3A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B6120-8BB9-DF4E-ACC3-0C0B3A99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C3F16-A79A-FD46-ADAF-613EA85C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1837-3110-3644-B38E-678C2F38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A96B-7438-9A4F-9AC7-52907BB5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73E6E-7CA9-C94E-907E-6D81AF825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0EE5E-A7F1-A84F-AFE9-0CF371DF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7D3AF-27D0-A64F-9A84-6C31BE10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14914-BE46-6044-9470-C45AB46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E724-E104-7949-8FB3-EBC2320C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9053A-52D5-1A41-A993-D28712169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C1946-B4C1-A544-AEBC-8124BB514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1AF3-CEE1-044C-9FBC-203D5449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D24E-15E2-3243-8908-6DC78203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3D4-BC05-284F-8165-7FA79856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B5DFA-9D7A-E848-89FE-8316021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0FAB-E6C5-EF4A-B4F2-37EE3512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DF0C-C450-EA44-B49E-42FD2A197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096D-1398-434B-A9DC-50C320ED8799}" type="datetimeFigureOut"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57F2-A2BC-FD44-94B8-AFC2ABBE3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23CA-7769-B844-A267-849A2A67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03FB-7079-D24D-96BA-634033C07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eople.duke.edu/~rnau/411arim.htm" TargetMode="External"/><Relationship Id="rId3" Type="http://schemas.openxmlformats.org/officeDocument/2006/relationships/hyperlink" Target="https://towardsdatascience.com/understanding-arima-time-series-modeling-d99cd11be3f8" TargetMode="External"/><Relationship Id="rId7" Type="http://schemas.openxmlformats.org/officeDocument/2006/relationships/hyperlink" Target="https://365datascience.com/tutorials/python-tutorials/sarimax/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tatsmodels.org/dev/examples/notebooks/generated/statespace_sarimax_stata.html" TargetMode="External"/><Relationship Id="rId11" Type="http://schemas.openxmlformats.org/officeDocument/2006/relationships/hyperlink" Target="https://towardsdatascience.com/significance-of-acf-and-pacf-plots-in-time-series-analysis-2fa11a5d10a8" TargetMode="External"/><Relationship Id="rId5" Type="http://schemas.openxmlformats.org/officeDocument/2006/relationships/hyperlink" Target="https://en.wikipedia.org/wiki/Autoregressive_integrated_moving_average" TargetMode="External"/><Relationship Id="rId10" Type="http://schemas.openxmlformats.org/officeDocument/2006/relationships/hyperlink" Target="https://www.youtube.com/watch?v=DeORzP0go5I" TargetMode="External"/><Relationship Id="rId4" Type="http://schemas.openxmlformats.org/officeDocument/2006/relationships/hyperlink" Target="https://en.wikipedia.org/wiki/Autoregressive%E2%80%93moving-average_model" TargetMode="External"/><Relationship Id="rId9" Type="http://schemas.openxmlformats.org/officeDocument/2006/relationships/hyperlink" Target="https://www.youtube.com/watch?v=5-2C4eO4cP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0" y="1"/>
            <a:ext cx="6798365" cy="58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AR, MA, ARMA, ARIMA, ARIMAX, SARIMAX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685CB-A5E0-3148-829D-B3B5958E583C}"/>
              </a:ext>
            </a:extLst>
          </p:cNvPr>
          <p:cNvSpPr txBox="1"/>
          <p:nvPr/>
        </p:nvSpPr>
        <p:spPr>
          <a:xfrm>
            <a:off x="86627" y="4260114"/>
            <a:ext cx="64489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Great explanation:</a:t>
            </a:r>
            <a:br>
              <a:rPr lang="en-US" sz="1050" dirty="0"/>
            </a:br>
            <a:r>
              <a:rPr lang="en-US" sz="1050" dirty="0"/>
              <a:t>.. </a:t>
            </a:r>
            <a:r>
              <a:rPr lang="en-US" sz="1050" dirty="0">
                <a:hlinkClick r:id="rId3"/>
              </a:rPr>
              <a:t>https://towardsdatascience.com/understanding-arima-time-series-modeling-d99cd11be3f8</a:t>
            </a:r>
            <a:endParaRPr lang="en-US" sz="1050" dirty="0"/>
          </a:p>
          <a:p>
            <a:r>
              <a:rPr lang="en-US" sz="1050" dirty="0"/>
              <a:t>More links:</a:t>
            </a:r>
          </a:p>
          <a:p>
            <a:r>
              <a:rPr lang="en-US" sz="1050" dirty="0"/>
              <a:t>.. </a:t>
            </a:r>
            <a:r>
              <a:rPr lang="en-US" sz="1050" dirty="0">
                <a:hlinkClick r:id="rId4"/>
              </a:rPr>
              <a:t>https://en.wikipedia.org/wiki/Autoregressive%E2%80%93moving-average_model</a:t>
            </a:r>
            <a:endParaRPr lang="en-US" sz="1050" dirty="0"/>
          </a:p>
          <a:p>
            <a:r>
              <a:rPr lang="en-US" sz="1050" dirty="0"/>
              <a:t>.. </a:t>
            </a:r>
            <a:r>
              <a:rPr lang="en-US" sz="1050" dirty="0">
                <a:hlinkClick r:id="rId5"/>
              </a:rPr>
              <a:t>https://en.wikipedia.org/wiki/Autoregressive_integrated_moving_average</a:t>
            </a:r>
            <a:r>
              <a:rPr lang="en-US" sz="1050" dirty="0"/>
              <a:t> </a:t>
            </a:r>
          </a:p>
          <a:p>
            <a:r>
              <a:rPr lang="en-US" sz="1050" dirty="0"/>
              <a:t>.. </a:t>
            </a:r>
            <a:r>
              <a:rPr lang="en-US" sz="1050" dirty="0">
                <a:hlinkClick r:id="rId6"/>
              </a:rPr>
              <a:t>https://www.statsmodels.org/dev/examples/notebooks/generated/statespace_sarimax_stata.html</a:t>
            </a:r>
            <a:endParaRPr lang="en-US" sz="1050" dirty="0"/>
          </a:p>
          <a:p>
            <a:r>
              <a:rPr lang="en-US" sz="1050" dirty="0"/>
              <a:t>.. </a:t>
            </a:r>
            <a:r>
              <a:rPr lang="en-US" sz="1050" dirty="0">
                <a:hlinkClick r:id="rId7"/>
              </a:rPr>
              <a:t>https://365datascience.com/tutorials/python-tutorials/sarimax/</a:t>
            </a:r>
            <a:r>
              <a:rPr lang="en-US" sz="1050" dirty="0"/>
              <a:t> </a:t>
            </a:r>
          </a:p>
          <a:p>
            <a:r>
              <a:rPr lang="en-US" sz="1050" dirty="0"/>
              <a:t>.. </a:t>
            </a:r>
            <a:r>
              <a:rPr lang="en-US" sz="1050" dirty="0">
                <a:hlinkClick r:id="rId8"/>
              </a:rPr>
              <a:t>https://people.duke.edu/~rnau/411arim.htm</a:t>
            </a:r>
            <a:endParaRPr lang="en-US" sz="1050" dirty="0"/>
          </a:p>
          <a:p>
            <a:r>
              <a:rPr lang="en-US" sz="1050" dirty="0"/>
              <a:t>Autoregressive Model:</a:t>
            </a:r>
            <a:br>
              <a:rPr lang="en-US" sz="1050" dirty="0"/>
            </a:br>
            <a:r>
              <a:rPr lang="en-US" sz="1050" dirty="0"/>
              <a:t>- </a:t>
            </a:r>
            <a:r>
              <a:rPr lang="en-US" sz="1050" dirty="0">
                <a:hlinkClick r:id="rId9"/>
              </a:rPr>
              <a:t>https://www.youtube.com/watch?v=5-2C4eO4cPQ</a:t>
            </a:r>
            <a:r>
              <a:rPr lang="en-US" sz="1050" dirty="0"/>
              <a:t> - </a:t>
            </a:r>
          </a:p>
          <a:p>
            <a:r>
              <a:rPr lang="en-US" sz="1050" dirty="0"/>
              <a:t>Autocorrelation and Partial Autocorrelation</a:t>
            </a:r>
            <a:br>
              <a:rPr lang="en-US" sz="1050" dirty="0"/>
            </a:br>
            <a:r>
              <a:rPr lang="en-US" sz="1050" dirty="0"/>
              <a:t>- </a:t>
            </a:r>
            <a:r>
              <a:rPr lang="en-US" sz="1050" dirty="0">
                <a:hlinkClick r:id="rId10"/>
              </a:rPr>
              <a:t>https://www.youtube.com/watch?v=DeORzP0go5I</a:t>
            </a:r>
            <a:r>
              <a:rPr lang="en-US" sz="1050" dirty="0"/>
              <a:t> - </a:t>
            </a:r>
          </a:p>
          <a:p>
            <a:r>
              <a:rPr lang="en-US" sz="1050" dirty="0"/>
              <a:t>ACF and PACF:</a:t>
            </a:r>
          </a:p>
          <a:p>
            <a:r>
              <a:rPr lang="en-US" sz="1050" dirty="0"/>
              <a:t>- </a:t>
            </a:r>
            <a:r>
              <a:rPr lang="en-US" sz="1050" dirty="0">
                <a:hlinkClick r:id="rId11"/>
              </a:rPr>
              <a:t>https://towardsdatascience.com/significance-of-acf-and-pacf-plots-in-time-series-analysis-2fa11a5d10a8</a:t>
            </a:r>
            <a:r>
              <a:rPr lang="en-US" sz="1050" dirty="0"/>
              <a:t>  </a:t>
            </a:r>
          </a:p>
        </p:txBody>
      </p:sp>
      <p:sp>
        <p:nvSpPr>
          <p:cNvPr id="9" name="Google Shape;128;p18">
            <a:extLst>
              <a:ext uri="{FF2B5EF4-FFF2-40B4-BE49-F238E27FC236}">
                <a16:creationId xmlns:a16="http://schemas.microsoft.com/office/drawing/2014/main" id="{D65D3AF7-4B80-F748-B9FA-DB34ED3F16CD}"/>
              </a:ext>
            </a:extLst>
          </p:cNvPr>
          <p:cNvSpPr txBox="1"/>
          <p:nvPr/>
        </p:nvSpPr>
        <p:spPr>
          <a:xfrm>
            <a:off x="7575081" y="558873"/>
            <a:ext cx="4616919" cy="365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dirty="0"/>
              <a:t>.. </a:t>
            </a:r>
            <a:r>
              <a:rPr lang="en-US" sz="1400" dirty="0">
                <a:hlinkClick r:id="rId8"/>
              </a:rPr>
              <a:t>https://people.duke.edu/~rnau/411arim.htm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0000FF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14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ARIMA(p, d, q) = ARIMA (AR, I, MA)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p = number of lagged values in AR model </a:t>
            </a:r>
            <a:b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</a:b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      (number of autoregressive terms)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d = order of differencing (used for stationarity)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q = number of lagged errors in MA model</a:t>
            </a:r>
            <a:endParaRPr lang="en-US" sz="140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ARIMA(1,0,0)  - 1st order autoregressive model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ARIMA(2,0,0)  - oscillations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ARIMA(0,1,0)  - random walk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ARIMA(1,1,0)  - differenced first-order autoregressive model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ARIMA(0,1,1)  - simple exponential smoothing: 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ARIMA(0,1,1)  - simple exponential smoothing with growth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ARIMA(1,1,1) - ...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ARIMA(0,2,1)  - linear exponential smoothing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ARIMA(0,2,2)  - linear exponential smoothing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C755-DD96-C042-A638-27D59017ED9D}"/>
              </a:ext>
            </a:extLst>
          </p:cNvPr>
          <p:cNvSpPr txBox="1"/>
          <p:nvPr/>
        </p:nvSpPr>
        <p:spPr>
          <a:xfrm>
            <a:off x="-1" y="619412"/>
            <a:ext cx="70168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</a:t>
            </a:r>
            <a:r>
              <a:rPr lang="en-US" sz="1400" dirty="0"/>
              <a:t> = Auto-Regressive (next point as linear combination of several previous)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Y_forward1 = B0 + B1*Y + B2*Y_lag1 + ...</a:t>
            </a:r>
            <a:endParaRPr lang="en-US" sz="1400" b="1" dirty="0">
              <a:solidFill>
                <a:srgbClr val="00B0F0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MA</a:t>
            </a:r>
            <a:r>
              <a:rPr lang="en-US" sz="1400" dirty="0"/>
              <a:t> = Moving Average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Y = B0 + B1*E_lag1 + B2*E_lag2 + ... + Bn*E_lagn , </a:t>
            </a:r>
            <a:br>
              <a:rPr lang="en-US" sz="1400" b="1" dirty="0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solidFill>
                  <a:srgbClr val="00B050"/>
                </a:solidFill>
                <a:ea typeface="Menlo" panose="020B0609030804020204" pitchFamily="49" charset="0"/>
                <a:cs typeface="Menlo" panose="020B0609030804020204" pitchFamily="49" charset="0"/>
              </a:rPr>
              <a:t>  where "E" =  residual errors (which change as we iteratively train the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"I"</a:t>
            </a:r>
            <a:r>
              <a:rPr lang="en-US" sz="1400" dirty="0"/>
              <a:t> = Integrated (use differences to remove trend while modeling):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b="1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Y_forward1 - Y = B0 + B1*(Y - Y_lag1) + B2*(Y_lag1 - Y_lag2) +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ARMA</a:t>
            </a:r>
            <a:r>
              <a:rPr lang="en-US" sz="1400" dirty="0"/>
              <a:t> = AR + MA = Auto Regressive Moving Average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ARIMA</a:t>
            </a:r>
            <a:r>
              <a:rPr lang="en-US" sz="1400" dirty="0"/>
              <a:t> = AR + I + MA = Auto-Regressive Integrated Moving Average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"X"</a:t>
            </a:r>
            <a:r>
              <a:rPr lang="en-US" sz="1400" dirty="0"/>
              <a:t> = eXogenous variables (additional variables, think "</a:t>
            </a:r>
            <a:r>
              <a:rPr lang="en-US" sz="1400" dirty="0">
                <a:solidFill>
                  <a:srgbClr val="00B0F0"/>
                </a:solidFill>
              </a:rPr>
              <a:t>multivariate regression</a:t>
            </a:r>
            <a:r>
              <a:rPr lang="en-US" sz="1400" dirty="0"/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ARIMAX</a:t>
            </a:r>
            <a:r>
              <a:rPr lang="en-US" sz="1400" dirty="0"/>
              <a:t> = ARIMA with exogenous variables. An exogenous variable is a covariate that influence the observed time-series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SARIMAX</a:t>
            </a:r>
            <a:r>
              <a:rPr lang="en-US" sz="1400" dirty="0"/>
              <a:t> = Seasonal ARIMAX – includes seasonal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ACF</a:t>
            </a:r>
            <a:r>
              <a:rPr lang="en-US" sz="1400" dirty="0"/>
              <a:t> = Auto-Correlation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PACF</a:t>
            </a:r>
            <a:r>
              <a:rPr lang="en-US" sz="1400" dirty="0"/>
              <a:t> = Partial ACF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0A7CF-07C5-414D-81FC-46AC439CAC30}"/>
              </a:ext>
            </a:extLst>
          </p:cNvPr>
          <p:cNvSpPr txBox="1"/>
          <p:nvPr/>
        </p:nvSpPr>
        <p:spPr>
          <a:xfrm>
            <a:off x="7575081" y="4470732"/>
            <a:ext cx="13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cs typeface="Calibri"/>
              </a:rPr>
              <a:t>SARIMAX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6FA5-4E2F-8C42-88FD-B0170927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3701" y="4753696"/>
            <a:ext cx="4751672" cy="18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503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</cp:revision>
  <dcterms:created xsi:type="dcterms:W3CDTF">2022-02-09T14:54:26Z</dcterms:created>
  <dcterms:modified xsi:type="dcterms:W3CDTF">2022-02-09T14:56:57Z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2022-02-09T14:54:26Z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1189dcec-f80c-470d-ae96-954c73fc7a4f</vt:lpwstr>
  </property>
  <property fmtid="{D5CDD505-2E9C-101B-9397-08002B2CF9AE}" pid="8" name="MSIP_Label_4f518368-b969-4042-91d9-8939bd921da2_ContentBits">
    <vt:lpwstr>0</vt:lpwstr>
  </property>
</Properties>
</file>