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72" r:id="rId2"/>
    <p:sldId id="258" r:id="rId3"/>
    <p:sldId id="330" r:id="rId4"/>
    <p:sldId id="257" r:id="rId5"/>
    <p:sldId id="32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/>
    <p:restoredTop sz="94724"/>
  </p:normalViewPr>
  <p:slideViewPr>
    <p:cSldViewPr snapToGrid="0" snapToObjects="1">
      <p:cViewPr varScale="1">
        <p:scale>
          <a:sx n="76" d="100"/>
          <a:sy n="76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a4eb86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a4eb86a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a4eb86a6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9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lcentrehelper.com/calculate-forecast-accuracy-113808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123987" y="108488"/>
            <a:ext cx="6524786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Model Quality Evaluation</a:t>
            </a:r>
            <a:endParaRPr sz="3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A0AC0-69A1-414A-B5D0-966256CDCD28}"/>
              </a:ext>
            </a:extLst>
          </p:cNvPr>
          <p:cNvSpPr/>
          <p:nvPr/>
        </p:nvSpPr>
        <p:spPr>
          <a:xfrm>
            <a:off x="123986" y="691055"/>
            <a:ext cx="6137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Multiple Ways to Calculate Forecast Accuracy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  <a:b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https://www.callcentrehelper.com/calculate-forecast-accuracy-113808.htm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lang="en-US" sz="2000" dirty="0">
              <a:latin typeface="+mn-lt"/>
            </a:endParaRPr>
          </a:p>
        </p:txBody>
      </p:sp>
      <p:pic>
        <p:nvPicPr>
          <p:cNvPr id="3080" name="Picture 8" descr="Measuring Forecast Accuracy: The Complete Guide | RELEX Solutions">
            <a:extLst>
              <a:ext uri="{FF2B5EF4-FFF2-40B4-BE49-F238E27FC236}">
                <a16:creationId xmlns:a16="http://schemas.microsoft.com/office/drawing/2014/main" id="{50C2D2AC-839E-8D42-BCC0-95D483387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86" t="28327" b="7593"/>
          <a:stretch/>
        </p:blipFill>
        <p:spPr bwMode="auto">
          <a:xfrm>
            <a:off x="7800922" y="422069"/>
            <a:ext cx="4267091" cy="20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C410C-1A88-B24A-85CB-90A54EFF2D00}"/>
              </a:ext>
            </a:extLst>
          </p:cNvPr>
          <p:cNvSpPr txBox="1"/>
          <p:nvPr/>
        </p:nvSpPr>
        <p:spPr>
          <a:xfrm>
            <a:off x="123986" y="4469438"/>
            <a:ext cx="2847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methods: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MSE = Mean Squared Error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RMSE = Root Mean Square Error</a:t>
            </a:r>
          </a:p>
          <a:p>
            <a:r>
              <a:rPr lang="en-US" sz="1400" dirty="0">
                <a:solidFill>
                  <a:srgbClr val="0070C0"/>
                </a:solidFill>
              </a:rPr>
              <a:t>NMAPE – Normalized MAPE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NRMSE – Normalized RMSE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R2 score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Spearman Correlation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1A687-E4B0-7C4C-B147-3DFEE7C9652B}"/>
              </a:ext>
            </a:extLst>
          </p:cNvPr>
          <p:cNvSpPr txBox="1"/>
          <p:nvPr/>
        </p:nvSpPr>
        <p:spPr>
          <a:xfrm>
            <a:off x="8331199" y="2559678"/>
            <a:ext cx="3495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 – actual (green) vs forecast (red)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FEC8D-845B-E449-9768-63F4C9D401FD}"/>
              </a:ext>
            </a:extLst>
          </p:cNvPr>
          <p:cNvSpPr txBox="1"/>
          <p:nvPr/>
        </p:nvSpPr>
        <p:spPr>
          <a:xfrm>
            <a:off x="5129132" y="4038550"/>
            <a:ext cx="66464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can be done in different ways: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difference between maximum and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standard deviation of the "actual"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mean value - </a:t>
            </a:r>
            <a:r>
              <a:rPr lang="en-US" sz="1400" dirty="0">
                <a:solidFill>
                  <a:srgbClr val="00B050"/>
                </a:solidFill>
              </a:rPr>
              <a:t>not good, error will depend on vertical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interquartile range (i.e. the difference between 25th and 75th percentile) – </a:t>
            </a:r>
            <a:r>
              <a:rPr lang="en-US" sz="1400" dirty="0">
                <a:solidFill>
                  <a:srgbClr val="00B050"/>
                </a:solidFill>
              </a:rPr>
              <a:t>not good, depends on distribution of points between quartiles</a:t>
            </a:r>
          </a:p>
          <a:p>
            <a:endParaRPr lang="en-US" sz="1400" dirty="0"/>
          </a:p>
          <a:p>
            <a:r>
              <a:rPr lang="en-US" sz="1400" dirty="0"/>
              <a:t>Real life error function should be custom fit to your data and business case.</a:t>
            </a:r>
          </a:p>
          <a:p>
            <a:r>
              <a:rPr lang="en-US" sz="1400" dirty="0"/>
              <a:t>And normalization should not depend only on min/max or mean – but probably on combination of different characteristics – and treat "zero" cases carefully.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7C0B2-A2DF-A54E-8700-54F091E5D3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882" y="1588343"/>
            <a:ext cx="30226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00676-2C44-B84C-AE6F-1485E6D22352}"/>
              </a:ext>
            </a:extLst>
          </p:cNvPr>
          <p:cNvSpPr txBox="1"/>
          <p:nvPr/>
        </p:nvSpPr>
        <p:spPr>
          <a:xfrm>
            <a:off x="123986" y="1777266"/>
            <a:ext cx="3926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MAPE = Mean Absolute Percentage Error</a:t>
            </a:r>
          </a:p>
          <a:p>
            <a:r>
              <a:rPr lang="en-US" dirty="0">
                <a:solidFill>
                  <a:srgbClr val="0070C0"/>
                </a:solidFill>
              </a:rPr>
              <a:t>      (A = Actual, F = Forecast)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Note: the 100% multiplier is optional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8F4CA-D22E-444E-82FB-54219634C17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882" y="2816170"/>
            <a:ext cx="2730500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48E968-5DB1-9E41-B0C0-CE0E6FB61179}"/>
              </a:ext>
            </a:extLst>
          </p:cNvPr>
          <p:cNvSpPr txBox="1"/>
          <p:nvPr/>
        </p:nvSpPr>
        <p:spPr>
          <a:xfrm>
            <a:off x="123986" y="2989427"/>
            <a:ext cx="248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WMAPE = Weighted MAPE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F0E68-958C-4B47-A4E1-472E7CB0A933}"/>
              </a:ext>
            </a:extLst>
          </p:cNvPr>
          <p:cNvSpPr txBox="1"/>
          <p:nvPr/>
        </p:nvSpPr>
        <p:spPr>
          <a:xfrm>
            <a:off x="6494382" y="2989427"/>
            <a:ext cx="9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" pitchFamily="2" charset="0"/>
              </a:rPr>
              <a:t>*100%</a:t>
            </a:r>
          </a:p>
        </p:txBody>
      </p:sp>
    </p:spTree>
    <p:extLst>
      <p:ext uri="{BB962C8B-B14F-4D97-AF65-F5344CB8AC3E}">
        <p14:creationId xmlns:p14="http://schemas.microsoft.com/office/powerpoint/2010/main" val="7659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801C8-7A58-0047-AFAB-5CBB7B2715F8}"/>
              </a:ext>
            </a:extLst>
          </p:cNvPr>
          <p:cNvSpPr txBox="1"/>
          <p:nvPr/>
        </p:nvSpPr>
        <p:spPr>
          <a:xfrm>
            <a:off x="0" y="0"/>
            <a:ext cx="681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Series Forecast Error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0E1BE-C370-964E-B013-B6EA302BFDB6}"/>
              </a:ext>
            </a:extLst>
          </p:cNvPr>
          <p:cNvSpPr txBox="1"/>
          <p:nvPr/>
        </p:nvSpPr>
        <p:spPr>
          <a:xfrm>
            <a:off x="0" y="532193"/>
            <a:ext cx="647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should not depend only on min/max or mean, but probably on combination of different characteristics, and treat "zero" cases carefully.</a:t>
            </a:r>
          </a:p>
          <a:p>
            <a:endParaRPr lang="en-US" sz="1400" dirty="0"/>
          </a:p>
          <a:p>
            <a:r>
              <a:rPr lang="en-US" sz="1400" dirty="0"/>
              <a:t>For example, look at this MAPE normalization formula:</a:t>
            </a:r>
          </a:p>
        </p:txBody>
      </p:sp>
      <p:pic>
        <p:nvPicPr>
          <p:cNvPr id="8" name="Picture 10" descr="Statistical Forecast Errors">
            <a:extLst>
              <a:ext uri="{FF2B5EF4-FFF2-40B4-BE49-F238E27FC236}">
                <a16:creationId xmlns:a16="http://schemas.microsoft.com/office/drawing/2014/main" id="{D4E523D7-6244-F74D-AA4B-3FCE250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564" y="1609094"/>
            <a:ext cx="3069355" cy="5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65601-D795-F649-9F20-BE316882A0CD}"/>
              </a:ext>
            </a:extLst>
          </p:cNvPr>
          <p:cNvSpPr txBox="1"/>
          <p:nvPr/>
        </p:nvSpPr>
        <p:spPr>
          <a:xfrm>
            <a:off x="225798" y="2968784"/>
            <a:ext cx="5781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some points approach </a:t>
            </a:r>
            <a:r>
              <a:rPr lang="en-US" sz="1400" b="1" dirty="0">
                <a:solidFill>
                  <a:srgbClr val="FF0000"/>
                </a:solidFill>
              </a:rPr>
              <a:t>zero</a:t>
            </a:r>
            <a:r>
              <a:rPr lang="en-US" sz="1400" dirty="0"/>
              <a:t>, the whole sum goes to </a:t>
            </a:r>
            <a:r>
              <a:rPr lang="en-US" sz="1400" b="1" dirty="0">
                <a:solidFill>
                  <a:srgbClr val="FF0000"/>
                </a:solidFill>
              </a:rPr>
              <a:t>infinity</a:t>
            </a:r>
            <a:r>
              <a:rPr lang="en-US" sz="1400" dirty="0"/>
              <a:t> and invalidates the error estimate.</a:t>
            </a:r>
          </a:p>
          <a:p>
            <a:endParaRPr lang="en-US" sz="1400" dirty="0"/>
          </a:p>
          <a:p>
            <a:r>
              <a:rPr lang="en-US" sz="1400" dirty="0"/>
              <a:t>If we have two curves behaving in a similar manner, but one of them is </a:t>
            </a:r>
            <a:r>
              <a:rPr lang="en-US" sz="1400" b="1" dirty="0">
                <a:solidFill>
                  <a:srgbClr val="FF0000"/>
                </a:solidFill>
              </a:rPr>
              <a:t>closer to zero</a:t>
            </a:r>
            <a:r>
              <a:rPr lang="en-US" sz="1400" dirty="0"/>
              <a:t>, the error for this curve will by much higher.</a:t>
            </a:r>
          </a:p>
          <a:p>
            <a:endParaRPr lang="en-US" dirty="0"/>
          </a:p>
          <a:p>
            <a:r>
              <a:rPr lang="en-US" sz="1400" dirty="0"/>
              <a:t>We can try to avoid this </a:t>
            </a:r>
            <a:r>
              <a:rPr lang="en-US" sz="1400" b="1" dirty="0">
                <a:solidFill>
                  <a:srgbClr val="00B050"/>
                </a:solidFill>
              </a:rPr>
              <a:t>instability</a:t>
            </a:r>
            <a:r>
              <a:rPr lang="en-US" sz="1400" dirty="0"/>
              <a:t> by shifting the whole time series up ot down – away from zero. But then the error estimate will depend on the value of this shift.</a:t>
            </a:r>
          </a:p>
          <a:p>
            <a:endParaRPr lang="en-US" sz="1400" dirty="0"/>
          </a:p>
          <a:p>
            <a:r>
              <a:rPr lang="en-US" sz="1400" dirty="0"/>
              <a:t>If we normalize by the amplitude of "</a:t>
            </a:r>
            <a:r>
              <a:rPr lang="en-US" sz="1400" b="1" dirty="0">
                <a:solidFill>
                  <a:srgbClr val="00B050"/>
                </a:solidFill>
              </a:rPr>
              <a:t>oscillations</a:t>
            </a:r>
            <a:r>
              <a:rPr lang="en-US" dirty="0"/>
              <a:t>", then we may have an </a:t>
            </a:r>
            <a:r>
              <a:rPr lang="en-US" b="1" dirty="0">
                <a:solidFill>
                  <a:srgbClr val="FF0000"/>
                </a:solidFill>
              </a:rPr>
              <a:t>infinity</a:t>
            </a:r>
            <a:r>
              <a:rPr lang="en-US" dirty="0"/>
              <a:t> problem again when the oscillations are very small.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685AB3-E903-374D-A15C-0B3C5B95D8B9}"/>
              </a:ext>
            </a:extLst>
          </p:cNvPr>
          <p:cNvCxnSpPr/>
          <p:nvPr/>
        </p:nvCxnSpPr>
        <p:spPr>
          <a:xfrm>
            <a:off x="7670042" y="2204581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5AE814F-DBA3-EB4F-9E36-6BD75E6A8315}"/>
              </a:ext>
            </a:extLst>
          </p:cNvPr>
          <p:cNvSpPr/>
          <p:nvPr/>
        </p:nvSpPr>
        <p:spPr>
          <a:xfrm>
            <a:off x="8046721" y="1065764"/>
            <a:ext cx="275356" cy="27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A7520F-5981-DA4B-AD9A-59AA58D47674}"/>
              </a:ext>
            </a:extLst>
          </p:cNvPr>
          <p:cNvSpPr/>
          <p:nvPr/>
        </p:nvSpPr>
        <p:spPr>
          <a:xfrm>
            <a:off x="8046721" y="2066903"/>
            <a:ext cx="275356" cy="27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1129B-B689-0243-ACA9-742E76F60AC5}"/>
              </a:ext>
            </a:extLst>
          </p:cNvPr>
          <p:cNvSpPr txBox="1"/>
          <p:nvPr/>
        </p:nvSpPr>
        <p:spPr>
          <a:xfrm>
            <a:off x="7162042" y="1942971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63665-266F-D542-8F64-17F890598D9F}"/>
              </a:ext>
            </a:extLst>
          </p:cNvPr>
          <p:cNvSpPr txBox="1"/>
          <p:nvPr/>
        </p:nvSpPr>
        <p:spPr>
          <a:xfrm>
            <a:off x="8322077" y="175695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D817E-AB86-D549-9840-C24DFE0462C0}"/>
              </a:ext>
            </a:extLst>
          </p:cNvPr>
          <p:cNvSpPr txBox="1"/>
          <p:nvPr/>
        </p:nvSpPr>
        <p:spPr>
          <a:xfrm>
            <a:off x="8322077" y="748314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859EBB-9D74-2E41-AEF5-84BEBCFE4CC0}"/>
              </a:ext>
            </a:extLst>
          </p:cNvPr>
          <p:cNvCxnSpPr/>
          <p:nvPr/>
        </p:nvCxnSpPr>
        <p:spPr>
          <a:xfrm>
            <a:off x="7670042" y="6231846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97352B-0030-5446-AC71-C9F854C5C998}"/>
              </a:ext>
            </a:extLst>
          </p:cNvPr>
          <p:cNvSpPr/>
          <p:nvPr/>
        </p:nvSpPr>
        <p:spPr>
          <a:xfrm>
            <a:off x="8046721" y="4259909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8D982F-D88F-D646-91CA-462520AD193E}"/>
              </a:ext>
            </a:extLst>
          </p:cNvPr>
          <p:cNvSpPr/>
          <p:nvPr/>
        </p:nvSpPr>
        <p:spPr>
          <a:xfrm>
            <a:off x="8046721" y="4863992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8BB4C-4C32-3442-A76B-DF4DEF342385}"/>
              </a:ext>
            </a:extLst>
          </p:cNvPr>
          <p:cNvSpPr txBox="1"/>
          <p:nvPr/>
        </p:nvSpPr>
        <p:spPr>
          <a:xfrm>
            <a:off x="7162042" y="597023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B91A2-09DE-184B-8367-E6E89F51F03F}"/>
              </a:ext>
            </a:extLst>
          </p:cNvPr>
          <p:cNvSpPr txBox="1"/>
          <p:nvPr/>
        </p:nvSpPr>
        <p:spPr>
          <a:xfrm>
            <a:off x="8322077" y="4016839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3920D-12B3-2D47-925E-BFEDAFDC806B}"/>
              </a:ext>
            </a:extLst>
          </p:cNvPr>
          <p:cNvSpPr txBox="1"/>
          <p:nvPr/>
        </p:nvSpPr>
        <p:spPr>
          <a:xfrm>
            <a:off x="8322077" y="461612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DF0C-40F3-4849-B18E-B6A8D303D6DE}"/>
              </a:ext>
            </a:extLst>
          </p:cNvPr>
          <p:cNvSpPr txBox="1"/>
          <p:nvPr/>
        </p:nvSpPr>
        <p:spPr>
          <a:xfrm>
            <a:off x="10413242" y="1087155"/>
            <a:ext cx="1678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 - A</a:t>
            </a:r>
          </a:p>
          <a:p>
            <a:r>
              <a:rPr lang="en-US"/>
              <a:t>-------    =  infinity</a:t>
            </a:r>
          </a:p>
          <a:p>
            <a:r>
              <a:rPr lang="en-US"/>
              <a:t>  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EF0A33-2A2E-344E-B332-5290D6128C7B}"/>
              </a:ext>
            </a:extLst>
          </p:cNvPr>
          <p:cNvSpPr/>
          <p:nvPr/>
        </p:nvSpPr>
        <p:spPr>
          <a:xfrm>
            <a:off x="9433893" y="5150943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E34E26-FC6F-294F-ADEB-BCDD537CBD60}"/>
              </a:ext>
            </a:extLst>
          </p:cNvPr>
          <p:cNvSpPr/>
          <p:nvPr/>
        </p:nvSpPr>
        <p:spPr>
          <a:xfrm>
            <a:off x="9433893" y="5755026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F7AA18-A9D5-D54A-8ECE-41A81DE4B4A5}"/>
              </a:ext>
            </a:extLst>
          </p:cNvPr>
          <p:cNvSpPr txBox="1"/>
          <p:nvPr/>
        </p:nvSpPr>
        <p:spPr>
          <a:xfrm>
            <a:off x="9709249" y="4907873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2DC91-C83C-524E-B405-CAF26ED1740A}"/>
              </a:ext>
            </a:extLst>
          </p:cNvPr>
          <p:cNvSpPr txBox="1"/>
          <p:nvPr/>
        </p:nvSpPr>
        <p:spPr>
          <a:xfrm>
            <a:off x="9709249" y="5507162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746F-7B97-0644-9419-B14655564CEF}"/>
              </a:ext>
            </a:extLst>
          </p:cNvPr>
          <p:cNvSpPr txBox="1"/>
          <p:nvPr/>
        </p:nvSpPr>
        <p:spPr>
          <a:xfrm>
            <a:off x="10413242" y="4076199"/>
            <a:ext cx="167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Same (A-F),</a:t>
            </a:r>
          </a:p>
          <a:p>
            <a:r>
              <a:rPr lang="en-US"/>
              <a:t>but different MAPE</a:t>
            </a:r>
          </a:p>
        </p:txBody>
      </p:sp>
    </p:spTree>
    <p:extLst>
      <p:ext uri="{BB962C8B-B14F-4D97-AF65-F5344CB8AC3E}">
        <p14:creationId xmlns:p14="http://schemas.microsoft.com/office/powerpoint/2010/main" val="5570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801C8-7A58-0047-AFAB-5CBB7B2715F8}"/>
              </a:ext>
            </a:extLst>
          </p:cNvPr>
          <p:cNvSpPr txBox="1"/>
          <p:nvPr/>
        </p:nvSpPr>
        <p:spPr>
          <a:xfrm>
            <a:off x="0" y="0"/>
            <a:ext cx="681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Series Forecast Error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AA166-52D7-7F4A-BD63-ABD730771BB5}"/>
              </a:ext>
            </a:extLst>
          </p:cNvPr>
          <p:cNvSpPr txBox="1"/>
          <p:nvPr/>
        </p:nvSpPr>
        <p:spPr>
          <a:xfrm>
            <a:off x="6810682" y="405095"/>
            <a:ext cx="515778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9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fin_err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(actual,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predicted,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norm=None,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rmse</a:t>
            </a:r>
            <a:endParaRPr lang="en-US" sz="9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noise_level_relative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=1e-2,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=1e-2,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=1e2):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Na, Np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(actual),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(predicted)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Na == 0 or Np == 0 or Na != Np: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np.nan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(actual,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np.float64)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(predicted,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np.float64)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'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Mean Absolute Error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np.abs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).sum() / Na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'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rmse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Root Mean Square Error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mean_squared_error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ERROR: 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should be '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or '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rmse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exiting ...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sys.exit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norm and norm &gt; 0: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normalize - and limit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min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norm )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np.max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max min 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np.max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max min 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amplitude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amplitude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np.abs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).sum() / Na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level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max(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level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np.abs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).sum() / Na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scale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max(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scale</a:t>
            </a:r>
          </a:p>
          <a:p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0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actual and predicted are both close to zero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denom_min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max(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noise_level_relative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denom_min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denom_min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min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65601-D795-F649-9F20-BE316882A0CD}"/>
              </a:ext>
            </a:extLst>
          </p:cNvPr>
          <p:cNvSpPr txBox="1"/>
          <p:nvPr/>
        </p:nvSpPr>
        <p:spPr>
          <a:xfrm>
            <a:off x="223531" y="759038"/>
            <a:ext cx="53230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designed special function </a:t>
            </a:r>
            <a:r>
              <a:rPr lang="en-US" sz="1400" b="1" dirty="0" err="1">
                <a:solidFill>
                  <a:srgbClr val="0070C0"/>
                </a:solidFill>
              </a:rPr>
              <a:t>fin_err</a:t>
            </a:r>
            <a:r>
              <a:rPr lang="en-US" sz="1400" b="1" dirty="0">
                <a:solidFill>
                  <a:srgbClr val="0070C0"/>
                </a:solidFill>
              </a:rPr>
              <a:t>()</a:t>
            </a:r>
            <a:r>
              <a:rPr lang="en-US" sz="1400" dirty="0"/>
              <a:t> </a:t>
            </a:r>
          </a:p>
          <a:p>
            <a:r>
              <a:rPr lang="en-US" sz="1400" dirty="0"/>
              <a:t>to overcome the "infinity" and instability problems.</a:t>
            </a:r>
          </a:p>
          <a:p>
            <a:endParaRPr lang="en-US" sz="1400" dirty="0"/>
          </a:p>
          <a:p>
            <a:r>
              <a:rPr lang="en-US" sz="1400" dirty="0"/>
              <a:t>It has optional optimization parameters. </a:t>
            </a:r>
          </a:p>
          <a:p>
            <a:r>
              <a:rPr lang="en-US" sz="1400" dirty="0"/>
              <a:t>By default they are tuned for financial data. </a:t>
            </a:r>
          </a:p>
          <a:p>
            <a:endParaRPr lang="en-US" sz="1400" dirty="0"/>
          </a:p>
          <a:p>
            <a:r>
              <a:rPr lang="en-US" sz="1400" dirty="0"/>
              <a:t>Note – this function doesn't use 100% multiplier.</a:t>
            </a:r>
          </a:p>
          <a:p>
            <a:endParaRPr lang="en-US" sz="1400" dirty="0"/>
          </a:p>
          <a:p>
            <a:r>
              <a:rPr lang="en-US" sz="1400" dirty="0"/>
              <a:t>Terminology:</a:t>
            </a:r>
          </a:p>
          <a:p>
            <a:r>
              <a:rPr lang="en-US" b="1" dirty="0">
                <a:solidFill>
                  <a:srgbClr val="00B050"/>
                </a:solidFill>
              </a:rPr>
              <a:t>level</a:t>
            </a:r>
            <a:r>
              <a:rPr lang="en-US" dirty="0"/>
              <a:t> = average absolute value. </a:t>
            </a:r>
            <a:br>
              <a:rPr lang="en-US" dirty="0"/>
            </a:br>
            <a:endParaRPr lang="en-US" dirty="0"/>
          </a:p>
          <a:p>
            <a:r>
              <a:rPr lang="en-US" sz="1400" b="1" dirty="0">
                <a:solidFill>
                  <a:srgbClr val="00B050"/>
                </a:solidFill>
              </a:rPr>
              <a:t>amplitude</a:t>
            </a:r>
            <a:r>
              <a:rPr lang="en-US" sz="1400" dirty="0"/>
              <a:t> = max_val – min_val</a:t>
            </a:r>
          </a:p>
          <a:p>
            <a:r>
              <a:rPr lang="en-US" dirty="0"/>
              <a:t>            amplitude of oscillations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scale</a:t>
            </a:r>
            <a:r>
              <a:rPr lang="en-US" sz="1400" dirty="0"/>
              <a:t> = max( amplitude , level )</a:t>
            </a:r>
          </a:p>
          <a:p>
            <a:endParaRPr lang="en-US" dirty="0"/>
          </a:p>
          <a:p>
            <a:r>
              <a:rPr lang="en-US" sz="1400" dirty="0"/>
              <a:t>We use the </a:t>
            </a:r>
            <a:r>
              <a:rPr lang="en-US" sz="1400" b="1" dirty="0">
                <a:solidFill>
                  <a:srgbClr val="00B050"/>
                </a:solidFill>
              </a:rPr>
              <a:t>scale</a:t>
            </a:r>
            <a:r>
              <a:rPr lang="en-US" sz="1400" dirty="0"/>
              <a:t> to </a:t>
            </a:r>
            <a:r>
              <a:rPr lang="en-US" sz="1400" b="1" dirty="0">
                <a:solidFill>
                  <a:srgbClr val="00B050"/>
                </a:solidFill>
              </a:rPr>
              <a:t>normalize</a:t>
            </a:r>
            <a:r>
              <a:rPr lang="en-US" sz="1400" dirty="0"/>
              <a:t> the error.</a:t>
            </a:r>
          </a:p>
          <a:p>
            <a:endParaRPr lang="en-US" sz="1400" dirty="0"/>
          </a:p>
          <a:p>
            <a:r>
              <a:rPr lang="en-US" sz="1400" dirty="0"/>
              <a:t>For example, if the values are oscillating in range [-95,105], then </a:t>
            </a:r>
          </a:p>
          <a:p>
            <a:r>
              <a:rPr lang="en-US" dirty="0"/>
              <a:t>   </a:t>
            </a:r>
            <a:r>
              <a:rPr lang="en-US" sz="1400" dirty="0"/>
              <a:t>level ~100, </a:t>
            </a:r>
          </a:p>
          <a:p>
            <a:r>
              <a:rPr lang="en-US" dirty="0"/>
              <a:t>   </a:t>
            </a:r>
            <a:r>
              <a:rPr lang="en-US" sz="1400" dirty="0"/>
              <a:t>amplitude ~10, </a:t>
            </a:r>
          </a:p>
          <a:p>
            <a:r>
              <a:rPr lang="en-US" dirty="0"/>
              <a:t>   </a:t>
            </a:r>
            <a:r>
              <a:rPr lang="en-US" sz="1400" dirty="0"/>
              <a:t>scale = max(100,10) = 100.</a:t>
            </a:r>
          </a:p>
          <a:p>
            <a:endParaRPr lang="en-US" sz="1400" dirty="0"/>
          </a:p>
          <a:p>
            <a:r>
              <a:rPr lang="en-US" sz="1400" dirty="0"/>
              <a:t>To avoid dividing by zero, function calculates </a:t>
            </a:r>
          </a:p>
          <a:p>
            <a:r>
              <a:rPr lang="en-US" sz="1400" dirty="0"/>
              <a:t>the minimum positive denominator value. </a:t>
            </a:r>
          </a:p>
          <a:p>
            <a:endParaRPr lang="en-US" dirty="0"/>
          </a:p>
          <a:p>
            <a:r>
              <a:rPr lang="en-US" sz="1400" dirty="0"/>
              <a:t>It also limits the output error (to 100).</a:t>
            </a:r>
          </a:p>
        </p:txBody>
      </p:sp>
    </p:spTree>
    <p:extLst>
      <p:ext uri="{BB962C8B-B14F-4D97-AF65-F5344CB8AC3E}">
        <p14:creationId xmlns:p14="http://schemas.microsoft.com/office/powerpoint/2010/main" val="28034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A6D3D4-7995-A547-9747-2416F5C651E8}"/>
              </a:ext>
            </a:extLst>
          </p:cNvPr>
          <p:cNvSpPr txBox="1"/>
          <p:nvPr/>
        </p:nvSpPr>
        <p:spPr>
          <a:xfrm>
            <a:off x="-1" y="0"/>
            <a:ext cx="862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Comparing </a:t>
            </a:r>
            <a:r>
              <a:rPr lang="en-US" sz="2800" b="1" dirty="0" err="1"/>
              <a:t>fin_err</a:t>
            </a:r>
            <a:r>
              <a:rPr lang="en-US" sz="2800" b="1" dirty="0"/>
              <a:t>() and </a:t>
            </a:r>
            <a:r>
              <a:rPr lang="en-US" sz="2800" b="1" dirty="0" err="1"/>
              <a:t>mape</a:t>
            </a:r>
            <a:r>
              <a:rPr lang="en-US" sz="2800" b="1" dirty="0"/>
              <a:t>() error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7D3C1-0063-E54A-A53C-0B67AB78C252}"/>
              </a:ext>
            </a:extLst>
          </p:cNvPr>
          <p:cNvSpPr txBox="1"/>
          <p:nvPr/>
        </p:nvSpPr>
        <p:spPr>
          <a:xfrm>
            <a:off x="7376984" y="2409568"/>
            <a:ext cx="436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</a:t>
            </a:r>
            <a:r>
              <a:rPr lang="en-US" dirty="0" err="1"/>
              <a:t>mape</a:t>
            </a:r>
            <a:r>
              <a:rPr lang="en-US" dirty="0"/>
              <a:t>() gives unreasonable errors on lines 0, 1, 2,4,5.</a:t>
            </a:r>
          </a:p>
          <a:p>
            <a:endParaRPr lang="en-US" dirty="0"/>
          </a:p>
          <a:p>
            <a:r>
              <a:rPr lang="en-US" dirty="0" err="1"/>
              <a:t>fin_err</a:t>
            </a:r>
            <a:r>
              <a:rPr lang="en-US" dirty="0"/>
              <a:t>() is much more stable.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236AE-BA29-644E-9C92-AE153155D1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23" y="977900"/>
            <a:ext cx="5562600" cy="4902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4C7146-CCE0-B94D-8D2B-117E4D956CD2}"/>
              </a:ext>
            </a:extLst>
          </p:cNvPr>
          <p:cNvSpPr/>
          <p:nvPr/>
        </p:nvSpPr>
        <p:spPr>
          <a:xfrm>
            <a:off x="6309946" y="1490297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871722-AB44-CA42-8A1C-06FC836C6421}"/>
              </a:ext>
            </a:extLst>
          </p:cNvPr>
          <p:cNvSpPr/>
          <p:nvPr/>
        </p:nvSpPr>
        <p:spPr>
          <a:xfrm>
            <a:off x="6309946" y="1881891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E87CC7-5039-A64C-BEFA-C69EF63DF513}"/>
              </a:ext>
            </a:extLst>
          </p:cNvPr>
          <p:cNvSpPr/>
          <p:nvPr/>
        </p:nvSpPr>
        <p:spPr>
          <a:xfrm>
            <a:off x="6309946" y="2288029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FE658-E4CB-B046-AF41-741DC4342E9D}"/>
              </a:ext>
            </a:extLst>
          </p:cNvPr>
          <p:cNvSpPr/>
          <p:nvPr/>
        </p:nvSpPr>
        <p:spPr>
          <a:xfrm>
            <a:off x="6309946" y="3129482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3A0C6F-4F6C-9740-BF9D-04C253221D40}"/>
              </a:ext>
            </a:extLst>
          </p:cNvPr>
          <p:cNvSpPr/>
          <p:nvPr/>
        </p:nvSpPr>
        <p:spPr>
          <a:xfrm>
            <a:off x="6309946" y="3529301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4DCED-AB68-D943-B916-09D44252C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1" y="1314884"/>
            <a:ext cx="7269670" cy="5258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3531E-46BE-E94B-A690-DADAC3749911}"/>
              </a:ext>
            </a:extLst>
          </p:cNvPr>
          <p:cNvSpPr txBox="1"/>
          <p:nvPr/>
        </p:nvSpPr>
        <p:spPr>
          <a:xfrm>
            <a:off x="0" y="0"/>
            <a:ext cx="7191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Comparing </a:t>
            </a:r>
            <a:r>
              <a:rPr lang="en-US" sz="2800" b="1" dirty="0" err="1"/>
              <a:t>fin_err</a:t>
            </a:r>
            <a:r>
              <a:rPr lang="en-US" sz="2800" b="1" dirty="0"/>
              <a:t>(), </a:t>
            </a:r>
            <a:r>
              <a:rPr lang="en-US" sz="2800" b="1" dirty="0" err="1"/>
              <a:t>mape</a:t>
            </a:r>
            <a:r>
              <a:rPr lang="en-US" sz="2800" b="1" dirty="0"/>
              <a:t>(), R2, and Spearman Correlation error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08410-E20E-AB4B-A2D0-E2DA92BB48FB}"/>
              </a:ext>
            </a:extLst>
          </p:cNvPr>
          <p:cNvSpPr txBox="1"/>
          <p:nvPr/>
        </p:nvSpPr>
        <p:spPr>
          <a:xfrm>
            <a:off x="7888659" y="1608207"/>
            <a:ext cx="4174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shows results of multiple error estimation depending on the type of the curve, distance from zero, and the presence of a trend.</a:t>
            </a:r>
          </a:p>
          <a:p>
            <a:endParaRPr lang="en-US" dirty="0"/>
          </a:p>
          <a:p>
            <a:r>
              <a:rPr lang="en-US" dirty="0"/>
              <a:t>You may see that R2 Correlation and Spearman Correlation are only good (close to 1) when we have a clear linear trend.</a:t>
            </a:r>
          </a:p>
          <a:p>
            <a:endParaRPr lang="en-US" dirty="0"/>
          </a:p>
          <a:p>
            <a:r>
              <a:rPr lang="en-US" dirty="0"/>
              <a:t>Also compare MAPE and FIN, you see that FIN (</a:t>
            </a:r>
            <a:r>
              <a:rPr lang="en-US" dirty="0" err="1"/>
              <a:t>fin_err</a:t>
            </a:r>
            <a:r>
              <a:rPr lang="en-US" dirty="0"/>
              <a:t>() – blue) is much more stable than MAPE.</a:t>
            </a:r>
          </a:p>
        </p:txBody>
      </p:sp>
    </p:spTree>
    <p:extLst>
      <p:ext uri="{BB962C8B-B14F-4D97-AF65-F5344CB8AC3E}">
        <p14:creationId xmlns:p14="http://schemas.microsoft.com/office/powerpoint/2010/main" val="2772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1187</Words>
  <Application>Microsoft Macintosh PowerPoint</Application>
  <PresentationFormat>Widescreen</PresentationFormat>
  <Paragraphs>130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84</cp:revision>
  <dcterms:modified xsi:type="dcterms:W3CDTF">2022-02-03T22:47:27Z</dcterms:modified>
</cp:coreProperties>
</file>