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310" r:id="rId2"/>
    <p:sldId id="316" r:id="rId3"/>
    <p:sldId id="317" r:id="rId4"/>
    <p:sldId id="315" r:id="rId5"/>
    <p:sldId id="311" r:id="rId6"/>
    <p:sldId id="312" r:id="rId7"/>
    <p:sldId id="31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9"/>
    <p:restoredTop sz="92151"/>
  </p:normalViewPr>
  <p:slideViewPr>
    <p:cSldViewPr snapToGrid="0" snapToObjects="1">
      <p:cViewPr varScale="1">
        <p:scale>
          <a:sx n="124" d="100"/>
          <a:sy n="124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g-bank/sparse_dot_topn" TargetMode="External"/><Relationship Id="rId2" Type="http://schemas.openxmlformats.org/officeDocument/2006/relationships/hyperlink" Target="https://www.youtube.com/watch?v=IOjVMxGSmEQ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Data_deduplication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dupeio/dedupe" TargetMode="External"/><Relationship Id="rId2" Type="http://schemas.openxmlformats.org/officeDocument/2006/relationships/hyperlink" Target="https://dedupe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elissa.com/data-deduplication" TargetMode="External"/><Relationship Id="rId5" Type="http://schemas.openxmlformats.org/officeDocument/2006/relationships/hyperlink" Target="https://www.flatworldsolutions.com/data-management/deduplication-services.php" TargetMode="External"/><Relationship Id="rId4" Type="http://schemas.openxmlformats.org/officeDocument/2006/relationships/hyperlink" Target="https://www.360science.com/ai-driven-customer-data-match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dupeio/dedup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dbscan.readthedocs.io/en/latest/performance_and_scalability.html" TargetMode="External"/><Relationship Id="rId2" Type="http://schemas.openxmlformats.org/officeDocument/2006/relationships/hyperlink" Target="https://www.researchgate.net/publication/268347680_A_Linear_Time-Complexity_k-Means_Algorithm_Using_Cluster_Shift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venues/pypostal" TargetMode="External"/><Relationship Id="rId3" Type="http://schemas.openxmlformats.org/officeDocument/2006/relationships/hyperlink" Target="https://pypi.org/project/jellyfish/" TargetMode="External"/><Relationship Id="rId7" Type="http://schemas.openxmlformats.org/officeDocument/2006/relationships/hyperlink" Target="https://onlinelibrary.wiley.com/doi/full/10.1111/tgis.12522" TargetMode="External"/><Relationship Id="rId2" Type="http://schemas.openxmlformats.org/officeDocument/2006/relationships/hyperlink" Target="https://inquest.net/blog/2019/02/28/Ex-Machina-Family-Matt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338588635_Demonstrating_the_utility_of_machine_learning_innovations_in_address_matching_to_spatial_socio-economic_applications%20%20https:/onlinelibrary.wiley.com/doi/full/10.1111/tgis.12522" TargetMode="External"/><Relationship Id="rId11" Type="http://schemas.openxmlformats.org/officeDocument/2006/relationships/hyperlink" Target="https://www.youtube.com/watch?v=RVw9GqXOq2E" TargetMode="External"/><Relationship Id="rId5" Type="http://schemas.openxmlformats.org/officeDocument/2006/relationships/hyperlink" Target="https://recordlinkage.readthedocs.io/en/latest/about.html" TargetMode="External"/><Relationship Id="rId10" Type="http://schemas.openxmlformats.org/officeDocument/2006/relationships/hyperlink" Target="https://www.youtube.com/watch?v=4O87RdBgRJ4" TargetMode="External"/><Relationship Id="rId4" Type="http://schemas.openxmlformats.org/officeDocument/2006/relationships/hyperlink" Target="https://pypi.org/project/pyphonetics/" TargetMode="External"/><Relationship Id="rId9" Type="http://schemas.openxmlformats.org/officeDocument/2006/relationships/hyperlink" Target="https://www.youtube.com/watch?v=qkrh35IF2S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-lavrenko" TargetMode="External"/><Relationship Id="rId2" Type="http://schemas.openxmlformats.org/officeDocument/2006/relationships/hyperlink" Target="https://www.linkedin.com/in/lavrenk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ewcasperson.blogspot.com/2013/11/minhash-for-dummies.html" TargetMode="External"/><Relationship Id="rId2" Type="http://schemas.openxmlformats.org/officeDocument/2006/relationships/hyperlink" Target="https://inquest.net/blog/2019/02/28/Ex-Machina-Family-Matt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s://spark.apache.org/docs/latest/ml-features#minhash-for-jaccard-distance" TargetMode="External"/><Relationship Id="rId4" Type="http://schemas.openxmlformats.org/officeDocument/2006/relationships/hyperlink" Target="https://spark.apache.org/docs/latest/ml-features#locality-sensitive-hash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Deduplication of Records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BE33-9E5F-5D48-A8BE-282CA525048C}"/>
              </a:ext>
            </a:extLst>
          </p:cNvPr>
          <p:cNvSpPr txBox="1"/>
          <p:nvPr/>
        </p:nvSpPr>
        <p:spPr>
          <a:xfrm>
            <a:off x="92927" y="4309752"/>
            <a:ext cx="6354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Fuzzy matching is achieved by calculating "distance" between records, and using it to cluster similar records together. 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00B050"/>
                </a:solidFill>
              </a:rPr>
              <a:t>Here is a practical large scale example (2018):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160 </a:t>
            </a:r>
            <a:r>
              <a:rPr lang="en-US" sz="1600" b="1" dirty="0" err="1">
                <a:solidFill>
                  <a:srgbClr val="FF0000"/>
                </a:solidFill>
              </a:rPr>
              <a:t>Mln</a:t>
            </a:r>
            <a:r>
              <a:rPr lang="en-US" sz="1600" b="1" dirty="0">
                <a:solidFill>
                  <a:srgbClr val="FF0000"/>
                </a:solidFill>
              </a:rPr>
              <a:t> names matched to 10 </a:t>
            </a:r>
            <a:r>
              <a:rPr lang="en-US" sz="1600" b="1" dirty="0" err="1">
                <a:solidFill>
                  <a:srgbClr val="FF0000"/>
                </a:solidFill>
              </a:rPr>
              <a:t>Mln</a:t>
            </a:r>
            <a:r>
              <a:rPr lang="en-US" sz="1600" b="1" dirty="0">
                <a:solidFill>
                  <a:srgbClr val="FF0000"/>
                </a:solidFill>
              </a:rPr>
              <a:t> "ground truth" names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on a 10 node Spark cluster in 5 hours.</a:t>
            </a:r>
          </a:p>
          <a:p>
            <a:r>
              <a:rPr lang="en-US" sz="1600" dirty="0"/>
              <a:t>(approximately 8,000 names per second).</a:t>
            </a:r>
          </a:p>
          <a:p>
            <a:r>
              <a:rPr lang="en-US" sz="1600" dirty="0"/>
              <a:t> - </a:t>
            </a:r>
            <a:r>
              <a:rPr lang="en-US" sz="1600" dirty="0">
                <a:hlinkClick r:id="rId2"/>
              </a:rPr>
              <a:t>https://www.youtube.com/watch?v=IOjVMxGSmEQ</a:t>
            </a:r>
            <a:r>
              <a:rPr lang="en-US" sz="1600" dirty="0"/>
              <a:t> </a:t>
            </a:r>
          </a:p>
          <a:p>
            <a:r>
              <a:rPr lang="en-US" sz="1600" dirty="0"/>
              <a:t> - </a:t>
            </a:r>
            <a:r>
              <a:rPr lang="en-US" sz="1600" dirty="0">
                <a:hlinkClick r:id="rId3"/>
              </a:rPr>
              <a:t>https://github.com/ing-bank/sparse_dot_topn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Deduplication ratios – What should be included in the reported ratio? |  CloudXC">
            <a:extLst>
              <a:ext uri="{FF2B5EF4-FFF2-40B4-BE49-F238E27FC236}">
                <a16:creationId xmlns:a16="http://schemas.microsoft.com/office/drawing/2014/main" id="{7CB89A1E-472D-3440-8CAC-0562A61A4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60642" y="419936"/>
            <a:ext cx="4519124" cy="18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009C9-B811-2549-8169-20A9ADE44B6E}"/>
              </a:ext>
            </a:extLst>
          </p:cNvPr>
          <p:cNvSpPr txBox="1"/>
          <p:nvPr/>
        </p:nvSpPr>
        <p:spPr>
          <a:xfrm>
            <a:off x="6705600" y="31212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commercial and open-source deduplication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48417-6086-1043-95E0-EB81192BE309}"/>
              </a:ext>
            </a:extLst>
          </p:cNvPr>
          <p:cNvSpPr txBox="1"/>
          <p:nvPr/>
        </p:nvSpPr>
        <p:spPr>
          <a:xfrm>
            <a:off x="178420" y="646771"/>
            <a:ext cx="5408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deduplication is a technique for eliminating duplicate copies of repeating data</a:t>
            </a:r>
          </a:p>
          <a:p>
            <a:r>
              <a:rPr lang="en-US" sz="1600" dirty="0"/>
              <a:t> - </a:t>
            </a:r>
            <a:r>
              <a:rPr lang="en-US" sz="1600" dirty="0">
                <a:hlinkClick r:id="rId5"/>
              </a:rPr>
              <a:t>https://en.wikipedia.org/wiki/Data_deduplication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Deduplication may occur "</a:t>
            </a:r>
            <a:r>
              <a:rPr lang="en-US" sz="1600" b="1" dirty="0">
                <a:solidFill>
                  <a:srgbClr val="FF0000"/>
                </a:solidFill>
              </a:rPr>
              <a:t>in-line</a:t>
            </a:r>
            <a:r>
              <a:rPr lang="en-US" sz="1600" dirty="0"/>
              <a:t>", as data is flowing, or "</a:t>
            </a:r>
            <a:r>
              <a:rPr lang="en-US" sz="1600" b="1" dirty="0">
                <a:solidFill>
                  <a:srgbClr val="FF0000"/>
                </a:solidFill>
              </a:rPr>
              <a:t>post-process</a:t>
            </a:r>
            <a:r>
              <a:rPr lang="en-US" sz="1600" dirty="0"/>
              <a:t>" after it has been written.</a:t>
            </a:r>
          </a:p>
          <a:p>
            <a:endParaRPr lang="en-US" sz="1600" dirty="0"/>
          </a:p>
          <a:p>
            <a:r>
              <a:rPr lang="en-US" sz="1600" dirty="0"/>
              <a:t>Common examples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disk storage deduplication (exact)</a:t>
            </a:r>
            <a:r>
              <a:rPr lang="en-US" sz="1600" dirty="0"/>
              <a:t> - blocks of data are compared by comparing their signature fingerprints (hashes)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contacts deduplication (fuzzy, "near exact")</a:t>
            </a:r>
            <a:r>
              <a:rPr lang="en-US" sz="1600" dirty="0"/>
              <a:t> - records of data are compared using combinations of methods, including LSH (Locality Sensitive Hashing)</a:t>
            </a:r>
          </a:p>
        </p:txBody>
      </p:sp>
    </p:spTree>
    <p:extLst>
      <p:ext uri="{BB962C8B-B14F-4D97-AF65-F5344CB8AC3E}">
        <p14:creationId xmlns:p14="http://schemas.microsoft.com/office/powerpoint/2010/main" val="21798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95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Deduplication 3</a:t>
            </a:r>
            <a:r>
              <a:rPr lang="en-US" sz="2800" b="1" baseline="30000" dirty="0"/>
              <a:t>rd</a:t>
            </a:r>
            <a:r>
              <a:rPr lang="en-US" sz="2800" b="1" dirty="0"/>
              <a:t> party services and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2F0E8-3023-8D44-9180-2B60F268A58E}"/>
              </a:ext>
            </a:extLst>
          </p:cNvPr>
          <p:cNvSpPr txBox="1"/>
          <p:nvPr/>
        </p:nvSpPr>
        <p:spPr>
          <a:xfrm>
            <a:off x="178420" y="858644"/>
            <a:ext cx="55458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</a:rPr>
              <a:t>Dedupe.io</a:t>
            </a:r>
            <a:r>
              <a:rPr lang="en-US" sz="1600" dirty="0"/>
              <a:t> - </a:t>
            </a:r>
            <a:r>
              <a:rPr lang="en-US" sz="1600" dirty="0">
                <a:hlinkClick r:id="rId2"/>
              </a:rPr>
              <a:t>https://dedupe.io/</a:t>
            </a:r>
            <a:r>
              <a:rPr lang="en-US" sz="1600" dirty="0"/>
              <a:t> </a:t>
            </a:r>
          </a:p>
          <a:p>
            <a:r>
              <a:rPr lang="en-US" sz="1600" dirty="0"/>
              <a:t>  A cloud service powered by the dedupe library</a:t>
            </a:r>
          </a:p>
          <a:p>
            <a:r>
              <a:rPr lang="en-US" sz="1600" dirty="0"/>
              <a:t>     - </a:t>
            </a:r>
            <a:r>
              <a:rPr lang="en-US" sz="1600" dirty="0">
                <a:hlinkClick r:id="rId3"/>
              </a:rPr>
              <a:t>https://github.com/dedupeio/dedupe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00B050"/>
                </a:solidFill>
              </a:rPr>
              <a:t>360Science</a:t>
            </a:r>
            <a:r>
              <a:rPr lang="en-US" sz="1600" dirty="0"/>
              <a:t> contact data matching - </a:t>
            </a:r>
            <a:r>
              <a:rPr lang="en-US" sz="1600" dirty="0">
                <a:hlinkClick r:id="rId4"/>
              </a:rPr>
              <a:t>https://www.360science.com/ai-driven-customer-data-matching/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00B050"/>
                </a:solidFill>
              </a:rPr>
              <a:t>Flatworld</a:t>
            </a:r>
            <a:r>
              <a:rPr lang="en-US" sz="1600" b="1" dirty="0">
                <a:solidFill>
                  <a:srgbClr val="00B050"/>
                </a:solidFill>
              </a:rPr>
              <a:t> Solutions</a:t>
            </a:r>
            <a:r>
              <a:rPr lang="en-US" sz="1600" dirty="0"/>
              <a:t> - </a:t>
            </a:r>
            <a:r>
              <a:rPr lang="en-US" sz="1600" dirty="0">
                <a:hlinkClick r:id="rId5"/>
              </a:rPr>
              <a:t>https://www.flatworldsolutions.com/data-management/deduplication-services.php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00B050"/>
                </a:solidFill>
              </a:rPr>
              <a:t>Melissa</a:t>
            </a:r>
            <a:r>
              <a:rPr lang="en-US" sz="1600" dirty="0"/>
              <a:t> - </a:t>
            </a:r>
            <a:r>
              <a:rPr lang="en-US" sz="1600" dirty="0">
                <a:hlinkClick r:id="rId6"/>
              </a:rPr>
              <a:t>https://www.melissa.com/data-deduplication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etc.</a:t>
            </a:r>
          </a:p>
          <a:p>
            <a:r>
              <a:rPr lang="en-US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234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713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Deduplication - libraries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2F0E8-3023-8D44-9180-2B60F268A58E}"/>
              </a:ext>
            </a:extLst>
          </p:cNvPr>
          <p:cNvSpPr txBox="1"/>
          <p:nvPr/>
        </p:nvSpPr>
        <p:spPr>
          <a:xfrm>
            <a:off x="178420" y="858644"/>
            <a:ext cx="5545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Dedupe Library</a:t>
            </a:r>
            <a:endParaRPr lang="en-US" sz="1600" dirty="0"/>
          </a:p>
          <a:p>
            <a:r>
              <a:rPr lang="en-US" sz="1600" dirty="0"/>
              <a:t>     - </a:t>
            </a:r>
            <a:r>
              <a:rPr lang="en-US" sz="1600" dirty="0">
                <a:hlinkClick r:id="rId2"/>
              </a:rPr>
              <a:t>https://github.com/dedupeio/dedupe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508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-1" y="0"/>
            <a:ext cx="56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Deduplication – how it works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F310C-4A30-CE4D-A78B-8B3487A18F7D}"/>
              </a:ext>
            </a:extLst>
          </p:cNvPr>
          <p:cNvSpPr txBox="1"/>
          <p:nvPr/>
        </p:nvSpPr>
        <p:spPr>
          <a:xfrm>
            <a:off x="-1" y="523220"/>
            <a:ext cx="75828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relatively small number N of contact records we can do pairwise comparison. For example, we can use python module "</a:t>
            </a:r>
            <a:r>
              <a:rPr lang="en-US" b="1" dirty="0" err="1">
                <a:solidFill>
                  <a:srgbClr val="FF0000"/>
                </a:solidFill>
              </a:rPr>
              <a:t>recordlinkage</a:t>
            </a:r>
            <a:r>
              <a:rPr lang="en-US" dirty="0"/>
              <a:t>". </a:t>
            </a:r>
          </a:p>
          <a:p>
            <a:r>
              <a:rPr lang="en-US" dirty="0"/>
              <a:t>It allows to specify for each field how we want to compare (exact, fuzzy, how we calculate distance), and how we do clustering. </a:t>
            </a:r>
          </a:p>
          <a:p>
            <a:endParaRPr lang="en-US" dirty="0"/>
          </a:p>
          <a:p>
            <a:r>
              <a:rPr lang="en-US" dirty="0"/>
              <a:t>For N=10,000 records we get </a:t>
            </a:r>
            <a:r>
              <a:rPr lang="en-US" dirty="0" err="1"/>
              <a:t>approx</a:t>
            </a:r>
            <a:r>
              <a:rPr lang="en-US" dirty="0"/>
              <a:t> 50 </a:t>
            </a:r>
            <a:r>
              <a:rPr lang="en-US" dirty="0" err="1"/>
              <a:t>Mln</a:t>
            </a:r>
            <a:r>
              <a:rPr lang="en-US" dirty="0"/>
              <a:t> pairs to compare. The complexity is O(N</a:t>
            </a:r>
            <a:r>
              <a:rPr lang="en-US" baseline="30000" dirty="0"/>
              <a:t>2</a:t>
            </a:r>
            <a:r>
              <a:rPr lang="en-US" dirty="0"/>
              <a:t>). This doesn't scale very well for millions of records.</a:t>
            </a:r>
          </a:p>
          <a:p>
            <a:endParaRPr lang="en-US" dirty="0"/>
          </a:p>
          <a:p>
            <a:r>
              <a:rPr lang="en-US" dirty="0"/>
              <a:t>There are many clever ways to reduce time complexity.</a:t>
            </a:r>
          </a:p>
          <a:p>
            <a:r>
              <a:rPr lang="en-US" dirty="0"/>
              <a:t>For example, for clustering, standard K-means algorithm has time complexity O(N</a:t>
            </a:r>
            <a:r>
              <a:rPr lang="en-US" baseline="30000" dirty="0"/>
              <a:t>2</a:t>
            </a:r>
            <a:r>
              <a:rPr lang="en-US" dirty="0"/>
              <a:t>). But the is a variation of algorithm that uses Cluster Shifting and achieves linear time complexity O(N)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https://www.researchgate.net/publication/268347680_A_Linear_Time-Complexity_k-Means_Algorithm_Using_Cluster_Shifting</a:t>
            </a:r>
            <a:r>
              <a:rPr lang="en-US" dirty="0"/>
              <a:t> </a:t>
            </a:r>
          </a:p>
          <a:p>
            <a:r>
              <a:rPr lang="en-US" dirty="0"/>
              <a:t>Also different clustering algorithms scale differently: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https://hdbscan.readthedocs.io/en/latest/performance_and_scalability.html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many ways we can calculate distances. For example, a clever method is LSH (Locality Sensitive Hashing). </a:t>
            </a:r>
          </a:p>
          <a:p>
            <a:endParaRPr lang="en-US" dirty="0"/>
          </a:p>
          <a:p>
            <a:r>
              <a:rPr lang="en-US" dirty="0"/>
              <a:t>We need to concentrate on methods that scale well.</a:t>
            </a:r>
          </a:p>
          <a:p>
            <a:r>
              <a:rPr lang="en-US" dirty="0"/>
              <a:t>Also we can use multiple methods. For example, to compare phones/emails, we can use exact match, for address – fuzzy match.</a:t>
            </a:r>
          </a:p>
          <a:p>
            <a:endParaRPr lang="en-US" dirty="0"/>
          </a:p>
          <a:p>
            <a:r>
              <a:rPr lang="en-US" dirty="0"/>
              <a:t>We can use combination of methods in sequence.</a:t>
            </a:r>
          </a:p>
          <a:p>
            <a:r>
              <a:rPr lang="en-US" dirty="0"/>
              <a:t>We can calculate multiple distances – and train a ML model on top of them.</a:t>
            </a:r>
          </a:p>
        </p:txBody>
      </p:sp>
      <p:pic>
        <p:nvPicPr>
          <p:cNvPr id="4098" name="Picture 2" descr="Pair-wise Correlation Matrix: scatter plots above diagonal, correlation...  | Download Scientific Diagram">
            <a:extLst>
              <a:ext uri="{FF2B5EF4-FFF2-40B4-BE49-F238E27FC236}">
                <a16:creationId xmlns:a16="http://schemas.microsoft.com/office/drawing/2014/main" id="{A0D19487-3802-E84C-AAB0-B1C1453B8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54157" y="708416"/>
            <a:ext cx="2387183" cy="183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627CAF-9A70-1B4C-8668-1C7AADB634EC}"/>
              </a:ext>
            </a:extLst>
          </p:cNvPr>
          <p:cNvSpPr txBox="1"/>
          <p:nvPr/>
        </p:nvSpPr>
        <p:spPr>
          <a:xfrm>
            <a:off x="9945191" y="2542398"/>
            <a:ext cx="40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C5ACC-A368-9643-A042-3A6DEA1E55EE}"/>
              </a:ext>
            </a:extLst>
          </p:cNvPr>
          <p:cNvSpPr txBox="1"/>
          <p:nvPr/>
        </p:nvSpPr>
        <p:spPr>
          <a:xfrm>
            <a:off x="11341340" y="1394574"/>
            <a:ext cx="40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861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252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Some 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F8D8F-9370-B740-81C7-BA12C5F79F84}"/>
              </a:ext>
            </a:extLst>
          </p:cNvPr>
          <p:cNvSpPr txBox="1"/>
          <p:nvPr/>
        </p:nvSpPr>
        <p:spPr>
          <a:xfrm>
            <a:off x="0" y="523220"/>
            <a:ext cx="570631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MinHash</a:t>
            </a:r>
            <a:r>
              <a:rPr lang="en-US" dirty="0"/>
              <a:t> to Cluster Data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hlinkClick r:id="rId2"/>
              </a:rPr>
              <a:t>https://inquest.net/blog/2019/02/28/Ex-Machina-Family-Matters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Phonetic based algorithms. </a:t>
            </a:r>
          </a:p>
          <a:p>
            <a:r>
              <a:rPr lang="en-US" dirty="0"/>
              <a:t>With the most basic, Soundex algorithm, the string is represented as a four letter word. </a:t>
            </a:r>
          </a:p>
          <a:p>
            <a:r>
              <a:rPr lang="en-US" dirty="0"/>
              <a:t>This is based on a character followed by three numerical digits. </a:t>
            </a:r>
          </a:p>
          <a:p>
            <a:r>
              <a:rPr lang="en-US" dirty="0"/>
              <a:t>In general works quite good.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jellyfish - </a:t>
            </a:r>
            <a:r>
              <a:rPr lang="en-US" dirty="0">
                <a:hlinkClick r:id="rId3"/>
              </a:rPr>
              <a:t>https://pypi.org/project/jellyfish/</a:t>
            </a:r>
            <a:r>
              <a:rPr lang="en-US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pyphonetics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https://pypi.org/project/pyphonetics/</a:t>
            </a:r>
            <a:r>
              <a:rPr lang="en-US" dirty="0"/>
              <a:t> - </a:t>
            </a:r>
          </a:p>
          <a:p>
            <a:endParaRPr lang="en-US" dirty="0"/>
          </a:p>
          <a:p>
            <a:r>
              <a:rPr lang="en-US" dirty="0"/>
              <a:t>Record linkage using string similarities: </a:t>
            </a:r>
          </a:p>
          <a:p>
            <a:r>
              <a:rPr lang="en-US" dirty="0"/>
              <a:t>Python Record Linkage Toolkit - </a:t>
            </a:r>
            <a:r>
              <a:rPr lang="en-US" dirty="0">
                <a:hlinkClick r:id="rId5"/>
              </a:rPr>
              <a:t>https://recordlinkage.readthedocs.io/en/latest/about.html</a:t>
            </a:r>
            <a:r>
              <a:rPr lang="en-US" dirty="0"/>
              <a:t> -  </a:t>
            </a:r>
          </a:p>
          <a:p>
            <a:r>
              <a:rPr lang="en-US" dirty="0"/>
              <a:t>The record linkage procedure is represented as a workflow. </a:t>
            </a:r>
          </a:p>
          <a:p>
            <a:r>
              <a:rPr lang="en-US" dirty="0"/>
              <a:t>The steps are: cleaning, indexing, comparing, classifying and evaluation. </a:t>
            </a:r>
          </a:p>
          <a:p>
            <a:r>
              <a:rPr lang="en-US" dirty="0"/>
              <a:t>If needed, the classified record pairs flow back to improve the previous step.</a:t>
            </a:r>
          </a:p>
          <a:p>
            <a:endParaRPr lang="en-US" dirty="0"/>
          </a:p>
          <a:p>
            <a:r>
              <a:rPr lang="en-US" dirty="0"/>
              <a:t>ML approach:</a:t>
            </a:r>
          </a:p>
          <a:p>
            <a:r>
              <a:rPr lang="en-US" dirty="0"/>
              <a:t>check out the Sam Comber article </a:t>
            </a:r>
          </a:p>
          <a:p>
            <a:r>
              <a:rPr lang="en-US" dirty="0"/>
              <a:t>"Demonstrating the utility of machine learning innovations in address matching" </a:t>
            </a:r>
          </a:p>
          <a:p>
            <a:r>
              <a:rPr lang="en-US" dirty="0"/>
              <a:t>with the approach description and code snippets:</a:t>
            </a:r>
          </a:p>
          <a:p>
            <a:r>
              <a:rPr lang="en-US" sz="1000" dirty="0"/>
              <a:t> - </a:t>
            </a:r>
            <a:r>
              <a:rPr lang="en-US" sz="1000" dirty="0">
                <a:hlinkClick r:id="rId6"/>
              </a:rPr>
              <a:t>https://www.researchgate.net/publication/338588635_Demonstrating_the_utility_of_machine_learning_innovations_in_address_matching_to_spatial_socio-economic_applications</a:t>
            </a:r>
            <a:r>
              <a:rPr lang="en-US" sz="1000" dirty="0"/>
              <a:t> - </a:t>
            </a:r>
          </a:p>
          <a:p>
            <a:r>
              <a:rPr lang="en-US" sz="1000" dirty="0"/>
              <a:t> - </a:t>
            </a:r>
            <a:r>
              <a:rPr lang="en-US" sz="1000" dirty="0">
                <a:hlinkClick r:id="rId7"/>
              </a:rPr>
              <a:t>https://onlinelibrary.wiley.com/doi/full/10.1111/tgis.12522</a:t>
            </a:r>
            <a:r>
              <a:rPr lang="en-US" sz="1000" dirty="0"/>
              <a:t>  -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526C0-6B34-454C-915D-81D44C004B75}"/>
              </a:ext>
            </a:extLst>
          </p:cNvPr>
          <p:cNvSpPr txBox="1"/>
          <p:nvPr/>
        </p:nvSpPr>
        <p:spPr>
          <a:xfrm>
            <a:off x="6308205" y="523220"/>
            <a:ext cx="57063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matching.  </a:t>
            </a:r>
          </a:p>
          <a:p>
            <a:r>
              <a:rPr lang="en-US" dirty="0"/>
              <a:t>You can use a statistical segmentation tool called </a:t>
            </a:r>
            <a:r>
              <a:rPr lang="en-US" dirty="0" err="1"/>
              <a:t>Libpostal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>
                <a:hlinkClick r:id="rId8"/>
              </a:rPr>
              <a:t>https://github.com/openvenues/pypostal</a:t>
            </a:r>
            <a:r>
              <a:rPr lang="en-US" dirty="0"/>
              <a:t> - </a:t>
            </a:r>
          </a:p>
          <a:p>
            <a:r>
              <a:rPr lang="en-US" dirty="0"/>
              <a:t>which is a Conditional Random Fields (CRFs) model trained on OpenStreetMap addresses. </a:t>
            </a:r>
          </a:p>
          <a:p>
            <a:r>
              <a:rPr lang="en-US" dirty="0"/>
              <a:t>You can extract city, street, house number, etc. out of address </a:t>
            </a:r>
          </a:p>
          <a:p>
            <a:r>
              <a:rPr lang="en-US" dirty="0"/>
              <a:t>and thus avoid street vs str, Saint vs St, different order mismatches.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Videos:</a:t>
            </a:r>
          </a:p>
          <a:p>
            <a:endParaRPr lang="en-US" dirty="0"/>
          </a:p>
          <a:p>
            <a:r>
              <a:rPr lang="en-US" dirty="0"/>
              <a:t>Story Deduplication and Mutation - Antoine Amend &amp; Andrew Morgan</a:t>
            </a:r>
          </a:p>
          <a:p>
            <a:r>
              <a:rPr lang="en-US" dirty="0"/>
              <a:t> - </a:t>
            </a:r>
            <a:r>
              <a:rPr lang="en-US" dirty="0">
                <a:hlinkClick r:id="rId9"/>
              </a:rPr>
              <a:t>https://www.youtube.com/watch?v=qkrh35IF2SU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 + 1 = 1 or Record Deduplication with Python</a:t>
            </a:r>
          </a:p>
          <a:p>
            <a:r>
              <a:rPr lang="en-US" dirty="0"/>
              <a:t> - </a:t>
            </a:r>
            <a:r>
              <a:rPr lang="en-US" dirty="0">
                <a:hlinkClick r:id="rId10"/>
              </a:rPr>
              <a:t>https://www.youtube.com/watch?v=4O87RdBgRJ4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Real Time Fuzzy Matching with Spark and Elastic Search - </a:t>
            </a:r>
            <a:r>
              <a:rPr lang="en-US" dirty="0" err="1"/>
              <a:t>Sonal</a:t>
            </a:r>
            <a:r>
              <a:rPr lang="en-US" dirty="0"/>
              <a:t> Goyal (</a:t>
            </a:r>
            <a:r>
              <a:rPr lang="en-US" dirty="0" err="1"/>
              <a:t>Nube</a:t>
            </a:r>
            <a:r>
              <a:rPr lang="en-US" dirty="0"/>
              <a:t>)</a:t>
            </a:r>
          </a:p>
          <a:p>
            <a:r>
              <a:rPr lang="en-US" dirty="0"/>
              <a:t> - </a:t>
            </a:r>
            <a:r>
              <a:rPr lang="en-US" dirty="0">
                <a:hlinkClick r:id="rId11"/>
              </a:rPr>
              <a:t>https://www.youtube.com/watch?v=RVw9GqXOq2E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7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4CE43-EB88-FA40-B803-497068F24AE9}"/>
              </a:ext>
            </a:extLst>
          </p:cNvPr>
          <p:cNvSpPr txBox="1"/>
          <p:nvPr/>
        </p:nvSpPr>
        <p:spPr>
          <a:xfrm>
            <a:off x="10208093" y="2403373"/>
            <a:ext cx="19839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Victor </a:t>
            </a:r>
            <a:r>
              <a:rPr lang="en-US" dirty="0" err="1"/>
              <a:t>Lavrenko</a:t>
            </a:r>
            <a:endParaRPr lang="en-US" dirty="0"/>
          </a:p>
          <a:p>
            <a:r>
              <a:rPr lang="en-US" dirty="0"/>
              <a:t>Assistant Professor, Univ. of Edinburgh</a:t>
            </a:r>
          </a:p>
          <a:p>
            <a:endParaRPr lang="en-US" dirty="0"/>
          </a:p>
          <a:p>
            <a:r>
              <a:rPr lang="en-US" dirty="0"/>
              <a:t>Then – San Francisco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https://www.linkedin.com/in/lavrenko/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https://github.com/v-lavrenko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FB3B5-4E8E-C640-87BD-F4C75E7A5EF9}"/>
              </a:ext>
            </a:extLst>
          </p:cNvPr>
          <p:cNvSpPr txBox="1"/>
          <p:nvPr/>
        </p:nvSpPr>
        <p:spPr>
          <a:xfrm>
            <a:off x="0" y="36758"/>
            <a:ext cx="824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Thinking: Exact duplicates and near duplicates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34524-A844-6E42-8213-D704BCE7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8093" y="261610"/>
            <a:ext cx="15494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51168-7264-BB4E-9E23-64CEF4D9698C}"/>
              </a:ext>
            </a:extLst>
          </p:cNvPr>
          <p:cNvSpPr txBox="1"/>
          <p:nvPr/>
        </p:nvSpPr>
        <p:spPr>
          <a:xfrm>
            <a:off x="1" y="739338"/>
            <a:ext cx="53364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 Detection - Adler32 / MD5, etc.</a:t>
            </a:r>
          </a:p>
          <a:p>
            <a:r>
              <a:rPr lang="en-US" dirty="0"/>
              <a:t>small change in data – big change in hash</a:t>
            </a:r>
          </a:p>
          <a:p>
            <a:endParaRPr lang="en-US" dirty="0"/>
          </a:p>
          <a:p>
            <a:r>
              <a:rPr lang="en-US" dirty="0"/>
              <a:t>Near Duplicates – small change in data – small change in hash</a:t>
            </a:r>
          </a:p>
          <a:p>
            <a:endParaRPr lang="en-US" dirty="0"/>
          </a:p>
          <a:p>
            <a:r>
              <a:rPr lang="en-US" dirty="0"/>
              <a:t>LSH – Locality Sensitive Hashing</a:t>
            </a:r>
          </a:p>
          <a:p>
            <a:r>
              <a:rPr lang="en-US" dirty="0"/>
              <a:t>For each document "d" generate "L" k-bit </a:t>
            </a:r>
            <a:r>
              <a:rPr lang="en-US" dirty="0" err="1"/>
              <a:t>hascodes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Want: similar </a:t>
            </a:r>
            <a:r>
              <a:rPr lang="en-US" dirty="0" err="1"/>
              <a:t>hashcodes</a:t>
            </a:r>
            <a:r>
              <a:rPr lang="en-US" dirty="0"/>
              <a:t> for nearby points</a:t>
            </a:r>
          </a:p>
          <a:p>
            <a:r>
              <a:rPr lang="en-US" dirty="0"/>
              <a:t>2. Generate random </a:t>
            </a:r>
            <a:r>
              <a:rPr lang="en-US" dirty="0" err="1"/>
              <a:t>hyperplances</a:t>
            </a:r>
            <a:r>
              <a:rPr lang="en-US" dirty="0"/>
              <a:t> h1, h2, h3,... – partitioned space into chunks. </a:t>
            </a:r>
          </a:p>
          <a:p>
            <a:r>
              <a:rPr lang="en-US" dirty="0"/>
              <a:t>3. Each data point is then represented as a sequence of bits, each bit means one of two sides of hyperplane</a:t>
            </a:r>
          </a:p>
          <a:p>
            <a:r>
              <a:rPr lang="en-US" dirty="0"/>
              <a:t>4. </a:t>
            </a:r>
          </a:p>
        </p:txBody>
      </p:sp>
    </p:spTree>
    <p:extLst>
      <p:ext uri="{BB962C8B-B14F-4D97-AF65-F5344CB8AC3E}">
        <p14:creationId xmlns:p14="http://schemas.microsoft.com/office/powerpoint/2010/main" val="26959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F8D8F-9370-B740-81C7-BA12C5F79F84}"/>
              </a:ext>
            </a:extLst>
          </p:cNvPr>
          <p:cNvSpPr txBox="1"/>
          <p:nvPr/>
        </p:nvSpPr>
        <p:spPr>
          <a:xfrm>
            <a:off x="151213" y="3611067"/>
            <a:ext cx="79875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- converting feature sets to smaller hashes of a fixed length – and compare them.</a:t>
            </a:r>
          </a:p>
          <a:p>
            <a:r>
              <a:rPr lang="en-US" dirty="0"/>
              <a:t>Locality-sensitive hashing (LSH) algorithms, for </a:t>
            </a:r>
            <a:r>
              <a:rPr lang="en-US" dirty="0" err="1"/>
              <a:t>examle</a:t>
            </a:r>
            <a:r>
              <a:rPr lang="en-US" dirty="0"/>
              <a:t>, </a:t>
            </a:r>
            <a:r>
              <a:rPr lang="en-US" dirty="0" err="1"/>
              <a:t>MinHash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https://inquest.net/blog/2019/02/28/Ex-Machina-Family-Matters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http://matthewcasperson.blogspot.com/2013/11/minhash-for-dummies.html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MinHash</a:t>
            </a:r>
            <a:r>
              <a:rPr lang="en-US" dirty="0"/>
              <a:t> uses Jaccard similarity, or the number of features that two sets have in common divided by the total features in both sets</a:t>
            </a:r>
          </a:p>
          <a:p>
            <a:endParaRPr lang="en-US" dirty="0"/>
          </a:p>
          <a:p>
            <a:r>
              <a:rPr lang="en-US" dirty="0"/>
              <a:t>LSH and </a:t>
            </a:r>
            <a:r>
              <a:rPr lang="en-US" dirty="0" err="1"/>
              <a:t>MinHash</a:t>
            </a:r>
            <a:r>
              <a:rPr lang="en-US" dirty="0"/>
              <a:t> are now available in </a:t>
            </a:r>
            <a:r>
              <a:rPr lang="en-US" dirty="0" err="1"/>
              <a:t>PySpark</a:t>
            </a:r>
            <a:r>
              <a:rPr lang="en-US" dirty="0"/>
              <a:t>:</a:t>
            </a:r>
          </a:p>
          <a:p>
            <a:r>
              <a:rPr lang="en-US" dirty="0"/>
              <a:t> - </a:t>
            </a:r>
            <a:r>
              <a:rPr lang="en-US" dirty="0">
                <a:hlinkClick r:id="rId4"/>
              </a:rPr>
              <a:t>https://spark.apache.org/docs/latest/ml-features#locality-sensitive-hashing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5"/>
              </a:rPr>
              <a:t>https://spark.apache.org/docs/latest/ml-features#minhash-for-jaccard-distance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4CE43-EB88-FA40-B803-497068F24AE9}"/>
              </a:ext>
            </a:extLst>
          </p:cNvPr>
          <p:cNvSpPr txBox="1"/>
          <p:nvPr/>
        </p:nvSpPr>
        <p:spPr>
          <a:xfrm>
            <a:off x="151213" y="1069860"/>
            <a:ext cx="8364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1st step: automatic grouping</a:t>
            </a:r>
          </a:p>
          <a:p>
            <a:r>
              <a:rPr lang="en-US" dirty="0"/>
              <a:t>.. separate all records into two groups - business and individuals</a:t>
            </a:r>
          </a:p>
          <a:p>
            <a:r>
              <a:rPr lang="en-US" dirty="0"/>
              <a:t>.. you clean the data, concatenate certain fields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for each record's name field</a:t>
            </a:r>
          </a:p>
          <a:p>
            <a:r>
              <a:rPr lang="en-US" dirty="0"/>
              <a:t>.. you make </a:t>
            </a:r>
            <a:r>
              <a:rPr lang="en-US" dirty="0" err="1"/>
              <a:t>tf-idf</a:t>
            </a:r>
            <a:r>
              <a:rPr lang="en-US" dirty="0"/>
              <a:t> matrices for all those text docs</a:t>
            </a:r>
          </a:p>
          <a:p>
            <a:r>
              <a:rPr lang="en-US" dirty="0"/>
              <a:t>.. you use K-means clustering (or some other clustering) to group records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04412-791D-854D-85AB-1BE54E7F609B}"/>
              </a:ext>
            </a:extLst>
          </p:cNvPr>
          <p:cNvSpPr txBox="1"/>
          <p:nvPr/>
        </p:nvSpPr>
        <p:spPr>
          <a:xfrm>
            <a:off x="0" y="36758"/>
            <a:ext cx="3958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Thinking: How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DB14-6FDC-C145-8AE6-F8B08389B98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5284" y="298368"/>
            <a:ext cx="3336077" cy="269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D7063-6A95-174B-8526-E8791152CCBA}"/>
              </a:ext>
            </a:extLst>
          </p:cNvPr>
          <p:cNvSpPr txBox="1"/>
          <p:nvPr/>
        </p:nvSpPr>
        <p:spPr>
          <a:xfrm>
            <a:off x="8326924" y="3101185"/>
            <a:ext cx="38650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avoid </a:t>
            </a:r>
            <a:r>
              <a:rPr lang="en-US" dirty="0" err="1"/>
              <a:t>NxN</a:t>
            </a:r>
            <a:r>
              <a:rPr lang="en-US" dirty="0"/>
              <a:t> time complexity.</a:t>
            </a:r>
          </a:p>
          <a:p>
            <a:r>
              <a:rPr lang="en-US" dirty="0"/>
              <a:t>Select relatively big blocks of "close" contacts.</a:t>
            </a:r>
          </a:p>
          <a:p>
            <a:r>
              <a:rPr lang="en-US" dirty="0"/>
              <a:t>They will be close to diagonal.</a:t>
            </a:r>
          </a:p>
          <a:p>
            <a:r>
              <a:rPr lang="en-US" dirty="0"/>
              <a:t>Then in each of these blocks find smaller blocks. </a:t>
            </a:r>
          </a:p>
          <a:p>
            <a:r>
              <a:rPr lang="en-US" dirty="0"/>
              <a:t>Eventually we get to small enough blocks – and assign </a:t>
            </a:r>
            <a:r>
              <a:rPr lang="en-US" dirty="0" err="1"/>
              <a:t>MasterID</a:t>
            </a:r>
            <a:r>
              <a:rPr lang="en-US" dirty="0"/>
              <a:t> to them.</a:t>
            </a:r>
          </a:p>
          <a:p>
            <a:r>
              <a:rPr lang="en-US" dirty="0"/>
              <a:t>It is similar to building a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116742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1349</Words>
  <Application>Microsoft Macintosh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316</cp:revision>
  <cp:lastPrinted>2020-09-21T17:22:59Z</cp:lastPrinted>
  <dcterms:modified xsi:type="dcterms:W3CDTF">2021-06-07T04:54:36Z</dcterms:modified>
</cp:coreProperties>
</file>