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309" r:id="rId4"/>
    <p:sldId id="362" r:id="rId5"/>
    <p:sldId id="366" r:id="rId6"/>
    <p:sldId id="259" r:id="rId7"/>
    <p:sldId id="367" r:id="rId8"/>
    <p:sldId id="268" r:id="rId9"/>
    <p:sldId id="369" r:id="rId10"/>
    <p:sldId id="310" r:id="rId11"/>
    <p:sldId id="361" r:id="rId12"/>
    <p:sldId id="365" r:id="rId13"/>
    <p:sldId id="260" r:id="rId14"/>
    <p:sldId id="368" r:id="rId15"/>
    <p:sldId id="266" r:id="rId16"/>
    <p:sldId id="311" r:id="rId17"/>
    <p:sldId id="31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87"/>
    <p:restoredTop sz="94768"/>
  </p:normalViewPr>
  <p:slideViewPr>
    <p:cSldViewPr snapToGrid="0" snapToObjects="1">
      <p:cViewPr varScale="1">
        <p:scale>
          <a:sx n="79" d="100"/>
          <a:sy n="79" d="100"/>
        </p:scale>
        <p:origin x="216"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803b8d742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803b8d742_0_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3803b8d742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22345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c4502494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c45024941_0_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3c45024941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c45024941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c45024941_0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3c45024941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c45024941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c45024941_0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3c45024941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1702292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c45024941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c45024941_0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3c45024941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1055643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145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803b8d742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803b8d742_0_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3803b8d742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1639478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803b8d742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803b8d742_0_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3803b8d742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c45024941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c45024941_0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3c45024941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158504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803b8d742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803b8d742_0_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3803b8d742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3185140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5628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803b8d742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803b8d742_0_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3803b8d742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21EiKfQYZXc" TargetMode="External"/><Relationship Id="rId3" Type="http://schemas.openxmlformats.org/officeDocument/2006/relationships/hyperlink" Target="https://en.wikipedia.org/wiki/Andrew_Ng" TargetMode="External"/><Relationship Id="rId7" Type="http://schemas.openxmlformats.org/officeDocument/2006/relationships/hyperlink" Target="https://www.facebook.com/andrew.ng.96/videos/1268821713173733/"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landing.ai/" TargetMode="External"/><Relationship Id="rId5" Type="http://schemas.openxmlformats.org/officeDocument/2006/relationships/hyperlink" Target="https://www.deeplearning.ai/" TargetMode="External"/><Relationship Id="rId4" Type="http://schemas.openxmlformats.org/officeDocument/2006/relationships/hyperlink" Target="https://www.coursera.org/learn/machine-learn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jpg"/><Relationship Id="rId4" Type="http://schemas.openxmlformats.org/officeDocument/2006/relationships/image" Target="../media/image6.tif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1296365" y="2006522"/>
            <a:ext cx="9537539" cy="3139281"/>
          </a:xfrm>
          <a:prstGeom prst="rect">
            <a:avLst/>
          </a:prstGeom>
          <a:noFill/>
          <a:ln>
            <a:noFill/>
          </a:ln>
        </p:spPr>
        <p:txBody>
          <a:bodyPr spcFirstLastPara="1" wrap="square" lIns="91425" tIns="45700" rIns="91425" bIns="45700" anchor="t" anchorCtr="0">
            <a:spAutoFit/>
          </a:bodyPr>
          <a:lstStyle/>
          <a:p>
            <a:pPr algn="ctr"/>
            <a:r>
              <a:rPr lang="en-US" sz="6600" b="1" dirty="0">
                <a:solidFill>
                  <a:srgbClr val="00B0F0"/>
                </a:solidFill>
                <a:latin typeface="Calibri" panose="020F0502020204030204" pitchFamily="34" charset="0"/>
                <a:ea typeface="Calibri"/>
                <a:cs typeface="Calibri" panose="020F0502020204030204" pitchFamily="34" charset="0"/>
                <a:sym typeface="Calibri"/>
              </a:rPr>
              <a:t>"AI is the New Electricity"</a:t>
            </a:r>
          </a:p>
          <a:p>
            <a:pPr algn="ctr"/>
            <a:endParaRPr lang="en-US" sz="6600" b="1" dirty="0">
              <a:solidFill>
                <a:schemeClr val="dk1"/>
              </a:solidFill>
              <a:latin typeface="Calibri" panose="020F0502020204030204" pitchFamily="34" charset="0"/>
              <a:cs typeface="Calibri" panose="020F0502020204030204" pitchFamily="34" charset="0"/>
              <a:sym typeface="Calibri"/>
            </a:endParaRPr>
          </a:p>
          <a:p>
            <a:pPr algn="ctr"/>
            <a:r>
              <a:rPr lang="en-US" sz="6600" b="1" dirty="0">
                <a:solidFill>
                  <a:srgbClr val="00B050"/>
                </a:solidFill>
                <a:latin typeface="Calibri" panose="020F0502020204030204" pitchFamily="34" charset="0"/>
                <a:ea typeface="Calibri"/>
                <a:cs typeface="Calibri" panose="020F0502020204030204" pitchFamily="34" charset="0"/>
                <a:sym typeface="Calibri"/>
              </a:rPr>
              <a:t>Andrew Ng,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36815" y="613888"/>
            <a:ext cx="9424989" cy="1332408"/>
          </a:xfrm>
          <a:prstGeom prst="rect">
            <a:avLst/>
          </a:prstGeom>
          <a:noFill/>
          <a:ln>
            <a:noFill/>
          </a:ln>
        </p:spPr>
        <p:txBody>
          <a:bodyPr spcFirstLastPara="1" wrap="square" lIns="91425" tIns="45700" rIns="91425" bIns="45700" anchor="t" anchorCtr="0">
            <a:noAutofit/>
          </a:bodyPr>
          <a:lstStyle/>
          <a:p>
            <a:pPr lvl="0"/>
            <a:r>
              <a:rPr lang="en-US" sz="1600" dirty="0">
                <a:solidFill>
                  <a:schemeClr val="dk1"/>
                </a:solidFill>
                <a:latin typeface="Calibri"/>
                <a:ea typeface="Calibri"/>
                <a:cs typeface="Calibri"/>
                <a:sym typeface="Calibri"/>
              </a:rPr>
              <a:t>Modern Neural Networks has become big – up to 175 Billion parameters (GPT-3, in 2020).</a:t>
            </a: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Common practice today is to split big NNs to train separately (in parallel on multiple computers). </a:t>
            </a:r>
            <a:endParaRPr sz="1600"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Inference can also be parallelized.</a:t>
            </a:r>
          </a:p>
        </p:txBody>
      </p:sp>
      <p:sp>
        <p:nvSpPr>
          <p:cNvPr id="89" name="Google Shape;89;p13"/>
          <p:cNvSpPr txBox="1"/>
          <p:nvPr/>
        </p:nvSpPr>
        <p:spPr>
          <a:xfrm>
            <a:off x="10359907" y="2921233"/>
            <a:ext cx="1508288" cy="46304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a:solidFill>
                  <a:srgbClr val="0070C0"/>
                </a:solidFill>
                <a:latin typeface="Arial" panose="020B0604020202020204" pitchFamily="34" charset="0"/>
                <a:ea typeface="Calibri"/>
                <a:cs typeface="Arial" panose="020B0604020202020204" pitchFamily="34" charset="0"/>
              </a:defRPr>
            </a:lvl1pPr>
          </a:lstStyle>
          <a:p>
            <a:r>
              <a:rPr lang="en-US" dirty="0">
                <a:sym typeface="Calibri"/>
              </a:rPr>
              <a:t>Intel </a:t>
            </a:r>
            <a:r>
              <a:rPr lang="en-US" dirty="0" err="1">
                <a:sym typeface="Calibri"/>
              </a:rPr>
              <a:t>Nervana</a:t>
            </a:r>
            <a:endParaRPr dirty="0">
              <a:sym typeface="Calibri"/>
            </a:endParaRPr>
          </a:p>
        </p:txBody>
      </p:sp>
      <p:pic>
        <p:nvPicPr>
          <p:cNvPr id="90" name="Google Shape;90;p13"/>
          <p:cNvPicPr preferRelativeResize="0"/>
          <p:nvPr/>
        </p:nvPicPr>
        <p:blipFill rotWithShape="1">
          <a:blip r:embed="rId3" cstate="email">
            <a:alphaModFix/>
            <a:extLst>
              <a:ext uri="{28A0092B-C50C-407E-A947-70E740481C1C}">
                <a14:useLocalDpi xmlns:a14="http://schemas.microsoft.com/office/drawing/2010/main"/>
              </a:ext>
            </a:extLst>
          </a:blip>
          <a:srcRect l="9992" r="7552"/>
          <a:stretch/>
        </p:blipFill>
        <p:spPr>
          <a:xfrm>
            <a:off x="253542" y="1945918"/>
            <a:ext cx="2109789" cy="835668"/>
          </a:xfrm>
          <a:prstGeom prst="rect">
            <a:avLst/>
          </a:prstGeom>
          <a:noFill/>
          <a:ln>
            <a:noFill/>
          </a:ln>
        </p:spPr>
      </p:pic>
      <p:sp>
        <p:nvSpPr>
          <p:cNvPr id="91" name="Google Shape;91;p13"/>
          <p:cNvSpPr txBox="1"/>
          <p:nvPr/>
        </p:nvSpPr>
        <p:spPr>
          <a:xfrm>
            <a:off x="253542" y="2781586"/>
            <a:ext cx="1954113" cy="33501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dirty="0">
                <a:solidFill>
                  <a:srgbClr val="0070C0"/>
                </a:solidFill>
                <a:latin typeface="Arial" panose="020B0604020202020204" pitchFamily="34" charset="0"/>
                <a:ea typeface="Calibri"/>
                <a:cs typeface="Arial" panose="020B0604020202020204" pitchFamily="34" charset="0"/>
                <a:sym typeface="Calibri"/>
              </a:rPr>
              <a:t>GPU (NVIDIA, CUDA)</a:t>
            </a:r>
            <a:endParaRPr dirty="0">
              <a:solidFill>
                <a:srgbClr val="0070C0"/>
              </a:solidFill>
              <a:latin typeface="Arial" panose="020B0604020202020204" pitchFamily="34" charset="0"/>
              <a:ea typeface="Calibri"/>
              <a:cs typeface="Arial" panose="020B0604020202020204" pitchFamily="34" charset="0"/>
              <a:sym typeface="Calibri"/>
            </a:endParaRPr>
          </a:p>
        </p:txBody>
      </p:sp>
      <p:sp>
        <p:nvSpPr>
          <p:cNvPr id="92" name="Google Shape;92;p13"/>
          <p:cNvSpPr txBox="1"/>
          <p:nvPr/>
        </p:nvSpPr>
        <p:spPr>
          <a:xfrm>
            <a:off x="2436185" y="3325442"/>
            <a:ext cx="2666450" cy="16571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indent="0">
              <a:buNone/>
              <a:defRPr>
                <a:solidFill>
                  <a:srgbClr val="0070C0"/>
                </a:solidFill>
                <a:latin typeface="Arial" panose="020B0604020202020204" pitchFamily="34" charset="0"/>
                <a:ea typeface="Calibri"/>
                <a:cs typeface="Arial" panose="020B0604020202020204" pitchFamily="34" charset="0"/>
              </a:defRPr>
            </a:lvl1pPr>
          </a:lstStyle>
          <a:p>
            <a:r>
              <a:rPr lang="en-US" dirty="0">
                <a:sym typeface="Calibri"/>
              </a:rPr>
              <a:t>Google TPU v4  (2021)</a:t>
            </a:r>
            <a:endParaRPr dirty="0"/>
          </a:p>
          <a:p>
            <a:r>
              <a:rPr lang="en-US" dirty="0">
                <a:sym typeface="Calibri"/>
              </a:rPr>
              <a:t>(Tensor Processing Unit)</a:t>
            </a:r>
            <a:endParaRPr dirty="0">
              <a:sym typeface="Calibri"/>
            </a:endParaRPr>
          </a:p>
          <a:p>
            <a:r>
              <a:rPr lang="en-US" dirty="0"/>
              <a:t>A single v4 pod contains 4,096 v4 chips, and can deliver more than one </a:t>
            </a:r>
            <a:r>
              <a:rPr lang="en-US" dirty="0" err="1"/>
              <a:t>exaFLOPS</a:t>
            </a:r>
            <a:r>
              <a:rPr lang="en-US" dirty="0"/>
              <a:t> (10</a:t>
            </a:r>
            <a:r>
              <a:rPr lang="en-US" baseline="30000" dirty="0"/>
              <a:t>18</a:t>
            </a:r>
            <a:r>
              <a:rPr lang="en-US" dirty="0"/>
              <a:t> Floating Point Operations per sec)</a:t>
            </a:r>
            <a:endParaRPr dirty="0">
              <a:sym typeface="Calibri"/>
            </a:endParaRPr>
          </a:p>
        </p:txBody>
      </p:sp>
      <p:pic>
        <p:nvPicPr>
          <p:cNvPr id="93" name="Google Shape;93;p1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99265" y="1849556"/>
            <a:ext cx="1508288" cy="1068669"/>
          </a:xfrm>
          <a:prstGeom prst="rect">
            <a:avLst/>
          </a:prstGeom>
          <a:noFill/>
          <a:ln>
            <a:noFill/>
          </a:ln>
        </p:spPr>
      </p:pic>
      <p:sp>
        <p:nvSpPr>
          <p:cNvPr id="94" name="Google Shape;94;p13"/>
          <p:cNvSpPr txBox="1"/>
          <p:nvPr/>
        </p:nvSpPr>
        <p:spPr>
          <a:xfrm>
            <a:off x="8246847" y="4302767"/>
            <a:ext cx="3017935" cy="24133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latin typeface="Calibri"/>
                <a:ea typeface="Calibri"/>
                <a:cs typeface="Calibri"/>
                <a:sym typeface="Calibri"/>
              </a:rPr>
              <a:t>There are also many other vendors:</a:t>
            </a:r>
          </a:p>
          <a:p>
            <a:pPr marL="285750" marR="0" lvl="0" indent="-285750" algn="l" rtl="0">
              <a:spcBef>
                <a:spcPts val="0"/>
              </a:spcBef>
              <a:spcAft>
                <a:spcPts val="0"/>
              </a:spcAft>
              <a:buFont typeface="Arial" panose="020B0604020202020204" pitchFamily="34" charset="0"/>
              <a:buChar char="•"/>
            </a:pPr>
            <a:r>
              <a:rPr lang="en-US" dirty="0">
                <a:solidFill>
                  <a:schemeClr val="dk1"/>
                </a:solidFill>
                <a:latin typeface="Calibri"/>
                <a:ea typeface="Calibri"/>
                <a:cs typeface="Calibri"/>
                <a:sym typeface="Calibri"/>
              </a:rPr>
              <a:t>QUALCOMM</a:t>
            </a:r>
          </a:p>
          <a:p>
            <a:pPr marL="285750" marR="0" lvl="0" indent="-285750" algn="l" rtl="0">
              <a:spcBef>
                <a:spcPts val="0"/>
              </a:spcBef>
              <a:spcAft>
                <a:spcPts val="0"/>
              </a:spcAft>
              <a:buFont typeface="Arial" panose="020B0604020202020204" pitchFamily="34" charset="0"/>
              <a:buChar char="•"/>
            </a:pPr>
            <a:r>
              <a:rPr lang="en-US" dirty="0">
                <a:solidFill>
                  <a:schemeClr val="dk1"/>
                </a:solidFill>
                <a:latin typeface="Calibri"/>
                <a:ea typeface="Calibri"/>
                <a:cs typeface="Calibri"/>
                <a:sym typeface="Calibri"/>
              </a:rPr>
              <a:t>AMD</a:t>
            </a:r>
          </a:p>
          <a:p>
            <a:pPr marL="285750" marR="0" lvl="0" indent="-285750" algn="l" rtl="0">
              <a:spcBef>
                <a:spcPts val="0"/>
              </a:spcBef>
              <a:spcAft>
                <a:spcPts val="0"/>
              </a:spcAft>
              <a:buFont typeface="Arial" panose="020B0604020202020204" pitchFamily="34" charset="0"/>
              <a:buChar char="•"/>
            </a:pPr>
            <a:r>
              <a:rPr lang="en-US" dirty="0">
                <a:solidFill>
                  <a:schemeClr val="dk1"/>
                </a:solidFill>
                <a:latin typeface="Calibri"/>
                <a:ea typeface="Calibri"/>
                <a:cs typeface="Calibri"/>
                <a:sym typeface="Calibri"/>
              </a:rPr>
              <a:t>APPLE</a:t>
            </a:r>
          </a:p>
          <a:p>
            <a:pPr marL="285750" marR="0" lvl="0" indent="-285750" algn="l" rtl="0">
              <a:spcBef>
                <a:spcPts val="0"/>
              </a:spcBef>
              <a:spcAft>
                <a:spcPts val="0"/>
              </a:spcAft>
              <a:buFont typeface="Arial" panose="020B0604020202020204" pitchFamily="34" charset="0"/>
              <a:buChar char="•"/>
            </a:pPr>
            <a:r>
              <a:rPr lang="en-US" dirty="0">
                <a:solidFill>
                  <a:schemeClr val="dk1"/>
                </a:solidFill>
                <a:latin typeface="Calibri"/>
                <a:ea typeface="Calibri"/>
                <a:cs typeface="Calibri"/>
                <a:sym typeface="Calibri"/>
              </a:rPr>
              <a:t>Xilinx</a:t>
            </a:r>
          </a:p>
          <a:p>
            <a:pPr marL="285750" marR="0" lvl="0" indent="-285750" algn="l" rtl="0">
              <a:spcBef>
                <a:spcPts val="0"/>
              </a:spcBef>
              <a:spcAft>
                <a:spcPts val="0"/>
              </a:spcAft>
              <a:buFont typeface="Arial" panose="020B0604020202020204" pitchFamily="34" charset="0"/>
              <a:buChar char="•"/>
            </a:pPr>
            <a:r>
              <a:rPr lang="en-US" dirty="0">
                <a:solidFill>
                  <a:schemeClr val="dk1"/>
                </a:solidFill>
                <a:latin typeface="Calibri"/>
                <a:ea typeface="Calibri"/>
                <a:cs typeface="Calibri"/>
                <a:sym typeface="Calibri"/>
              </a:rPr>
              <a:t>IBM</a:t>
            </a:r>
          </a:p>
          <a:p>
            <a:pPr marL="285750" marR="0" lvl="0" indent="-285750" algn="l" rtl="0">
              <a:spcBef>
                <a:spcPts val="0"/>
              </a:spcBef>
              <a:spcAft>
                <a:spcPts val="0"/>
              </a:spcAft>
              <a:buFont typeface="Arial" panose="020B0604020202020204" pitchFamily="34" charset="0"/>
              <a:buChar char="•"/>
            </a:pPr>
            <a:r>
              <a:rPr lang="en-US" dirty="0" err="1">
                <a:solidFill>
                  <a:schemeClr val="dk1"/>
                </a:solidFill>
                <a:latin typeface="Calibri"/>
                <a:ea typeface="Calibri"/>
                <a:cs typeface="Calibri"/>
                <a:sym typeface="Calibri"/>
              </a:rPr>
              <a:t>HiSilicon</a:t>
            </a:r>
            <a:endParaRPr lang="en-US" dirty="0">
              <a:solidFill>
                <a:schemeClr val="dk1"/>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n-US" dirty="0">
                <a:solidFill>
                  <a:schemeClr val="dk1"/>
                </a:solidFill>
                <a:latin typeface="Calibri"/>
                <a:ea typeface="Calibri"/>
                <a:cs typeface="Calibri"/>
                <a:sym typeface="Calibri"/>
              </a:rPr>
              <a:t>Amazon (</a:t>
            </a:r>
            <a:r>
              <a:rPr lang="en-US" b="1" dirty="0">
                <a:solidFill>
                  <a:schemeClr val="dk1"/>
                </a:solidFill>
                <a:latin typeface="Calibri"/>
                <a:ea typeface="Calibri"/>
                <a:cs typeface="Calibri"/>
                <a:sym typeface="Calibri"/>
              </a:rPr>
              <a:t>FPGAs</a:t>
            </a:r>
            <a:r>
              <a:rPr lang="en-US"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dirty="0">
                <a:solidFill>
                  <a:schemeClr val="dk1"/>
                </a:solidFill>
                <a:latin typeface="Calibri"/>
                <a:ea typeface="Calibri"/>
                <a:cs typeface="Calibri"/>
                <a:sym typeface="Calibri"/>
              </a:rPr>
              <a:t>Microsoft (</a:t>
            </a:r>
            <a:r>
              <a:rPr lang="en-US" b="1" dirty="0">
                <a:solidFill>
                  <a:schemeClr val="dk1"/>
                </a:solidFill>
                <a:latin typeface="Calibri"/>
                <a:ea typeface="Calibri"/>
                <a:cs typeface="Calibri"/>
                <a:sym typeface="Calibri"/>
              </a:rPr>
              <a:t>FPGAs</a:t>
            </a:r>
            <a:r>
              <a:rPr lang="en-US"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dirty="0">
                <a:solidFill>
                  <a:schemeClr val="dk1"/>
                </a:solidFill>
                <a:latin typeface="Calibri"/>
                <a:ea typeface="Calibri"/>
                <a:cs typeface="Calibri"/>
                <a:sym typeface="Calibri"/>
              </a:rPr>
              <a:t>and many more</a:t>
            </a:r>
          </a:p>
        </p:txBody>
      </p:sp>
      <p:pic>
        <p:nvPicPr>
          <p:cNvPr id="95" name="Google Shape;95;p13"/>
          <p:cNvPicPr preferRelativeResize="0"/>
          <p:nvPr/>
        </p:nvPicPr>
        <p:blipFill rotWithShape="1">
          <a:blip r:embed="rId5">
            <a:alphaModFix/>
          </a:blip>
          <a:srcRect/>
          <a:stretch/>
        </p:blipFill>
        <p:spPr>
          <a:xfrm>
            <a:off x="5177484" y="1788496"/>
            <a:ext cx="2244710" cy="1516313"/>
          </a:xfrm>
          <a:prstGeom prst="rect">
            <a:avLst/>
          </a:prstGeom>
          <a:noFill/>
          <a:ln>
            <a:noFill/>
          </a:ln>
        </p:spPr>
      </p:pic>
      <p:sp>
        <p:nvSpPr>
          <p:cNvPr id="96" name="Google Shape;96;p13"/>
          <p:cNvSpPr txBox="1"/>
          <p:nvPr/>
        </p:nvSpPr>
        <p:spPr>
          <a:xfrm>
            <a:off x="5401261" y="3429000"/>
            <a:ext cx="2244710" cy="37772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a:solidFill>
                  <a:srgbClr val="0070C0"/>
                </a:solidFill>
                <a:latin typeface="Arial" panose="020B0604020202020204" pitchFamily="34" charset="0"/>
                <a:ea typeface="Calibri"/>
                <a:cs typeface="Arial" panose="020B0604020202020204" pitchFamily="34" charset="0"/>
              </a:defRPr>
            </a:lvl1pPr>
          </a:lstStyle>
          <a:p>
            <a:pPr algn="ctr"/>
            <a:r>
              <a:rPr lang="en-US" dirty="0">
                <a:sym typeface="Calibri"/>
              </a:rPr>
              <a:t>Tesla Dojo D1 AI chip</a:t>
            </a:r>
          </a:p>
          <a:p>
            <a:pPr algn="ctr"/>
            <a:r>
              <a:rPr lang="en-US" dirty="0">
                <a:sym typeface="Calibri"/>
              </a:rPr>
              <a:t>(2021, 1.08 exaFLOPS)</a:t>
            </a:r>
            <a:endParaRPr dirty="0"/>
          </a:p>
        </p:txBody>
      </p:sp>
      <p:pic>
        <p:nvPicPr>
          <p:cNvPr id="99" name="Google Shape;99;p1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695976" y="1849556"/>
            <a:ext cx="2109789" cy="1341796"/>
          </a:xfrm>
          <a:prstGeom prst="rect">
            <a:avLst/>
          </a:prstGeom>
          <a:noFill/>
          <a:ln>
            <a:noFill/>
          </a:ln>
        </p:spPr>
      </p:pic>
      <p:pic>
        <p:nvPicPr>
          <p:cNvPr id="2" name="Picture 1">
            <a:extLst>
              <a:ext uri="{FF2B5EF4-FFF2-40B4-BE49-F238E27FC236}">
                <a16:creationId xmlns:a16="http://schemas.microsoft.com/office/drawing/2014/main" id="{2CBC2368-8E51-C84A-99B4-F5699B57558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867166" y="1841543"/>
            <a:ext cx="1638300" cy="1231900"/>
          </a:xfrm>
          <a:prstGeom prst="rect">
            <a:avLst/>
          </a:prstGeom>
        </p:spPr>
      </p:pic>
      <p:sp>
        <p:nvSpPr>
          <p:cNvPr id="3" name="TextBox 2">
            <a:extLst>
              <a:ext uri="{FF2B5EF4-FFF2-40B4-BE49-F238E27FC236}">
                <a16:creationId xmlns:a16="http://schemas.microsoft.com/office/drawing/2014/main" id="{5161AA33-3E80-DE43-BCD6-8FB23D0229DC}"/>
              </a:ext>
            </a:extLst>
          </p:cNvPr>
          <p:cNvSpPr txBox="1"/>
          <p:nvPr/>
        </p:nvSpPr>
        <p:spPr>
          <a:xfrm>
            <a:off x="7788975" y="3094611"/>
            <a:ext cx="1926314" cy="52322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a:solidFill>
                  <a:srgbClr val="0070C0"/>
                </a:solidFill>
                <a:latin typeface="Arial" panose="020B0604020202020204" pitchFamily="34" charset="0"/>
                <a:ea typeface="Calibri"/>
                <a:cs typeface="Arial" panose="020B0604020202020204" pitchFamily="34" charset="0"/>
              </a:defRPr>
            </a:lvl1pPr>
          </a:lstStyle>
          <a:p>
            <a:pPr algn="ctr"/>
            <a:r>
              <a:rPr lang="en-US" dirty="0"/>
              <a:t>Facebook Zion Accelerator Platform</a:t>
            </a:r>
          </a:p>
        </p:txBody>
      </p:sp>
      <p:sp>
        <p:nvSpPr>
          <p:cNvPr id="16" name="Google Shape;88;p13">
            <a:extLst>
              <a:ext uri="{FF2B5EF4-FFF2-40B4-BE49-F238E27FC236}">
                <a16:creationId xmlns:a16="http://schemas.microsoft.com/office/drawing/2014/main" id="{95270EE8-073A-9144-90CC-23DF4BDA55DA}"/>
              </a:ext>
            </a:extLst>
          </p:cNvPr>
          <p:cNvSpPr txBox="1"/>
          <p:nvPr/>
        </p:nvSpPr>
        <p:spPr>
          <a:xfrm>
            <a:off x="0" y="37478"/>
            <a:ext cx="5190565" cy="536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dirty="0">
                <a:solidFill>
                  <a:schemeClr val="dk1"/>
                </a:solidFill>
                <a:latin typeface="+mn-lt"/>
                <a:ea typeface="Calibri"/>
                <a:cs typeface="Calibri"/>
                <a:sym typeface="Calibri"/>
              </a:rPr>
              <a:t>Specialized </a:t>
            </a:r>
            <a:r>
              <a:rPr lang="en-US" sz="2800" b="1" u="none" strike="noStrike" cap="none" dirty="0">
                <a:solidFill>
                  <a:schemeClr val="dk1"/>
                </a:solidFill>
                <a:latin typeface="+mn-lt"/>
                <a:ea typeface="Calibri"/>
                <a:cs typeface="Arial" panose="020B0604020202020204" pitchFamily="34" charset="0"/>
                <a:sym typeface="Calibri"/>
              </a:rPr>
              <a:t>hardware</a:t>
            </a:r>
            <a:r>
              <a:rPr lang="en-US" sz="2800" b="1" i="0" u="none" strike="noStrike" cap="none" dirty="0">
                <a:solidFill>
                  <a:schemeClr val="dk1"/>
                </a:solidFill>
                <a:latin typeface="+mn-lt"/>
                <a:ea typeface="Calibri"/>
                <a:cs typeface="Calibri"/>
                <a:sym typeface="Calibri"/>
              </a:rPr>
              <a:t>.</a:t>
            </a:r>
            <a:endParaRPr sz="2800" b="1" dirty="0">
              <a:solidFill>
                <a:schemeClr val="dk1"/>
              </a:solidFill>
              <a:latin typeface="+mn-lt"/>
              <a:ea typeface="Calibri"/>
              <a:cs typeface="Calibri"/>
              <a:sym typeface="Calibri"/>
            </a:endParaRPr>
          </a:p>
        </p:txBody>
      </p:sp>
      <p:sp>
        <p:nvSpPr>
          <p:cNvPr id="5" name="TextBox 4">
            <a:extLst>
              <a:ext uri="{FF2B5EF4-FFF2-40B4-BE49-F238E27FC236}">
                <a16:creationId xmlns:a16="http://schemas.microsoft.com/office/drawing/2014/main" id="{F4B9E3B5-EB6E-524C-AB0E-AB5EAFD032F9}"/>
              </a:ext>
            </a:extLst>
          </p:cNvPr>
          <p:cNvSpPr txBox="1"/>
          <p:nvPr/>
        </p:nvSpPr>
        <p:spPr>
          <a:xfrm>
            <a:off x="199587" y="5632733"/>
            <a:ext cx="3703081" cy="738664"/>
          </a:xfrm>
          <a:prstGeom prst="rect">
            <a:avLst/>
          </a:prstGeom>
          <a:noFill/>
        </p:spPr>
        <p:txBody>
          <a:bodyPr wrap="square" rtlCol="0">
            <a:spAutoFit/>
          </a:bodyPr>
          <a:lstStyle/>
          <a:p>
            <a:r>
              <a:rPr lang="en-US" dirty="0">
                <a:solidFill>
                  <a:schemeClr val="dk1"/>
                </a:solidFill>
                <a:latin typeface="+mn-lt"/>
                <a:ea typeface="Calibri"/>
                <a:cs typeface="Calibri"/>
                <a:sym typeface="Calibri"/>
              </a:rPr>
              <a:t>HPC = High-Performance Computing InfiniBand = fast communication</a:t>
            </a:r>
          </a:p>
          <a:p>
            <a:r>
              <a:rPr lang="en-US" dirty="0">
                <a:solidFill>
                  <a:schemeClr val="dk1"/>
                </a:solidFill>
                <a:latin typeface="+mn-lt"/>
                <a:ea typeface="Calibri"/>
                <a:cs typeface="Calibri"/>
                <a:sym typeface="Calibri"/>
              </a:rPr>
              <a:t>FPGA = Field-Programmable Gate Array</a:t>
            </a:r>
          </a:p>
        </p:txBody>
      </p:sp>
    </p:spTree>
    <p:extLst>
      <p:ext uri="{BB962C8B-B14F-4D97-AF65-F5344CB8AC3E}">
        <p14:creationId xmlns:p14="http://schemas.microsoft.com/office/powerpoint/2010/main" val="209103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4" name="Google Shape;139;p20">
            <a:extLst>
              <a:ext uri="{FF2B5EF4-FFF2-40B4-BE49-F238E27FC236}">
                <a16:creationId xmlns:a16="http://schemas.microsoft.com/office/drawing/2014/main" id="{DE6E0AA3-369A-B244-9270-7EECD576DD1F}"/>
              </a:ext>
            </a:extLst>
          </p:cNvPr>
          <p:cNvSpPr txBox="1"/>
          <p:nvPr/>
        </p:nvSpPr>
        <p:spPr>
          <a:xfrm>
            <a:off x="106350" y="1658651"/>
            <a:ext cx="11929706" cy="4903894"/>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dirty="0"/>
              <a:t>predictions (predictive analytics, forecasting, trends, investments, elections, sport &amp; weather, news, etc.)</a:t>
            </a:r>
          </a:p>
          <a:p>
            <a:pPr marL="285750" lvl="0" indent="-285750" algn="l" rtl="0">
              <a:spcBef>
                <a:spcPts val="0"/>
              </a:spcBef>
              <a:spcAft>
                <a:spcPts val="0"/>
              </a:spcAft>
              <a:buFont typeface="Arial" panose="020B0604020202020204" pitchFamily="34" charset="0"/>
              <a:buChar char="•"/>
            </a:pPr>
            <a:r>
              <a:rPr lang="en-US" sz="1800" dirty="0"/>
              <a:t>optimization of business processes, reducing costs</a:t>
            </a:r>
          </a:p>
          <a:p>
            <a:pPr marL="285750" lvl="0" indent="-285750" algn="l" rtl="0">
              <a:spcBef>
                <a:spcPts val="0"/>
              </a:spcBef>
              <a:spcAft>
                <a:spcPts val="0"/>
              </a:spcAft>
              <a:buFont typeface="Arial" panose="020B0604020202020204" pitchFamily="34" charset="0"/>
              <a:buChar char="•"/>
            </a:pPr>
            <a:r>
              <a:rPr lang="en-US" sz="1800" dirty="0"/>
              <a:t>extracting information from text, fuzzy deduplication</a:t>
            </a:r>
          </a:p>
          <a:p>
            <a:pPr marL="285750" lvl="0" indent="-285750" algn="l" rtl="0">
              <a:spcBef>
                <a:spcPts val="0"/>
              </a:spcBef>
              <a:spcAft>
                <a:spcPts val="0"/>
              </a:spcAft>
              <a:buFont typeface="Arial" panose="020B0604020202020204" pitchFamily="34" charset="0"/>
              <a:buChar char="•"/>
            </a:pPr>
            <a:r>
              <a:rPr lang="en-US" sz="1800" dirty="0"/>
              <a:t>image and face recognition</a:t>
            </a:r>
          </a:p>
          <a:p>
            <a:pPr marL="285750" lvl="0" indent="-285750" algn="l" rtl="0">
              <a:spcBef>
                <a:spcPts val="0"/>
              </a:spcBef>
              <a:spcAft>
                <a:spcPts val="0"/>
              </a:spcAft>
              <a:buFont typeface="Arial" panose="020B0604020202020204" pitchFamily="34" charset="0"/>
              <a:buChar char="•"/>
            </a:pPr>
            <a:r>
              <a:rPr lang="en-US" sz="1800" dirty="0"/>
              <a:t>recommender systems</a:t>
            </a:r>
            <a:endParaRPr sz="1800" dirty="0"/>
          </a:p>
          <a:p>
            <a:pPr marL="285750" lvl="0" indent="-285750" algn="l" rtl="0">
              <a:spcBef>
                <a:spcPts val="0"/>
              </a:spcBef>
              <a:spcAft>
                <a:spcPts val="0"/>
              </a:spcAft>
              <a:buFont typeface="Arial" panose="020B0604020202020204" pitchFamily="34" charset="0"/>
              <a:buChar char="•"/>
            </a:pPr>
            <a:r>
              <a:rPr lang="en-US" sz="1800" dirty="0"/>
              <a:t>detection (anomaly, fraud, crime, terrorism, climate change, etc.)</a:t>
            </a:r>
            <a:endParaRPr sz="1800" dirty="0"/>
          </a:p>
          <a:p>
            <a:pPr marL="285750" lvl="0" indent="-285750" algn="l" rtl="0">
              <a:spcBef>
                <a:spcPts val="0"/>
              </a:spcBef>
              <a:spcAft>
                <a:spcPts val="0"/>
              </a:spcAft>
              <a:buFont typeface="Arial" panose="020B0604020202020204" pitchFamily="34" charset="0"/>
              <a:buChar char="•"/>
            </a:pPr>
            <a:r>
              <a:rPr lang="en-US" sz="1800" dirty="0"/>
              <a:t>self-driving cars (planes, boats, drones, construction/rescue machines, etc.)</a:t>
            </a:r>
            <a:endParaRPr sz="1800" dirty="0"/>
          </a:p>
          <a:p>
            <a:pPr marL="285750" lvl="0" indent="-285750" algn="l" rtl="0">
              <a:spcBef>
                <a:spcPts val="0"/>
              </a:spcBef>
              <a:spcAft>
                <a:spcPts val="0"/>
              </a:spcAft>
              <a:buFont typeface="Arial" panose="020B0604020202020204" pitchFamily="34" charset="0"/>
              <a:buChar char="•"/>
            </a:pPr>
            <a:r>
              <a:rPr lang="en-US" sz="1800" dirty="0"/>
              <a:t>robots (at home &amp; at work), </a:t>
            </a:r>
            <a:r>
              <a:rPr lang="en-US" sz="1800" dirty="0">
                <a:solidFill>
                  <a:schemeClr val="dk1"/>
                </a:solidFill>
              </a:rPr>
              <a:t>manufacturing robots</a:t>
            </a:r>
            <a:endParaRPr sz="1800" dirty="0"/>
          </a:p>
          <a:p>
            <a:pPr marL="285750" lvl="0" indent="-285750" algn="l" rtl="0">
              <a:spcBef>
                <a:spcPts val="0"/>
              </a:spcBef>
              <a:spcAft>
                <a:spcPts val="0"/>
              </a:spcAft>
              <a:buFont typeface="Arial" panose="020B0604020202020204" pitchFamily="34" charset="0"/>
              <a:buChar char="•"/>
            </a:pPr>
            <a:r>
              <a:rPr lang="en-US" sz="1800" dirty="0"/>
              <a:t>universal language translator, language understanding, concepts learning</a:t>
            </a:r>
            <a:endParaRPr sz="1800" dirty="0"/>
          </a:p>
          <a:p>
            <a:pPr marL="285750" lvl="0" indent="-285750" algn="l" rtl="0">
              <a:spcBef>
                <a:spcPts val="0"/>
              </a:spcBef>
              <a:spcAft>
                <a:spcPts val="0"/>
              </a:spcAft>
              <a:buFont typeface="Arial" panose="020B0604020202020204" pitchFamily="34" charset="0"/>
              <a:buChar char="•"/>
            </a:pPr>
            <a:r>
              <a:rPr lang="en-US" sz="1800" dirty="0"/>
              <a:t>music &amp;  literature composition, games and math.</a:t>
            </a:r>
            <a:endParaRPr sz="1800" dirty="0"/>
          </a:p>
          <a:p>
            <a:pPr marL="285750" lvl="0" indent="-285750" algn="l" rtl="0">
              <a:spcBef>
                <a:spcPts val="0"/>
              </a:spcBef>
              <a:spcAft>
                <a:spcPts val="0"/>
              </a:spcAft>
              <a:buFont typeface="Arial" panose="020B0604020202020204" pitchFamily="34" charset="0"/>
              <a:buChar char="•"/>
            </a:pPr>
            <a:r>
              <a:rPr lang="en-US" sz="1800" dirty="0"/>
              <a:t>medical diagnostics (using genomic, phenotypic, social, etc. data), surgery</a:t>
            </a:r>
            <a:endParaRPr sz="1800" dirty="0"/>
          </a:p>
          <a:p>
            <a:pPr marL="285750" lvl="0" indent="-285750" algn="l" rtl="0">
              <a:spcBef>
                <a:spcPts val="0"/>
              </a:spcBef>
              <a:spcAft>
                <a:spcPts val="0"/>
              </a:spcAft>
              <a:buFont typeface="Arial" panose="020B0604020202020204" pitchFamily="34" charset="0"/>
              <a:buChar char="•"/>
            </a:pPr>
            <a:r>
              <a:rPr lang="en-US" sz="1800" dirty="0"/>
              <a:t>intelligent secretary/helper, process management, t</a:t>
            </a:r>
            <a:r>
              <a:rPr lang="en-US" sz="1800" dirty="0">
                <a:solidFill>
                  <a:schemeClr val="dk1"/>
                </a:solidFill>
              </a:rPr>
              <a:t>raffic management</a:t>
            </a:r>
            <a:endParaRPr sz="1800" dirty="0"/>
          </a:p>
          <a:p>
            <a:pPr marL="285750" lvl="0" indent="-285750" algn="l" rtl="0">
              <a:spcBef>
                <a:spcPts val="0"/>
              </a:spcBef>
              <a:spcAft>
                <a:spcPts val="0"/>
              </a:spcAft>
              <a:buFont typeface="Arial" panose="020B0604020202020204" pitchFamily="34" charset="0"/>
              <a:buChar char="•"/>
            </a:pPr>
            <a:r>
              <a:rPr lang="en-US" sz="1800" dirty="0"/>
              <a:t>agriculture (pooling weeds, watering, etc.)</a:t>
            </a:r>
            <a:endParaRPr sz="1800" dirty="0"/>
          </a:p>
          <a:p>
            <a:pPr marL="285750" lvl="0" indent="-285750" algn="l" rtl="0">
              <a:spcBef>
                <a:spcPts val="0"/>
              </a:spcBef>
              <a:spcAft>
                <a:spcPts val="0"/>
              </a:spcAft>
              <a:buFont typeface="Arial" panose="020B0604020202020204" pitchFamily="34" charset="0"/>
              <a:buChar char="•"/>
            </a:pPr>
            <a:r>
              <a:rPr lang="en-US" sz="1800" dirty="0"/>
              <a:t>toys, military</a:t>
            </a:r>
            <a:endParaRPr sz="1800" dirty="0"/>
          </a:p>
          <a:p>
            <a:pPr marL="285750" lvl="0" indent="-285750" algn="l" rtl="0">
              <a:spcBef>
                <a:spcPts val="0"/>
              </a:spcBef>
              <a:spcAft>
                <a:spcPts val="0"/>
              </a:spcAft>
              <a:buFont typeface="Arial" panose="020B0604020202020204" pitchFamily="34" charset="0"/>
              <a:buChar char="•"/>
            </a:pPr>
            <a:r>
              <a:rPr lang="en-US" sz="1800" dirty="0"/>
              <a:t>combining AI with Virtual Reality and 3D printing</a:t>
            </a:r>
            <a:endParaRPr sz="1800" dirty="0"/>
          </a:p>
          <a:p>
            <a:pPr marL="285750" lvl="0" indent="-285750" algn="l" rtl="0">
              <a:spcBef>
                <a:spcPts val="0"/>
              </a:spcBef>
              <a:spcAft>
                <a:spcPts val="0"/>
              </a:spcAft>
              <a:buFont typeface="Arial" panose="020B0604020202020204" pitchFamily="34" charset="0"/>
              <a:buChar char="•"/>
            </a:pPr>
            <a:r>
              <a:rPr lang="en-US" sz="1800" dirty="0"/>
              <a:t>effective direct interface with human brain</a:t>
            </a:r>
          </a:p>
          <a:p>
            <a:pPr marL="285750" lvl="0" indent="-285750" algn="l" rtl="0">
              <a:spcBef>
                <a:spcPts val="0"/>
              </a:spcBef>
              <a:spcAft>
                <a:spcPts val="0"/>
              </a:spcAft>
              <a:buFont typeface="Arial" panose="020B0604020202020204" pitchFamily="34" charset="0"/>
              <a:buChar char="•"/>
            </a:pPr>
            <a:r>
              <a:rPr lang="en-US" sz="1800" dirty="0"/>
              <a:t>etc. etc. etc.</a:t>
            </a:r>
            <a:endParaRPr sz="1800" dirty="0"/>
          </a:p>
        </p:txBody>
      </p:sp>
      <p:sp>
        <p:nvSpPr>
          <p:cNvPr id="5" name="Google Shape;140;p20">
            <a:extLst>
              <a:ext uri="{FF2B5EF4-FFF2-40B4-BE49-F238E27FC236}">
                <a16:creationId xmlns:a16="http://schemas.microsoft.com/office/drawing/2014/main" id="{415A9191-F14B-8648-B0A8-EB10013B9142}"/>
              </a:ext>
            </a:extLst>
          </p:cNvPr>
          <p:cNvSpPr txBox="1"/>
          <p:nvPr/>
        </p:nvSpPr>
        <p:spPr>
          <a:xfrm>
            <a:off x="106350" y="22949"/>
            <a:ext cx="7924467" cy="1328773"/>
          </a:xfrm>
          <a:prstGeom prst="rect">
            <a:avLst/>
          </a:prstGeom>
          <a:noFill/>
          <a:ln>
            <a:noFill/>
          </a:ln>
        </p:spPr>
        <p:txBody>
          <a:bodyPr spcFirstLastPara="1" wrap="square" lIns="91425" tIns="91425" rIns="91425" bIns="91425" anchor="t" anchorCtr="0">
            <a:noAutofit/>
          </a:bodyPr>
          <a:lstStyle/>
          <a:p>
            <a:r>
              <a:rPr lang="en-US" sz="2800" b="1" dirty="0"/>
              <a:t>Where and How ML &amp; AI are used ?</a:t>
            </a:r>
          </a:p>
          <a:p>
            <a:pPr marL="0" lvl="0" indent="0" algn="l" rtl="0">
              <a:spcBef>
                <a:spcPts val="0"/>
              </a:spcBef>
              <a:spcAft>
                <a:spcPts val="0"/>
              </a:spcAft>
              <a:buNone/>
            </a:pPr>
            <a:endParaRPr lang="en-US" b="1" dirty="0"/>
          </a:p>
          <a:p>
            <a:pPr marL="0" lvl="0" indent="0" algn="l" rtl="0">
              <a:spcBef>
                <a:spcPts val="0"/>
              </a:spcBef>
              <a:spcAft>
                <a:spcPts val="0"/>
              </a:spcAft>
              <a:buNone/>
            </a:pPr>
            <a:r>
              <a:rPr lang="en-US" sz="1800" b="1" dirty="0"/>
              <a:t>ML = Machine Learning</a:t>
            </a:r>
          </a:p>
          <a:p>
            <a:pPr marL="0" lvl="0" indent="0" algn="l" rtl="0">
              <a:spcBef>
                <a:spcPts val="0"/>
              </a:spcBef>
              <a:spcAft>
                <a:spcPts val="0"/>
              </a:spcAft>
              <a:buNone/>
            </a:pPr>
            <a:r>
              <a:rPr lang="en-US" sz="1800" b="1" dirty="0"/>
              <a:t>AI = Artificial Intelligence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4" name="Oval 3">
            <a:extLst>
              <a:ext uri="{FF2B5EF4-FFF2-40B4-BE49-F238E27FC236}">
                <a16:creationId xmlns:a16="http://schemas.microsoft.com/office/drawing/2014/main" id="{1A506817-8F3A-764F-8957-FFDD73B758C0}"/>
              </a:ext>
            </a:extLst>
          </p:cNvPr>
          <p:cNvSpPr/>
          <p:nvPr/>
        </p:nvSpPr>
        <p:spPr>
          <a:xfrm>
            <a:off x="9824213" y="942893"/>
            <a:ext cx="1440774" cy="1703949"/>
          </a:xfrm>
          <a:prstGeom prst="ellips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Oval 4">
            <a:extLst>
              <a:ext uri="{FF2B5EF4-FFF2-40B4-BE49-F238E27FC236}">
                <a16:creationId xmlns:a16="http://schemas.microsoft.com/office/drawing/2014/main" id="{099AA505-BC95-DA48-A91A-5F9BA089F1E0}"/>
              </a:ext>
            </a:extLst>
          </p:cNvPr>
          <p:cNvSpPr/>
          <p:nvPr/>
        </p:nvSpPr>
        <p:spPr>
          <a:xfrm>
            <a:off x="8514412" y="3473727"/>
            <a:ext cx="2283385" cy="2738552"/>
          </a:xfrm>
          <a:prstGeom prst="ellips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 name="Oval 5">
            <a:extLst>
              <a:ext uri="{FF2B5EF4-FFF2-40B4-BE49-F238E27FC236}">
                <a16:creationId xmlns:a16="http://schemas.microsoft.com/office/drawing/2014/main" id="{B4A6F4BC-8CDD-7548-8717-2B3B4817861A}"/>
              </a:ext>
            </a:extLst>
          </p:cNvPr>
          <p:cNvSpPr/>
          <p:nvPr/>
        </p:nvSpPr>
        <p:spPr>
          <a:xfrm>
            <a:off x="9929143" y="4508288"/>
            <a:ext cx="2003584" cy="1806385"/>
          </a:xfrm>
          <a:prstGeom prst="ellips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Oval 6">
            <a:extLst>
              <a:ext uri="{FF2B5EF4-FFF2-40B4-BE49-F238E27FC236}">
                <a16:creationId xmlns:a16="http://schemas.microsoft.com/office/drawing/2014/main" id="{B149D874-34D3-D64C-BA5F-801D6DA07BD5}"/>
              </a:ext>
            </a:extLst>
          </p:cNvPr>
          <p:cNvSpPr/>
          <p:nvPr/>
        </p:nvSpPr>
        <p:spPr>
          <a:xfrm>
            <a:off x="10048503" y="2364219"/>
            <a:ext cx="2003584" cy="2738552"/>
          </a:xfrm>
          <a:prstGeom prst="ellips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Oval 7">
            <a:extLst>
              <a:ext uri="{FF2B5EF4-FFF2-40B4-BE49-F238E27FC236}">
                <a16:creationId xmlns:a16="http://schemas.microsoft.com/office/drawing/2014/main" id="{873633B3-6B76-5342-B44A-664B918EF35E}"/>
              </a:ext>
            </a:extLst>
          </p:cNvPr>
          <p:cNvSpPr/>
          <p:nvPr/>
        </p:nvSpPr>
        <p:spPr>
          <a:xfrm>
            <a:off x="7728296" y="3747152"/>
            <a:ext cx="2344635" cy="1980210"/>
          </a:xfrm>
          <a:prstGeom prst="ellips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Oval 8">
            <a:extLst>
              <a:ext uri="{FF2B5EF4-FFF2-40B4-BE49-F238E27FC236}">
                <a16:creationId xmlns:a16="http://schemas.microsoft.com/office/drawing/2014/main" id="{FD9E4132-9294-784D-8C8F-7811D9C83355}"/>
              </a:ext>
            </a:extLst>
          </p:cNvPr>
          <p:cNvSpPr/>
          <p:nvPr/>
        </p:nvSpPr>
        <p:spPr>
          <a:xfrm>
            <a:off x="7859639" y="2413051"/>
            <a:ext cx="2248583" cy="2085480"/>
          </a:xfrm>
          <a:prstGeom prst="ellips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Oval 9">
            <a:extLst>
              <a:ext uri="{FF2B5EF4-FFF2-40B4-BE49-F238E27FC236}">
                <a16:creationId xmlns:a16="http://schemas.microsoft.com/office/drawing/2014/main" id="{84EF39CC-5305-DB4F-8826-9B8F601982C7}"/>
              </a:ext>
            </a:extLst>
          </p:cNvPr>
          <p:cNvSpPr/>
          <p:nvPr/>
        </p:nvSpPr>
        <p:spPr>
          <a:xfrm>
            <a:off x="8160245" y="1184220"/>
            <a:ext cx="3836235" cy="2716403"/>
          </a:xfrm>
          <a:prstGeom prst="ellips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itle 1">
            <a:extLst>
              <a:ext uri="{FF2B5EF4-FFF2-40B4-BE49-F238E27FC236}">
                <a16:creationId xmlns:a16="http://schemas.microsoft.com/office/drawing/2014/main" id="{02670FBF-EBC1-9640-8164-D09B0718EB5F}"/>
              </a:ext>
            </a:extLst>
          </p:cNvPr>
          <p:cNvSpPr txBox="1">
            <a:spLocks/>
          </p:cNvSpPr>
          <p:nvPr/>
        </p:nvSpPr>
        <p:spPr>
          <a:xfrm>
            <a:off x="538347" y="60740"/>
            <a:ext cx="11348852" cy="642646"/>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AI  in  Context</a:t>
            </a:r>
            <a:endParaRPr lang="en-US" dirty="0"/>
          </a:p>
        </p:txBody>
      </p:sp>
      <p:sp>
        <p:nvSpPr>
          <p:cNvPr id="12" name="TextBox 11">
            <a:extLst>
              <a:ext uri="{FF2B5EF4-FFF2-40B4-BE49-F238E27FC236}">
                <a16:creationId xmlns:a16="http://schemas.microsoft.com/office/drawing/2014/main" id="{ED0FDC23-75E2-8D47-A485-AEE4AF7CD4F2}"/>
              </a:ext>
            </a:extLst>
          </p:cNvPr>
          <p:cNvSpPr txBox="1"/>
          <p:nvPr/>
        </p:nvSpPr>
        <p:spPr>
          <a:xfrm>
            <a:off x="2249689" y="1127266"/>
            <a:ext cx="3586336" cy="4524315"/>
          </a:xfrm>
          <a:prstGeom prst="rect">
            <a:avLst/>
          </a:prstGeom>
          <a:noFill/>
        </p:spPr>
        <p:txBody>
          <a:bodyPr wrap="square" rtlCol="0">
            <a:spAutoFit/>
          </a:bodyPr>
          <a:lstStyle/>
          <a:p>
            <a:r>
              <a:rPr lang="en-US" sz="1600" b="1" dirty="0">
                <a:solidFill>
                  <a:schemeClr val="accent1"/>
                </a:solidFill>
              </a:rPr>
              <a:t>Artificial Intelligence (AI)</a:t>
            </a:r>
          </a:p>
          <a:p>
            <a:r>
              <a:rPr lang="en-US" sz="1600" dirty="0"/>
              <a:t>ML performing “human” functions</a:t>
            </a:r>
          </a:p>
          <a:p>
            <a:endParaRPr lang="en-US" sz="1600" dirty="0"/>
          </a:p>
          <a:p>
            <a:endParaRPr lang="en-US" sz="1600" dirty="0"/>
          </a:p>
          <a:p>
            <a:endParaRPr lang="en-US" sz="1600" dirty="0"/>
          </a:p>
          <a:p>
            <a:r>
              <a:rPr lang="en-US" sz="1600" b="1" dirty="0">
                <a:solidFill>
                  <a:schemeClr val="accent1"/>
                </a:solidFill>
              </a:rPr>
              <a:t>Deep Learning (DL)</a:t>
            </a:r>
          </a:p>
          <a:p>
            <a:r>
              <a:rPr lang="en-US" sz="1600" dirty="0"/>
              <a:t>ML implemented using multi-layered </a:t>
            </a:r>
          </a:p>
          <a:p>
            <a:r>
              <a:rPr lang="en-US" sz="1600" dirty="0"/>
              <a:t>structure (Neural Network)</a:t>
            </a:r>
            <a:br>
              <a:rPr lang="en-US" sz="1600" dirty="0"/>
            </a:br>
            <a:endParaRPr lang="en-US" sz="1600" dirty="0"/>
          </a:p>
          <a:p>
            <a:endParaRPr lang="en-US" sz="1600" dirty="0"/>
          </a:p>
          <a:p>
            <a:endParaRPr lang="en-US" sz="1600" dirty="0"/>
          </a:p>
          <a:p>
            <a:r>
              <a:rPr lang="en-US" sz="1600" b="1" dirty="0">
                <a:solidFill>
                  <a:schemeClr val="accent1"/>
                </a:solidFill>
              </a:rPr>
              <a:t>Machine Learning (ML)</a:t>
            </a:r>
          </a:p>
          <a:p>
            <a:r>
              <a:rPr lang="en-US" sz="1600" dirty="0"/>
              <a:t>DS algorithm learns from data</a:t>
            </a:r>
          </a:p>
          <a:p>
            <a:endParaRPr lang="en-US" sz="1600" dirty="0"/>
          </a:p>
          <a:p>
            <a:endParaRPr lang="en-US" sz="1600" dirty="0"/>
          </a:p>
          <a:p>
            <a:endParaRPr lang="en-US" sz="1600" dirty="0"/>
          </a:p>
          <a:p>
            <a:r>
              <a:rPr lang="en-US" sz="1600" b="1" dirty="0">
                <a:solidFill>
                  <a:schemeClr val="accent1"/>
                </a:solidFill>
              </a:rPr>
              <a:t>Data Science (DS) </a:t>
            </a:r>
          </a:p>
          <a:p>
            <a:r>
              <a:rPr lang="en-US" sz="1600" dirty="0"/>
              <a:t>data + computer/statistics</a:t>
            </a:r>
          </a:p>
        </p:txBody>
      </p:sp>
      <p:sp>
        <p:nvSpPr>
          <p:cNvPr id="13" name="Down Arrow 12">
            <a:extLst>
              <a:ext uri="{FF2B5EF4-FFF2-40B4-BE49-F238E27FC236}">
                <a16:creationId xmlns:a16="http://schemas.microsoft.com/office/drawing/2014/main" id="{79870A32-C273-A34C-9779-CBE06692280C}"/>
              </a:ext>
            </a:extLst>
          </p:cNvPr>
          <p:cNvSpPr/>
          <p:nvPr/>
        </p:nvSpPr>
        <p:spPr>
          <a:xfrm flipV="1">
            <a:off x="285106" y="1109272"/>
            <a:ext cx="374461" cy="4493164"/>
          </a:xfrm>
          <a:prstGeom prst="downArrow">
            <a:avLst/>
          </a:prstGeom>
          <a:solidFill>
            <a:srgbClr val="084CB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2167CD0-97DD-C04D-B54F-8DD18EF1B37D}"/>
              </a:ext>
            </a:extLst>
          </p:cNvPr>
          <p:cNvSpPr txBox="1"/>
          <p:nvPr/>
        </p:nvSpPr>
        <p:spPr>
          <a:xfrm>
            <a:off x="0" y="5602436"/>
            <a:ext cx="1049311" cy="584775"/>
          </a:xfrm>
          <a:prstGeom prst="rect">
            <a:avLst/>
          </a:prstGeom>
          <a:noFill/>
        </p:spPr>
        <p:txBody>
          <a:bodyPr wrap="square" rtlCol="0">
            <a:spAutoFit/>
          </a:bodyPr>
          <a:lstStyle/>
          <a:p>
            <a:pPr algn="ctr"/>
            <a:r>
              <a:rPr lang="en-US" sz="1600" b="1" dirty="0">
                <a:solidFill>
                  <a:schemeClr val="accent1"/>
                </a:solidFill>
              </a:rPr>
              <a:t>Amount</a:t>
            </a:r>
            <a:br>
              <a:rPr lang="en-US" sz="1600" b="1" dirty="0">
                <a:solidFill>
                  <a:schemeClr val="accent1"/>
                </a:solidFill>
              </a:rPr>
            </a:br>
            <a:r>
              <a:rPr lang="en-US" sz="1600" b="1" dirty="0">
                <a:solidFill>
                  <a:schemeClr val="accent1"/>
                </a:solidFill>
              </a:rPr>
              <a:t>of data</a:t>
            </a:r>
          </a:p>
        </p:txBody>
      </p:sp>
      <p:sp>
        <p:nvSpPr>
          <p:cNvPr id="15" name="Down Arrow 14">
            <a:extLst>
              <a:ext uri="{FF2B5EF4-FFF2-40B4-BE49-F238E27FC236}">
                <a16:creationId xmlns:a16="http://schemas.microsoft.com/office/drawing/2014/main" id="{0A9AA925-E036-4640-91E1-D8676C26B233}"/>
              </a:ext>
            </a:extLst>
          </p:cNvPr>
          <p:cNvSpPr/>
          <p:nvPr/>
        </p:nvSpPr>
        <p:spPr>
          <a:xfrm flipV="1">
            <a:off x="1366903" y="1109272"/>
            <a:ext cx="371964" cy="4493164"/>
          </a:xfrm>
          <a:prstGeom prst="downArrow">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2568A266-E2DE-6244-8E1D-538FD0B42D9E}"/>
              </a:ext>
            </a:extLst>
          </p:cNvPr>
          <p:cNvSpPr txBox="1"/>
          <p:nvPr/>
        </p:nvSpPr>
        <p:spPr>
          <a:xfrm>
            <a:off x="939368" y="5602436"/>
            <a:ext cx="1315780" cy="584775"/>
          </a:xfrm>
          <a:prstGeom prst="rect">
            <a:avLst/>
          </a:prstGeom>
          <a:noFill/>
        </p:spPr>
        <p:txBody>
          <a:bodyPr wrap="square" rtlCol="0">
            <a:spAutoFit/>
          </a:bodyPr>
          <a:lstStyle/>
          <a:p>
            <a:pPr algn="ctr"/>
            <a:r>
              <a:rPr lang="en-US" sz="1600" b="1" dirty="0">
                <a:solidFill>
                  <a:srgbClr val="FF0000"/>
                </a:solidFill>
              </a:rPr>
              <a:t>Compute</a:t>
            </a:r>
            <a:br>
              <a:rPr lang="en-US" sz="1600" b="1" dirty="0">
                <a:solidFill>
                  <a:srgbClr val="FF0000"/>
                </a:solidFill>
              </a:rPr>
            </a:br>
            <a:r>
              <a:rPr lang="en-US" sz="1600" b="1" dirty="0">
                <a:solidFill>
                  <a:srgbClr val="FF0000"/>
                </a:solidFill>
              </a:rPr>
              <a:t>Speed</a:t>
            </a:r>
          </a:p>
        </p:txBody>
      </p:sp>
      <p:sp>
        <p:nvSpPr>
          <p:cNvPr id="17" name="TextBox 16">
            <a:extLst>
              <a:ext uri="{FF2B5EF4-FFF2-40B4-BE49-F238E27FC236}">
                <a16:creationId xmlns:a16="http://schemas.microsoft.com/office/drawing/2014/main" id="{C0A5F0D2-7D12-8745-B815-A0E30B38F95A}"/>
              </a:ext>
            </a:extLst>
          </p:cNvPr>
          <p:cNvSpPr txBox="1"/>
          <p:nvPr/>
        </p:nvSpPr>
        <p:spPr>
          <a:xfrm>
            <a:off x="5759023" y="1066850"/>
            <a:ext cx="2549433" cy="4031873"/>
          </a:xfrm>
          <a:prstGeom prst="rect">
            <a:avLst/>
          </a:prstGeom>
          <a:noFill/>
        </p:spPr>
        <p:txBody>
          <a:bodyPr wrap="square" rtlCol="0">
            <a:spAutoFit/>
          </a:bodyPr>
          <a:lstStyle/>
          <a:p>
            <a:r>
              <a:rPr lang="en-US" sz="1600" b="1" dirty="0">
                <a:solidFill>
                  <a:schemeClr val="accent1"/>
                </a:solidFill>
              </a:rPr>
              <a:t>Reinforcement</a:t>
            </a:r>
            <a:br>
              <a:rPr lang="en-US" sz="1600" b="1" dirty="0">
                <a:solidFill>
                  <a:schemeClr val="accent1"/>
                </a:solidFill>
              </a:rPr>
            </a:br>
            <a:r>
              <a:rPr lang="en-US" sz="1600" b="1" dirty="0">
                <a:solidFill>
                  <a:schemeClr val="accent1"/>
                </a:solidFill>
              </a:rPr>
              <a:t>Learning</a:t>
            </a:r>
          </a:p>
          <a:p>
            <a:r>
              <a:rPr lang="en-US" sz="1600" dirty="0">
                <a:solidFill>
                  <a:srgbClr val="000000"/>
                </a:solidFill>
              </a:rPr>
              <a:t>alpha-Go</a:t>
            </a:r>
          </a:p>
          <a:p>
            <a:endParaRPr lang="en-US" sz="1600" dirty="0"/>
          </a:p>
          <a:p>
            <a:endParaRPr lang="en-US" sz="1600" dirty="0"/>
          </a:p>
          <a:p>
            <a:endParaRPr lang="en-US" sz="1600" dirty="0"/>
          </a:p>
          <a:p>
            <a:r>
              <a:rPr lang="en-US" sz="1600" b="1" dirty="0">
                <a:solidFill>
                  <a:schemeClr val="accent1"/>
                </a:solidFill>
              </a:rPr>
              <a:t>Unsupervised </a:t>
            </a:r>
            <a:br>
              <a:rPr lang="en-US" sz="1600" b="1" dirty="0">
                <a:solidFill>
                  <a:schemeClr val="accent1"/>
                </a:solidFill>
              </a:rPr>
            </a:br>
            <a:r>
              <a:rPr lang="en-US" sz="1600" b="1" dirty="0">
                <a:solidFill>
                  <a:schemeClr val="accent1"/>
                </a:solidFill>
              </a:rPr>
              <a:t>Learning</a:t>
            </a:r>
          </a:p>
          <a:p>
            <a:r>
              <a:rPr lang="en-US" sz="1600" dirty="0">
                <a:solidFill>
                  <a:srgbClr val="000000"/>
                </a:solidFill>
              </a:rPr>
              <a:t>no labels,</a:t>
            </a:r>
            <a:br>
              <a:rPr lang="en-US" sz="1600" dirty="0">
                <a:solidFill>
                  <a:srgbClr val="000000"/>
                </a:solidFill>
              </a:rPr>
            </a:br>
            <a:r>
              <a:rPr lang="en-US" sz="1600" dirty="0">
                <a:solidFill>
                  <a:srgbClr val="000000"/>
                </a:solidFill>
              </a:rPr>
              <a:t>Google Translate</a:t>
            </a:r>
          </a:p>
          <a:p>
            <a:endParaRPr lang="en-US" sz="1600" dirty="0"/>
          </a:p>
          <a:p>
            <a:endParaRPr lang="en-US" sz="1600" dirty="0"/>
          </a:p>
          <a:p>
            <a:endParaRPr lang="en-US" sz="1600" dirty="0"/>
          </a:p>
          <a:p>
            <a:r>
              <a:rPr lang="en-US" sz="1600" b="1" dirty="0">
                <a:solidFill>
                  <a:schemeClr val="accent1"/>
                </a:solidFill>
              </a:rPr>
              <a:t>Supervised </a:t>
            </a:r>
            <a:br>
              <a:rPr lang="en-US" sz="1600" b="1" dirty="0">
                <a:solidFill>
                  <a:schemeClr val="accent1"/>
                </a:solidFill>
              </a:rPr>
            </a:br>
            <a:r>
              <a:rPr lang="en-US" sz="1600" b="1" dirty="0">
                <a:solidFill>
                  <a:schemeClr val="accent1"/>
                </a:solidFill>
              </a:rPr>
              <a:t>Learning</a:t>
            </a:r>
          </a:p>
          <a:p>
            <a:r>
              <a:rPr lang="en-US" sz="1600" dirty="0">
                <a:solidFill>
                  <a:srgbClr val="000000"/>
                </a:solidFill>
              </a:rPr>
              <a:t>labeled data</a:t>
            </a:r>
          </a:p>
        </p:txBody>
      </p:sp>
      <p:sp>
        <p:nvSpPr>
          <p:cNvPr id="18" name="TextBox 17">
            <a:extLst>
              <a:ext uri="{FF2B5EF4-FFF2-40B4-BE49-F238E27FC236}">
                <a16:creationId xmlns:a16="http://schemas.microsoft.com/office/drawing/2014/main" id="{C6BBB060-5A63-124E-8C7F-A7791C6DFE8F}"/>
              </a:ext>
            </a:extLst>
          </p:cNvPr>
          <p:cNvSpPr txBox="1"/>
          <p:nvPr/>
        </p:nvSpPr>
        <p:spPr>
          <a:xfrm>
            <a:off x="8564771" y="1365251"/>
            <a:ext cx="3023484" cy="1077218"/>
          </a:xfrm>
          <a:prstGeom prst="rect">
            <a:avLst/>
          </a:prstGeom>
          <a:noFill/>
        </p:spPr>
        <p:txBody>
          <a:bodyPr wrap="square" rtlCol="0">
            <a:spAutoFit/>
          </a:bodyPr>
          <a:lstStyle/>
          <a:p>
            <a:pPr algn="ctr"/>
            <a:r>
              <a:rPr lang="en-US" sz="1600" dirty="0"/>
              <a:t>Reasoning,</a:t>
            </a:r>
          </a:p>
          <a:p>
            <a:pPr algn="ctr"/>
            <a:r>
              <a:rPr lang="en-US" sz="1600" dirty="0"/>
              <a:t>Inductive &amp; Deductive Logic,</a:t>
            </a:r>
          </a:p>
          <a:p>
            <a:pPr algn="ctr"/>
            <a:r>
              <a:rPr lang="en-US" sz="1600" dirty="0"/>
              <a:t>Knowledge Representation,</a:t>
            </a:r>
          </a:p>
          <a:p>
            <a:pPr algn="ctr"/>
            <a:r>
              <a:rPr lang="en-US" sz="1600" dirty="0"/>
              <a:t>Ontology</a:t>
            </a:r>
          </a:p>
        </p:txBody>
      </p:sp>
      <p:sp>
        <p:nvSpPr>
          <p:cNvPr id="19" name="TextBox 18">
            <a:extLst>
              <a:ext uri="{FF2B5EF4-FFF2-40B4-BE49-F238E27FC236}">
                <a16:creationId xmlns:a16="http://schemas.microsoft.com/office/drawing/2014/main" id="{CB859578-30C8-7942-A617-1BDA09495A2B}"/>
              </a:ext>
            </a:extLst>
          </p:cNvPr>
          <p:cNvSpPr txBox="1"/>
          <p:nvPr/>
        </p:nvSpPr>
        <p:spPr>
          <a:xfrm>
            <a:off x="10663727" y="5220707"/>
            <a:ext cx="1076182" cy="584775"/>
          </a:xfrm>
          <a:prstGeom prst="rect">
            <a:avLst/>
          </a:prstGeom>
          <a:noFill/>
        </p:spPr>
        <p:txBody>
          <a:bodyPr wrap="square" rtlCol="0">
            <a:spAutoFit/>
          </a:bodyPr>
          <a:lstStyle/>
          <a:p>
            <a:r>
              <a:rPr lang="en-US" sz="1600" dirty="0"/>
              <a:t>Vision,</a:t>
            </a:r>
          </a:p>
          <a:p>
            <a:r>
              <a:rPr lang="en-US" sz="1600" dirty="0"/>
              <a:t>Robotics</a:t>
            </a:r>
          </a:p>
        </p:txBody>
      </p:sp>
      <p:sp>
        <p:nvSpPr>
          <p:cNvPr id="20" name="TextBox 19">
            <a:extLst>
              <a:ext uri="{FF2B5EF4-FFF2-40B4-BE49-F238E27FC236}">
                <a16:creationId xmlns:a16="http://schemas.microsoft.com/office/drawing/2014/main" id="{E7EDF6FF-A76E-C24D-B887-2D4B7FE5148B}"/>
              </a:ext>
            </a:extLst>
          </p:cNvPr>
          <p:cNvSpPr txBox="1"/>
          <p:nvPr/>
        </p:nvSpPr>
        <p:spPr>
          <a:xfrm>
            <a:off x="8235307" y="2511409"/>
            <a:ext cx="1633639" cy="830997"/>
          </a:xfrm>
          <a:prstGeom prst="rect">
            <a:avLst/>
          </a:prstGeom>
          <a:noFill/>
        </p:spPr>
        <p:txBody>
          <a:bodyPr wrap="square" rtlCol="0">
            <a:spAutoFit/>
          </a:bodyPr>
          <a:lstStyle/>
          <a:p>
            <a:r>
              <a:rPr lang="en-US" sz="1600" dirty="0"/>
              <a:t>NLP,</a:t>
            </a:r>
          </a:p>
          <a:p>
            <a:r>
              <a:rPr lang="en-US" sz="1600" dirty="0"/>
              <a:t>Extracting Data from Text</a:t>
            </a:r>
          </a:p>
        </p:txBody>
      </p:sp>
      <p:sp>
        <p:nvSpPr>
          <p:cNvPr id="21" name="TextBox 20">
            <a:extLst>
              <a:ext uri="{FF2B5EF4-FFF2-40B4-BE49-F238E27FC236}">
                <a16:creationId xmlns:a16="http://schemas.microsoft.com/office/drawing/2014/main" id="{FBA00C0D-5432-314A-993C-4F17E55C8A3E}"/>
              </a:ext>
            </a:extLst>
          </p:cNvPr>
          <p:cNvSpPr txBox="1"/>
          <p:nvPr/>
        </p:nvSpPr>
        <p:spPr>
          <a:xfrm>
            <a:off x="10088459" y="4155663"/>
            <a:ext cx="1811831" cy="830997"/>
          </a:xfrm>
          <a:prstGeom prst="rect">
            <a:avLst/>
          </a:prstGeom>
          <a:noFill/>
        </p:spPr>
        <p:txBody>
          <a:bodyPr wrap="square" rtlCol="0">
            <a:spAutoFit/>
          </a:bodyPr>
          <a:lstStyle/>
          <a:p>
            <a:r>
              <a:rPr lang="en-US" sz="1600" dirty="0"/>
              <a:t>Fraud Detection, Security,</a:t>
            </a:r>
          </a:p>
          <a:p>
            <a:r>
              <a:rPr lang="en-US" sz="1600" dirty="0"/>
              <a:t>Risk </a:t>
            </a:r>
            <a:r>
              <a:rPr lang="en-US" sz="1600" dirty="0" err="1"/>
              <a:t>Mgmnt</a:t>
            </a:r>
            <a:endParaRPr lang="en-US" sz="1600" dirty="0"/>
          </a:p>
        </p:txBody>
      </p:sp>
      <p:sp>
        <p:nvSpPr>
          <p:cNvPr id="22" name="Down Arrow 21">
            <a:extLst>
              <a:ext uri="{FF2B5EF4-FFF2-40B4-BE49-F238E27FC236}">
                <a16:creationId xmlns:a16="http://schemas.microsoft.com/office/drawing/2014/main" id="{A9F95A87-EC9F-BC42-A086-20CE4ED842FC}"/>
              </a:ext>
            </a:extLst>
          </p:cNvPr>
          <p:cNvSpPr/>
          <p:nvPr/>
        </p:nvSpPr>
        <p:spPr>
          <a:xfrm flipV="1">
            <a:off x="3353156" y="4499790"/>
            <a:ext cx="374461" cy="481373"/>
          </a:xfrm>
          <a:prstGeom prst="downArrow">
            <a:avLst/>
          </a:prstGeom>
          <a:solidFill>
            <a:srgbClr val="084CB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own Arrow 22">
            <a:extLst>
              <a:ext uri="{FF2B5EF4-FFF2-40B4-BE49-F238E27FC236}">
                <a16:creationId xmlns:a16="http://schemas.microsoft.com/office/drawing/2014/main" id="{82C9E30F-6369-DC41-BBAE-0500CE2107EF}"/>
              </a:ext>
            </a:extLst>
          </p:cNvPr>
          <p:cNvSpPr/>
          <p:nvPr/>
        </p:nvSpPr>
        <p:spPr>
          <a:xfrm flipV="1">
            <a:off x="3353157" y="3247677"/>
            <a:ext cx="374461" cy="481373"/>
          </a:xfrm>
          <a:prstGeom prst="downArrow">
            <a:avLst/>
          </a:prstGeom>
          <a:solidFill>
            <a:srgbClr val="084CB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Down Arrow 23">
            <a:extLst>
              <a:ext uri="{FF2B5EF4-FFF2-40B4-BE49-F238E27FC236}">
                <a16:creationId xmlns:a16="http://schemas.microsoft.com/office/drawing/2014/main" id="{6D38400B-3825-844A-B166-B3FFAA444969}"/>
              </a:ext>
            </a:extLst>
          </p:cNvPr>
          <p:cNvSpPr/>
          <p:nvPr/>
        </p:nvSpPr>
        <p:spPr>
          <a:xfrm flipV="1">
            <a:off x="3353157" y="1755832"/>
            <a:ext cx="374461" cy="486007"/>
          </a:xfrm>
          <a:prstGeom prst="downArrow">
            <a:avLst/>
          </a:prstGeom>
          <a:solidFill>
            <a:srgbClr val="084CB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own Arrow 24">
            <a:extLst>
              <a:ext uri="{FF2B5EF4-FFF2-40B4-BE49-F238E27FC236}">
                <a16:creationId xmlns:a16="http://schemas.microsoft.com/office/drawing/2014/main" id="{51277682-D01D-474E-A412-49E7C1627C21}"/>
              </a:ext>
            </a:extLst>
          </p:cNvPr>
          <p:cNvSpPr/>
          <p:nvPr/>
        </p:nvSpPr>
        <p:spPr>
          <a:xfrm flipV="1">
            <a:off x="6248187" y="1968994"/>
            <a:ext cx="374461" cy="447355"/>
          </a:xfrm>
          <a:prstGeom prst="downArrow">
            <a:avLst/>
          </a:prstGeom>
          <a:solidFill>
            <a:srgbClr val="084CB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EE07EE8D-91A6-924C-93B7-8F689402E953}"/>
              </a:ext>
            </a:extLst>
          </p:cNvPr>
          <p:cNvSpPr txBox="1"/>
          <p:nvPr/>
        </p:nvSpPr>
        <p:spPr>
          <a:xfrm>
            <a:off x="8177074" y="3610615"/>
            <a:ext cx="1716778" cy="1077218"/>
          </a:xfrm>
          <a:prstGeom prst="rect">
            <a:avLst/>
          </a:prstGeom>
          <a:noFill/>
        </p:spPr>
        <p:txBody>
          <a:bodyPr wrap="square" rtlCol="0">
            <a:spAutoFit/>
          </a:bodyPr>
          <a:lstStyle/>
          <a:p>
            <a:r>
              <a:rPr lang="en-US" sz="1600" dirty="0"/>
              <a:t>Forecasting,</a:t>
            </a:r>
          </a:p>
          <a:p>
            <a:r>
              <a:rPr lang="en-US" sz="1600" dirty="0"/>
              <a:t>investments,</a:t>
            </a:r>
          </a:p>
          <a:p>
            <a:r>
              <a:rPr lang="en-US" sz="1600" dirty="0"/>
              <a:t>Resource </a:t>
            </a:r>
            <a:r>
              <a:rPr lang="en-US" sz="1600" dirty="0" err="1"/>
              <a:t>Mgmnt</a:t>
            </a:r>
            <a:endParaRPr lang="en-US" sz="1600" dirty="0"/>
          </a:p>
        </p:txBody>
      </p:sp>
      <p:sp>
        <p:nvSpPr>
          <p:cNvPr id="27" name="TextBox 26">
            <a:extLst>
              <a:ext uri="{FF2B5EF4-FFF2-40B4-BE49-F238E27FC236}">
                <a16:creationId xmlns:a16="http://schemas.microsoft.com/office/drawing/2014/main" id="{AE234D70-D666-6545-BE88-BFDFECBF3BD8}"/>
              </a:ext>
            </a:extLst>
          </p:cNvPr>
          <p:cNvSpPr txBox="1"/>
          <p:nvPr/>
        </p:nvSpPr>
        <p:spPr>
          <a:xfrm>
            <a:off x="10319243" y="2752602"/>
            <a:ext cx="1581047" cy="830997"/>
          </a:xfrm>
          <a:prstGeom prst="rect">
            <a:avLst/>
          </a:prstGeom>
          <a:noFill/>
        </p:spPr>
        <p:txBody>
          <a:bodyPr wrap="square" rtlCol="0">
            <a:spAutoFit/>
          </a:bodyPr>
          <a:lstStyle/>
          <a:p>
            <a:r>
              <a:rPr lang="en-US" sz="1600" dirty="0"/>
              <a:t>Chatbots,</a:t>
            </a:r>
          </a:p>
          <a:p>
            <a:r>
              <a:rPr lang="en-US" sz="1600" dirty="0"/>
              <a:t>Conversational</a:t>
            </a:r>
          </a:p>
          <a:p>
            <a:r>
              <a:rPr lang="en-US" sz="1600" dirty="0"/>
              <a:t>interfaces</a:t>
            </a:r>
          </a:p>
        </p:txBody>
      </p:sp>
      <p:sp>
        <p:nvSpPr>
          <p:cNvPr id="28" name="TextBox 27">
            <a:extLst>
              <a:ext uri="{FF2B5EF4-FFF2-40B4-BE49-F238E27FC236}">
                <a16:creationId xmlns:a16="http://schemas.microsoft.com/office/drawing/2014/main" id="{8CACADB6-85F3-4142-88C8-BDAABD70139C}"/>
              </a:ext>
            </a:extLst>
          </p:cNvPr>
          <p:cNvSpPr txBox="1"/>
          <p:nvPr/>
        </p:nvSpPr>
        <p:spPr>
          <a:xfrm>
            <a:off x="659567" y="2809351"/>
            <a:ext cx="707336" cy="338554"/>
          </a:xfrm>
          <a:prstGeom prst="rect">
            <a:avLst/>
          </a:prstGeom>
          <a:noFill/>
        </p:spPr>
        <p:txBody>
          <a:bodyPr wrap="square" rtlCol="0">
            <a:spAutoFit/>
          </a:bodyPr>
          <a:lstStyle/>
          <a:p>
            <a:r>
              <a:rPr lang="en-US" sz="1600" dirty="0"/>
              <a:t>2010</a:t>
            </a:r>
          </a:p>
        </p:txBody>
      </p:sp>
      <p:sp>
        <p:nvSpPr>
          <p:cNvPr id="29" name="TextBox 28">
            <a:extLst>
              <a:ext uri="{FF2B5EF4-FFF2-40B4-BE49-F238E27FC236}">
                <a16:creationId xmlns:a16="http://schemas.microsoft.com/office/drawing/2014/main" id="{C026EF51-112F-134D-924F-69C64B76C589}"/>
              </a:ext>
            </a:extLst>
          </p:cNvPr>
          <p:cNvSpPr txBox="1"/>
          <p:nvPr/>
        </p:nvSpPr>
        <p:spPr>
          <a:xfrm>
            <a:off x="662067" y="1770036"/>
            <a:ext cx="707336" cy="338554"/>
          </a:xfrm>
          <a:prstGeom prst="rect">
            <a:avLst/>
          </a:prstGeom>
          <a:noFill/>
        </p:spPr>
        <p:txBody>
          <a:bodyPr wrap="square" rtlCol="0">
            <a:spAutoFit/>
          </a:bodyPr>
          <a:lstStyle/>
          <a:p>
            <a:r>
              <a:rPr lang="en-US" sz="1600" dirty="0"/>
              <a:t>2015</a:t>
            </a:r>
          </a:p>
        </p:txBody>
      </p:sp>
      <p:sp>
        <p:nvSpPr>
          <p:cNvPr id="30" name="TextBox 29">
            <a:extLst>
              <a:ext uri="{FF2B5EF4-FFF2-40B4-BE49-F238E27FC236}">
                <a16:creationId xmlns:a16="http://schemas.microsoft.com/office/drawing/2014/main" id="{368C99AF-B021-8941-BBFD-FA40B29D6E96}"/>
              </a:ext>
            </a:extLst>
          </p:cNvPr>
          <p:cNvSpPr txBox="1"/>
          <p:nvPr/>
        </p:nvSpPr>
        <p:spPr>
          <a:xfrm>
            <a:off x="662067" y="4887980"/>
            <a:ext cx="707336" cy="338554"/>
          </a:xfrm>
          <a:prstGeom prst="rect">
            <a:avLst/>
          </a:prstGeom>
          <a:noFill/>
        </p:spPr>
        <p:txBody>
          <a:bodyPr wrap="square" rtlCol="0">
            <a:spAutoFit/>
          </a:bodyPr>
          <a:lstStyle/>
          <a:p>
            <a:r>
              <a:rPr lang="en-US" sz="1600" dirty="0"/>
              <a:t>2000</a:t>
            </a:r>
          </a:p>
        </p:txBody>
      </p:sp>
      <p:sp>
        <p:nvSpPr>
          <p:cNvPr id="31" name="TextBox 30">
            <a:extLst>
              <a:ext uri="{FF2B5EF4-FFF2-40B4-BE49-F238E27FC236}">
                <a16:creationId xmlns:a16="http://schemas.microsoft.com/office/drawing/2014/main" id="{6A747879-EBEC-2C48-8D13-ADB6A783E2E1}"/>
              </a:ext>
            </a:extLst>
          </p:cNvPr>
          <p:cNvSpPr txBox="1"/>
          <p:nvPr/>
        </p:nvSpPr>
        <p:spPr>
          <a:xfrm>
            <a:off x="664567" y="3848666"/>
            <a:ext cx="707336" cy="338554"/>
          </a:xfrm>
          <a:prstGeom prst="rect">
            <a:avLst/>
          </a:prstGeom>
          <a:noFill/>
        </p:spPr>
        <p:txBody>
          <a:bodyPr wrap="square" rtlCol="0">
            <a:spAutoFit/>
          </a:bodyPr>
          <a:lstStyle/>
          <a:p>
            <a:r>
              <a:rPr lang="en-US" sz="1600" dirty="0"/>
              <a:t>2005</a:t>
            </a:r>
          </a:p>
        </p:txBody>
      </p:sp>
      <p:sp>
        <p:nvSpPr>
          <p:cNvPr id="32" name="Down Arrow 31">
            <a:extLst>
              <a:ext uri="{FF2B5EF4-FFF2-40B4-BE49-F238E27FC236}">
                <a16:creationId xmlns:a16="http://schemas.microsoft.com/office/drawing/2014/main" id="{68CDAEC3-F507-0743-A89A-51B99CB02909}"/>
              </a:ext>
            </a:extLst>
          </p:cNvPr>
          <p:cNvSpPr/>
          <p:nvPr/>
        </p:nvSpPr>
        <p:spPr>
          <a:xfrm flipV="1">
            <a:off x="6248187" y="3701166"/>
            <a:ext cx="374461" cy="447355"/>
          </a:xfrm>
          <a:prstGeom prst="downArrow">
            <a:avLst/>
          </a:prstGeom>
          <a:solidFill>
            <a:srgbClr val="084CB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6889C4CE-D9BC-864B-BF1D-F5F476B40833}"/>
              </a:ext>
            </a:extLst>
          </p:cNvPr>
          <p:cNvSpPr txBox="1"/>
          <p:nvPr/>
        </p:nvSpPr>
        <p:spPr>
          <a:xfrm>
            <a:off x="8463025" y="4994577"/>
            <a:ext cx="1716778" cy="584775"/>
          </a:xfrm>
          <a:prstGeom prst="rect">
            <a:avLst/>
          </a:prstGeom>
          <a:noFill/>
        </p:spPr>
        <p:txBody>
          <a:bodyPr wrap="square" rtlCol="0">
            <a:spAutoFit/>
          </a:bodyPr>
          <a:lstStyle/>
          <a:p>
            <a:r>
              <a:rPr lang="en-US" sz="1600" dirty="0"/>
              <a:t>Recommender</a:t>
            </a:r>
          </a:p>
          <a:p>
            <a:r>
              <a:rPr lang="en-US" sz="1600" dirty="0"/>
              <a:t>Systems</a:t>
            </a:r>
          </a:p>
        </p:txBody>
      </p:sp>
      <p:sp>
        <p:nvSpPr>
          <p:cNvPr id="34" name="TextBox 33">
            <a:extLst>
              <a:ext uri="{FF2B5EF4-FFF2-40B4-BE49-F238E27FC236}">
                <a16:creationId xmlns:a16="http://schemas.microsoft.com/office/drawing/2014/main" id="{E66E5D37-1C31-B343-BB76-0BB28508E297}"/>
              </a:ext>
            </a:extLst>
          </p:cNvPr>
          <p:cNvSpPr txBox="1"/>
          <p:nvPr/>
        </p:nvSpPr>
        <p:spPr>
          <a:xfrm>
            <a:off x="664567" y="888122"/>
            <a:ext cx="707336" cy="338554"/>
          </a:xfrm>
          <a:prstGeom prst="rect">
            <a:avLst/>
          </a:prstGeom>
          <a:noFill/>
        </p:spPr>
        <p:txBody>
          <a:bodyPr wrap="square" rtlCol="0">
            <a:spAutoFit/>
          </a:bodyPr>
          <a:lstStyle/>
          <a:p>
            <a:r>
              <a:rPr lang="en-US" sz="1600" dirty="0"/>
              <a:t>Years</a:t>
            </a:r>
          </a:p>
        </p:txBody>
      </p:sp>
    </p:spTree>
    <p:extLst>
      <p:ext uri="{BB962C8B-B14F-4D97-AF65-F5344CB8AC3E}">
        <p14:creationId xmlns:p14="http://schemas.microsoft.com/office/powerpoint/2010/main" val="2549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p:nvPr/>
        </p:nvSpPr>
        <p:spPr>
          <a:xfrm>
            <a:off x="95000" y="0"/>
            <a:ext cx="3218100" cy="106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AI Growth Predictions</a:t>
            </a:r>
            <a:endParaRPr sz="2400"/>
          </a:p>
          <a:p>
            <a:pPr marL="0" lvl="0" indent="0" algn="l" rtl="0">
              <a:spcBef>
                <a:spcPts val="0"/>
              </a:spcBef>
              <a:spcAft>
                <a:spcPts val="0"/>
              </a:spcAft>
              <a:buNone/>
            </a:pPr>
            <a:r>
              <a:rPr lang="en-US" sz="2400"/>
              <a:t>(Forbes, 2018)</a:t>
            </a:r>
            <a:endParaRPr sz="2400"/>
          </a:p>
        </p:txBody>
      </p:sp>
      <p:pic>
        <p:nvPicPr>
          <p:cNvPr id="115" name="Google Shape;115;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636075" y="547551"/>
            <a:ext cx="8273625" cy="5692100"/>
          </a:xfrm>
          <a:prstGeom prst="rect">
            <a:avLst/>
          </a:prstGeom>
          <a:noFill/>
          <a:ln>
            <a:noFill/>
          </a:ln>
        </p:spPr>
      </p:pic>
      <p:cxnSp>
        <p:nvCxnSpPr>
          <p:cNvPr id="116" name="Google Shape;116;p17"/>
          <p:cNvCxnSpPr/>
          <p:nvPr/>
        </p:nvCxnSpPr>
        <p:spPr>
          <a:xfrm rot="10800000" flipH="1">
            <a:off x="6120475" y="6239650"/>
            <a:ext cx="132900" cy="550800"/>
          </a:xfrm>
          <a:prstGeom prst="straightConnector1">
            <a:avLst/>
          </a:prstGeom>
          <a:noFill/>
          <a:ln w="76200" cap="flat" cmpd="sng">
            <a:solidFill>
              <a:srgbClr val="FF0000"/>
            </a:solidFill>
            <a:prstDash val="solid"/>
            <a:round/>
            <a:headEnd type="none" w="med" len="med"/>
            <a:tailEnd type="triangle" w="med" len="med"/>
          </a:ln>
          <a:effectLst>
            <a:outerShdw blurRad="57150" dist="19050" dir="5400000" algn="bl" rotWithShape="0">
              <a:srgbClr val="000000">
                <a:alpha val="50000"/>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3126400" y="445271"/>
            <a:ext cx="5674500" cy="149867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i="0" u="none" strike="noStrike" cap="none" dirty="0">
                <a:solidFill>
                  <a:schemeClr val="dk1"/>
                </a:solidFill>
                <a:latin typeface="Calibri"/>
                <a:ea typeface="Calibri"/>
                <a:cs typeface="Calibri"/>
                <a:sym typeface="Calibri"/>
              </a:rPr>
              <a:t>Machine Learning &amp; AI</a:t>
            </a:r>
          </a:p>
          <a:p>
            <a:pPr marL="0" marR="0" lvl="0" indent="0" algn="ctr" rtl="0">
              <a:spcBef>
                <a:spcPts val="0"/>
              </a:spcBef>
              <a:spcAft>
                <a:spcPts val="0"/>
              </a:spcAft>
              <a:buNone/>
            </a:pPr>
            <a:r>
              <a:rPr lang="en-US" sz="4000" b="1" dirty="0">
                <a:solidFill>
                  <a:schemeClr val="dk1"/>
                </a:solidFill>
                <a:latin typeface="Calibri"/>
                <a:ea typeface="Calibri"/>
                <a:cs typeface="Calibri"/>
                <a:sym typeface="Calibri"/>
              </a:rPr>
              <a:t>How To Start</a:t>
            </a:r>
            <a:endParaRPr lang="en-US" sz="40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69BBAC03-8376-5844-91C5-3F339496893C}"/>
              </a:ext>
            </a:extLst>
          </p:cNvPr>
          <p:cNvSpPr txBox="1"/>
          <p:nvPr/>
        </p:nvSpPr>
        <p:spPr>
          <a:xfrm>
            <a:off x="2040622" y="2630832"/>
            <a:ext cx="9530054" cy="2554545"/>
          </a:xfrm>
          <a:prstGeom prst="rect">
            <a:avLst/>
          </a:prstGeom>
          <a:noFill/>
        </p:spPr>
        <p:txBody>
          <a:bodyPr wrap="square" rtlCol="0">
            <a:spAutoFit/>
          </a:bodyPr>
          <a:lstStyle/>
          <a:p>
            <a:r>
              <a:rPr lang="en-US" sz="2000" b="1" dirty="0">
                <a:solidFill>
                  <a:srgbClr val="0070C0"/>
                </a:solidFill>
                <a:latin typeface="Menlo" panose="020B0609030804020204" pitchFamily="49" charset="0"/>
                <a:ea typeface="Menlo" panose="020B0609030804020204" pitchFamily="49" charset="0"/>
                <a:cs typeface="Menlo" panose="020B0609030804020204" pitchFamily="49" charset="0"/>
              </a:rPr>
              <a:t>1. Are you a business owner or executive, </a:t>
            </a:r>
          </a:p>
          <a:p>
            <a:r>
              <a:rPr lang="en-US" sz="2000" b="1" dirty="0">
                <a:solidFill>
                  <a:srgbClr val="0070C0"/>
                </a:solidFill>
                <a:latin typeface="Menlo" panose="020B0609030804020204" pitchFamily="49" charset="0"/>
                <a:ea typeface="Menlo" panose="020B0609030804020204" pitchFamily="49" charset="0"/>
                <a:cs typeface="Menlo" panose="020B0609030804020204" pitchFamily="49" charset="0"/>
              </a:rPr>
              <a:t>   and want to start using ML &amp; AI in your organization ?</a:t>
            </a:r>
          </a:p>
          <a:p>
            <a:endParaRPr lang="en-US" sz="2000" b="1" dirty="0">
              <a:latin typeface="Menlo" panose="020B0609030804020204" pitchFamily="49" charset="0"/>
              <a:ea typeface="Menlo" panose="020B0609030804020204" pitchFamily="49" charset="0"/>
              <a:cs typeface="Menlo" panose="020B0609030804020204" pitchFamily="49" charset="0"/>
            </a:endParaRPr>
          </a:p>
          <a:p>
            <a:r>
              <a:rPr lang="en-US" sz="2000" b="1" dirty="0">
                <a:solidFill>
                  <a:srgbClr val="00B050"/>
                </a:solidFill>
                <a:latin typeface="Menlo" panose="020B0609030804020204" pitchFamily="49" charset="0"/>
                <a:ea typeface="Menlo" panose="020B0609030804020204" pitchFamily="49" charset="0"/>
                <a:cs typeface="Menlo" panose="020B0609030804020204" pitchFamily="49" charset="0"/>
              </a:rPr>
              <a:t>2. Do you want to become a Data Scientist </a:t>
            </a:r>
          </a:p>
          <a:p>
            <a:r>
              <a:rPr lang="en-US" sz="2000" b="1" dirty="0">
                <a:solidFill>
                  <a:srgbClr val="00B050"/>
                </a:solidFill>
                <a:latin typeface="Menlo" panose="020B0609030804020204" pitchFamily="49" charset="0"/>
                <a:ea typeface="Menlo" panose="020B0609030804020204" pitchFamily="49" charset="0"/>
                <a:cs typeface="Menlo" panose="020B0609030804020204" pitchFamily="49" charset="0"/>
              </a:rPr>
              <a:t>   and use existing ML technology?</a:t>
            </a:r>
          </a:p>
          <a:p>
            <a:endParaRPr lang="en-US" sz="2000" b="1" dirty="0">
              <a:latin typeface="Menlo" panose="020B0609030804020204" pitchFamily="49" charset="0"/>
              <a:ea typeface="Menlo" panose="020B0609030804020204" pitchFamily="49" charset="0"/>
              <a:cs typeface="Menlo" panose="020B0609030804020204" pitchFamily="49" charset="0"/>
            </a:endParaRPr>
          </a:p>
          <a:p>
            <a:r>
              <a:rPr lang="en-US" sz="2000" b="1" dirty="0">
                <a:solidFill>
                  <a:srgbClr val="FF0000"/>
                </a:solidFill>
                <a:latin typeface="Menlo" panose="020B0609030804020204" pitchFamily="49" charset="0"/>
                <a:ea typeface="Menlo" panose="020B0609030804020204" pitchFamily="49" charset="0"/>
                <a:cs typeface="Menlo" panose="020B0609030804020204" pitchFamily="49" charset="0"/>
              </a:rPr>
              <a:t>3. Are you an enthusiast who wants to develop </a:t>
            </a:r>
          </a:p>
          <a:p>
            <a:r>
              <a:rPr lang="en-US" sz="2000" b="1" dirty="0">
                <a:solidFill>
                  <a:srgbClr val="FF0000"/>
                </a:solidFill>
                <a:latin typeface="Menlo" panose="020B0609030804020204" pitchFamily="49" charset="0"/>
                <a:ea typeface="Menlo" panose="020B0609030804020204" pitchFamily="49" charset="0"/>
                <a:cs typeface="Menlo" panose="020B0609030804020204" pitchFamily="49" charset="0"/>
              </a:rPr>
              <a:t>   new ML &amp; AI methods?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p:nvPr/>
        </p:nvSpPr>
        <p:spPr>
          <a:xfrm>
            <a:off x="0" y="58615"/>
            <a:ext cx="5516357" cy="6583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b="1" dirty="0">
                <a:solidFill>
                  <a:schemeClr val="dk1"/>
                </a:solidFill>
              </a:rPr>
              <a:t>If you are an Executive:</a:t>
            </a:r>
          </a:p>
        </p:txBody>
      </p:sp>
      <p:sp>
        <p:nvSpPr>
          <p:cNvPr id="3" name="Google Shape;169;p23">
            <a:extLst>
              <a:ext uri="{FF2B5EF4-FFF2-40B4-BE49-F238E27FC236}">
                <a16:creationId xmlns:a16="http://schemas.microsoft.com/office/drawing/2014/main" id="{F928E9F1-8ECB-954E-A8BF-A0838C0845AF}"/>
              </a:ext>
            </a:extLst>
          </p:cNvPr>
          <p:cNvSpPr txBox="1"/>
          <p:nvPr/>
        </p:nvSpPr>
        <p:spPr>
          <a:xfrm>
            <a:off x="486577" y="1527691"/>
            <a:ext cx="11218845" cy="3044309"/>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b="1" dirty="0">
                <a:solidFill>
                  <a:srgbClr val="FF0000"/>
                </a:solidFill>
              </a:rPr>
              <a:t>AI staff</a:t>
            </a:r>
            <a:r>
              <a:rPr lang="en-US" sz="2000" dirty="0">
                <a:solidFill>
                  <a:schemeClr val="dk1"/>
                </a:solidFill>
              </a:rPr>
              <a:t> - create an AI department, host AI conferences and training, invite the best AI talent</a:t>
            </a:r>
          </a:p>
          <a:p>
            <a:pPr marL="342900" lvl="0" indent="-342900" algn="l" rtl="0">
              <a:spcBef>
                <a:spcPts val="0"/>
              </a:spcBef>
              <a:spcAft>
                <a:spcPts val="0"/>
              </a:spcAft>
              <a:buFont typeface="Arial" panose="020B0604020202020204" pitchFamily="34" charset="0"/>
              <a:buChar char="•"/>
            </a:pPr>
            <a:r>
              <a:rPr lang="en-US" sz="2000" b="1" dirty="0">
                <a:solidFill>
                  <a:srgbClr val="FF0000"/>
                </a:solidFill>
              </a:rPr>
              <a:t>Data</a:t>
            </a:r>
            <a:r>
              <a:rPr lang="en-US" sz="2000" dirty="0">
                <a:solidFill>
                  <a:schemeClr val="dk1"/>
                </a:solidFill>
              </a:rPr>
              <a:t> – 80% of work. Get serious about collecting, cleaning, and labeling data</a:t>
            </a:r>
          </a:p>
          <a:p>
            <a:pPr marL="342900" lvl="0" indent="-342900" algn="l" rtl="0">
              <a:spcBef>
                <a:spcPts val="0"/>
              </a:spcBef>
              <a:spcAft>
                <a:spcPts val="0"/>
              </a:spcAft>
              <a:buFont typeface="Arial" panose="020B0604020202020204" pitchFamily="34" charset="0"/>
              <a:buChar char="•"/>
            </a:pPr>
            <a:r>
              <a:rPr lang="en-US" sz="2000" b="1" dirty="0">
                <a:solidFill>
                  <a:srgbClr val="FF0000"/>
                </a:solidFill>
              </a:rPr>
              <a:t>Compare and select</a:t>
            </a:r>
            <a:r>
              <a:rPr lang="en-US" sz="2000" dirty="0">
                <a:solidFill>
                  <a:schemeClr val="dk1"/>
                </a:solidFill>
              </a:rPr>
              <a:t> ML tools from different vendors instead of building "from scratch" </a:t>
            </a:r>
          </a:p>
          <a:p>
            <a:pPr marL="342900" lvl="0" indent="-342900" algn="l" rtl="0">
              <a:spcBef>
                <a:spcPts val="0"/>
              </a:spcBef>
              <a:spcAft>
                <a:spcPts val="0"/>
              </a:spcAft>
              <a:buFont typeface="Arial" panose="020B0604020202020204" pitchFamily="34" charset="0"/>
              <a:buChar char="•"/>
            </a:pPr>
            <a:r>
              <a:rPr lang="en-US" sz="2000" dirty="0">
                <a:solidFill>
                  <a:schemeClr val="dk1"/>
                </a:solidFill>
              </a:rPr>
              <a:t>Use </a:t>
            </a:r>
            <a:r>
              <a:rPr lang="en-US" sz="2000" b="1" dirty="0">
                <a:solidFill>
                  <a:srgbClr val="FF0000"/>
                </a:solidFill>
              </a:rPr>
              <a:t>pre-trained models</a:t>
            </a:r>
            <a:r>
              <a:rPr lang="en-US" sz="2000" dirty="0">
                <a:solidFill>
                  <a:schemeClr val="dk1"/>
                </a:solidFill>
              </a:rPr>
              <a:t> </a:t>
            </a:r>
          </a:p>
          <a:p>
            <a:pPr marL="342900" lvl="0" indent="-342900">
              <a:buFont typeface="Arial" panose="020B0604020202020204" pitchFamily="34" charset="0"/>
              <a:buChar char="•"/>
            </a:pPr>
            <a:r>
              <a:rPr lang="en-US" sz="2000" dirty="0">
                <a:solidFill>
                  <a:schemeClr val="dk1"/>
                </a:solidFill>
              </a:rPr>
              <a:t>It is OK to use </a:t>
            </a:r>
            <a:r>
              <a:rPr lang="en-US" sz="2000" b="1" dirty="0">
                <a:solidFill>
                  <a:srgbClr val="FF0000"/>
                </a:solidFill>
              </a:rPr>
              <a:t>cross-cloud</a:t>
            </a:r>
            <a:r>
              <a:rPr lang="en-US" sz="2000" dirty="0">
                <a:solidFill>
                  <a:schemeClr val="dk1"/>
                </a:solidFill>
              </a:rPr>
              <a:t> solutions. Do not lock yourself into a single vendor </a:t>
            </a:r>
          </a:p>
          <a:p>
            <a:pPr marL="342900" lvl="0" indent="-342900">
              <a:buFont typeface="Arial" panose="020B0604020202020204" pitchFamily="34" charset="0"/>
              <a:buChar char="•"/>
            </a:pPr>
            <a:r>
              <a:rPr lang="en-US" sz="2000" dirty="0">
                <a:solidFill>
                  <a:schemeClr val="dk1"/>
                </a:solidFill>
              </a:rPr>
              <a:t>Comply with </a:t>
            </a:r>
            <a:r>
              <a:rPr lang="en-US" sz="2000" b="1" dirty="0">
                <a:solidFill>
                  <a:srgbClr val="FF0000"/>
                </a:solidFill>
              </a:rPr>
              <a:t>GDPR</a:t>
            </a:r>
            <a:r>
              <a:rPr lang="en-US" sz="2000" dirty="0">
                <a:solidFill>
                  <a:schemeClr val="dk1"/>
                </a:solidFill>
              </a:rPr>
              <a:t> (General Data Protection Regulation) and other regulations to assure privacy and fairness</a:t>
            </a:r>
          </a:p>
          <a:p>
            <a:pPr marL="342900" indent="-342900">
              <a:buFont typeface="Arial" panose="020B0604020202020204" pitchFamily="34" charset="0"/>
              <a:buChar char="•"/>
            </a:pPr>
            <a:r>
              <a:rPr lang="en-US" sz="2000" dirty="0">
                <a:solidFill>
                  <a:schemeClr val="dk1"/>
                </a:solidFill>
              </a:rPr>
              <a:t>Accent on "</a:t>
            </a:r>
            <a:r>
              <a:rPr lang="en-US" sz="2000" b="1" dirty="0" err="1">
                <a:solidFill>
                  <a:srgbClr val="FF0000"/>
                </a:solidFill>
              </a:rPr>
              <a:t>explainability</a:t>
            </a:r>
            <a:r>
              <a:rPr lang="en-US" sz="2000" dirty="0">
                <a:solidFill>
                  <a:schemeClr val="dk1"/>
                </a:solidFill>
              </a:rPr>
              <a:t>" of algorithms </a:t>
            </a:r>
          </a:p>
          <a:p>
            <a:pPr marL="342900" indent="-342900">
              <a:buFont typeface="Arial" panose="020B0604020202020204" pitchFamily="34" charset="0"/>
              <a:buChar char="•"/>
            </a:pPr>
            <a:r>
              <a:rPr lang="en-US" sz="2000" dirty="0">
                <a:solidFill>
                  <a:schemeClr val="dk1"/>
                </a:solidFill>
              </a:rPr>
              <a:t>Use "</a:t>
            </a:r>
            <a:r>
              <a:rPr lang="en-US" sz="2000" b="1" dirty="0">
                <a:solidFill>
                  <a:srgbClr val="FF0000"/>
                </a:solidFill>
              </a:rPr>
              <a:t>human-in-the-loop</a:t>
            </a:r>
            <a:r>
              <a:rPr lang="en-US" sz="2000" dirty="0">
                <a:solidFill>
                  <a:schemeClr val="dk1"/>
                </a:solidFill>
              </a:rPr>
              <a:t>" approach</a:t>
            </a:r>
            <a:endParaRPr sz="2000" dirty="0">
              <a:solidFill>
                <a:schemeClr val="dk1"/>
              </a:solidFill>
            </a:endParaRPr>
          </a:p>
          <a:p>
            <a:pPr marL="0" lvl="0" indent="0" algn="l" rtl="0">
              <a:spcBef>
                <a:spcPts val="0"/>
              </a:spcBef>
              <a:spcAft>
                <a:spcPts val="0"/>
              </a:spcAft>
              <a:buNone/>
            </a:pPr>
            <a:endParaRPr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p:nvPr/>
        </p:nvSpPr>
        <p:spPr>
          <a:xfrm>
            <a:off x="0" y="0"/>
            <a:ext cx="9319846" cy="658312"/>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US" sz="2800" b="1" dirty="0">
                <a:solidFill>
                  <a:schemeClr val="dk1"/>
                </a:solidFill>
              </a:rPr>
              <a:t>If you want to study to become a Data Scientist.</a:t>
            </a:r>
          </a:p>
        </p:txBody>
      </p:sp>
      <p:sp>
        <p:nvSpPr>
          <p:cNvPr id="3" name="Google Shape;169;p23">
            <a:extLst>
              <a:ext uri="{FF2B5EF4-FFF2-40B4-BE49-F238E27FC236}">
                <a16:creationId xmlns:a16="http://schemas.microsoft.com/office/drawing/2014/main" id="{BC7D0D88-C8EE-1948-8E5C-F8361C44D635}"/>
              </a:ext>
            </a:extLst>
          </p:cNvPr>
          <p:cNvSpPr txBox="1"/>
          <p:nvPr/>
        </p:nvSpPr>
        <p:spPr>
          <a:xfrm>
            <a:off x="453750" y="912581"/>
            <a:ext cx="11284500" cy="5031019"/>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Things change fast - you need to learn constantly. Subscriptions, YouTube, Twitter. Get YouTube Premium.</a:t>
            </a:r>
          </a:p>
          <a:p>
            <a:pPr marL="285750" lvl="0" indent="-285750">
              <a:buFont typeface="Arial" panose="020B0604020202020204" pitchFamily="34" charset="0"/>
              <a:buChar char="•"/>
            </a:pPr>
            <a:r>
              <a:rPr lang="en-US" sz="1600" dirty="0"/>
              <a:t>Start following some famous people on YouTube, Facebook, Twitter: </a:t>
            </a:r>
            <a:br>
              <a:rPr lang="en-US" sz="1600" dirty="0"/>
            </a:br>
            <a:r>
              <a:rPr lang="en-US" sz="1600" dirty="0"/>
              <a:t>(Yann </a:t>
            </a:r>
            <a:r>
              <a:rPr lang="en-US" sz="1600" dirty="0" err="1"/>
              <a:t>LeCun</a:t>
            </a:r>
            <a:r>
              <a:rPr lang="en-US" sz="1600" dirty="0"/>
              <a:t>, Geoffrey Hinton, Ian Goodfellow, </a:t>
            </a:r>
            <a:r>
              <a:rPr lang="en-US" sz="1600" dirty="0" err="1"/>
              <a:t>Yoshua</a:t>
            </a:r>
            <a:r>
              <a:rPr lang="en-US" sz="1600" dirty="0"/>
              <a:t> </a:t>
            </a:r>
            <a:r>
              <a:rPr lang="en-US" sz="1600" dirty="0" err="1"/>
              <a:t>Bengio</a:t>
            </a:r>
            <a:r>
              <a:rPr lang="en-US" sz="1600" dirty="0"/>
              <a:t>, Jürgen </a:t>
            </a:r>
            <a:r>
              <a:rPr lang="en-US" sz="1600" dirty="0" err="1"/>
              <a:t>Schmidhuber</a:t>
            </a:r>
            <a:r>
              <a:rPr lang="en-US" sz="1600" dirty="0"/>
              <a:t>, Andrew Ng, etc.)</a:t>
            </a:r>
          </a:p>
          <a:p>
            <a:pPr marL="285750" lvl="3" indent="-285750">
              <a:buFont typeface="Arial" panose="020B0604020202020204" pitchFamily="34" charset="0"/>
              <a:buChar char="•"/>
            </a:pPr>
            <a:r>
              <a:rPr lang="en-US" sz="1600" dirty="0"/>
              <a:t>Learn (</a:t>
            </a:r>
            <a:r>
              <a:rPr lang="en-US" sz="1600" dirty="0" err="1"/>
              <a:t>youtube</a:t>
            </a:r>
            <a:r>
              <a:rPr lang="en-US" sz="1600" dirty="0"/>
              <a:t>, </a:t>
            </a:r>
            <a:r>
              <a:rPr lang="en-US" sz="1600" dirty="0" err="1"/>
              <a:t>coursera</a:t>
            </a:r>
            <a:r>
              <a:rPr lang="en-US" sz="1600" dirty="0"/>
              <a:t>, …) : </a:t>
            </a:r>
            <a:br>
              <a:rPr lang="en-US" sz="1600" dirty="0"/>
            </a:br>
            <a:r>
              <a:rPr lang="en-US" sz="1600" dirty="0"/>
              <a:t>  ..  Python programming (also Pandas, </a:t>
            </a:r>
            <a:r>
              <a:rPr lang="en-US" sz="1600" dirty="0" err="1"/>
              <a:t>Numpy</a:t>
            </a:r>
            <a:r>
              <a:rPr lang="en-US" sz="1600" dirty="0"/>
              <a:t>, Scikit-Learn)</a:t>
            </a:r>
            <a:br>
              <a:rPr lang="en-US" sz="1600" dirty="0"/>
            </a:br>
            <a:r>
              <a:rPr lang="en-US" sz="1600" dirty="0"/>
              <a:t>  ..  Unix commands (Linux or Mac)</a:t>
            </a:r>
            <a:br>
              <a:rPr lang="en-US" sz="1600" dirty="0"/>
            </a:br>
            <a:r>
              <a:rPr lang="en-US" sz="1600" dirty="0"/>
              <a:t>  ..  SQL, Excel</a:t>
            </a:r>
            <a:br>
              <a:rPr lang="en-US" sz="1600" dirty="0"/>
            </a:br>
            <a:r>
              <a:rPr lang="en-US" sz="1600" dirty="0"/>
              <a:t>  ..  Some Statistics (</a:t>
            </a:r>
            <a:r>
              <a:rPr lang="en-US" sz="1600" dirty="0" err="1"/>
              <a:t>youtube</a:t>
            </a:r>
            <a:r>
              <a:rPr lang="en-US" sz="1600" dirty="0"/>
              <a:t>, ...) - </a:t>
            </a:r>
            <a:r>
              <a:rPr lang="en-US" sz="1600" dirty="0">
                <a:solidFill>
                  <a:schemeClr val="dk1"/>
                </a:solidFill>
              </a:rPr>
              <a:t>Normal distribution, CLT, Binomial Distribution, </a:t>
            </a:r>
            <a:br>
              <a:rPr lang="en-US" sz="1600" dirty="0">
                <a:solidFill>
                  <a:schemeClr val="dk1"/>
                </a:solidFill>
              </a:rPr>
            </a:br>
            <a:r>
              <a:rPr lang="en-US" sz="1600" dirty="0">
                <a:solidFill>
                  <a:schemeClr val="dk1"/>
                </a:solidFill>
              </a:rPr>
              <a:t>       Hypothesis testing, P-value, t-test, Chi-square test, Linear Regression</a:t>
            </a:r>
            <a:br>
              <a:rPr lang="en-US" sz="1600" dirty="0">
                <a:solidFill>
                  <a:schemeClr val="dk1"/>
                </a:solidFill>
              </a:rPr>
            </a:br>
            <a:r>
              <a:rPr lang="en-US" sz="1600" dirty="0">
                <a:solidFill>
                  <a:schemeClr val="dk1"/>
                </a:solidFill>
              </a:rPr>
              <a:t>  ..  Logistic Regression</a:t>
            </a:r>
            <a:br>
              <a:rPr lang="en-US" sz="1600" dirty="0">
                <a:solidFill>
                  <a:schemeClr val="dk1"/>
                </a:solidFill>
              </a:rPr>
            </a:br>
            <a:r>
              <a:rPr lang="en-US" sz="1600" dirty="0">
                <a:solidFill>
                  <a:schemeClr val="dk1"/>
                </a:solidFill>
              </a:rPr>
              <a:t>  .. Standard Machine Learning (Linear &amp; Logistic Regression, Random Forest, </a:t>
            </a:r>
            <a:r>
              <a:rPr lang="en-US" sz="1600" dirty="0" err="1">
                <a:solidFill>
                  <a:schemeClr val="dk1"/>
                </a:solidFill>
              </a:rPr>
              <a:t>XGBoost</a:t>
            </a:r>
            <a:r>
              <a:rPr lang="en-US" sz="1600" dirty="0">
                <a:solidFill>
                  <a:schemeClr val="dk1"/>
                </a:solidFill>
              </a:rPr>
              <a:t>, etc.)</a:t>
            </a:r>
            <a:br>
              <a:rPr lang="en-US" sz="1600" dirty="0">
                <a:solidFill>
                  <a:schemeClr val="dk1"/>
                </a:solidFill>
              </a:rPr>
            </a:br>
            <a:r>
              <a:rPr lang="en-US" sz="1600" dirty="0">
                <a:solidFill>
                  <a:schemeClr val="dk1"/>
                </a:solidFill>
              </a:rPr>
              <a:t>  .. Deep Learning (</a:t>
            </a:r>
            <a:r>
              <a:rPr lang="en-US" sz="1600" dirty="0"/>
              <a:t> </a:t>
            </a:r>
            <a:r>
              <a:rPr lang="en-US" sz="1600" dirty="0" err="1"/>
              <a:t>deeplearning.ai</a:t>
            </a:r>
            <a:r>
              <a:rPr lang="en-US" sz="1600" dirty="0"/>
              <a:t> or some other course )</a:t>
            </a:r>
          </a:p>
          <a:p>
            <a:pPr marL="285750" indent="-285750">
              <a:buFont typeface="Arial" panose="020B0604020202020204" pitchFamily="34" charset="0"/>
              <a:buChar char="•"/>
            </a:pPr>
            <a:r>
              <a:rPr lang="en-US" sz="1600" dirty="0"/>
              <a:t>Listen to podcast: Sam </a:t>
            </a:r>
            <a:r>
              <a:rPr lang="en-US" sz="1600" dirty="0" err="1"/>
              <a:t>Charrington</a:t>
            </a:r>
            <a:r>
              <a:rPr lang="en-US" sz="1600" dirty="0"/>
              <a:t> – “This Week in Machine Learning &amp; AI”</a:t>
            </a:r>
          </a:p>
          <a:p>
            <a:pPr marL="285750" indent="-285750">
              <a:buFont typeface="Arial" panose="020B0604020202020204" pitchFamily="34" charset="0"/>
              <a:buChar char="•"/>
            </a:pPr>
            <a:r>
              <a:rPr lang="en-US" sz="1600" dirty="0">
                <a:solidFill>
                  <a:schemeClr val="dk1"/>
                </a:solidFill>
              </a:rPr>
              <a:t>Follow </a:t>
            </a:r>
            <a:r>
              <a:rPr lang="en-US" sz="1600" dirty="0"/>
              <a:t>Siraj </a:t>
            </a:r>
            <a:r>
              <a:rPr lang="en-US" sz="1600" dirty="0" err="1"/>
              <a:t>Raval</a:t>
            </a:r>
            <a:r>
              <a:rPr lang="en-US" sz="1600" dirty="0"/>
              <a:t> on </a:t>
            </a:r>
            <a:r>
              <a:rPr lang="en-US" sz="1600" dirty="0" err="1"/>
              <a:t>youtube</a:t>
            </a:r>
            <a:r>
              <a:rPr lang="en-US" sz="1600" dirty="0"/>
              <a:t>, </a:t>
            </a:r>
          </a:p>
          <a:p>
            <a:pPr marL="285750" indent="-285750">
              <a:buFont typeface="Arial" panose="020B0604020202020204" pitchFamily="34" charset="0"/>
              <a:buChar char="•"/>
            </a:pPr>
            <a:r>
              <a:rPr lang="en-US" sz="1600" dirty="0"/>
              <a:t>Follow Chris </a:t>
            </a:r>
            <a:r>
              <a:rPr lang="en-US" sz="1600" dirty="0" err="1"/>
              <a:t>Olah</a:t>
            </a:r>
            <a:r>
              <a:rPr lang="en-US" sz="1600" dirty="0"/>
              <a:t>: </a:t>
            </a:r>
            <a:r>
              <a:rPr lang="en-US" sz="1600" dirty="0" err="1"/>
              <a:t>colah.github.io</a:t>
            </a:r>
            <a:r>
              <a:rPr lang="en-US" sz="1600" dirty="0"/>
              <a:t> ,  distill.pub </a:t>
            </a:r>
          </a:p>
          <a:p>
            <a:pPr marL="285750" indent="-285750">
              <a:buFont typeface="Arial" panose="020B0604020202020204" pitchFamily="34" charset="0"/>
              <a:buChar char="•"/>
            </a:pPr>
            <a:r>
              <a:rPr lang="en-US" sz="1600" dirty="0"/>
              <a:t>Learn </a:t>
            </a:r>
            <a:r>
              <a:rPr lang="en-US" sz="1600" dirty="0">
                <a:solidFill>
                  <a:schemeClr val="dk1"/>
                </a:solidFill>
              </a:rPr>
              <a:t>100-200 terms (dictionary) r</a:t>
            </a:r>
            <a:r>
              <a:rPr lang="en-US" sz="1600" dirty="0"/>
              <a:t>elated to </a:t>
            </a:r>
            <a:br>
              <a:rPr lang="en-US" sz="1600" dirty="0"/>
            </a:br>
            <a:r>
              <a:rPr lang="en-US" sz="1600" dirty="0"/>
              <a:t>  .. training and evaluating models (error / loss function, Precision and Recall, Accuracy, </a:t>
            </a:r>
            <a:br>
              <a:rPr lang="en-US" sz="1600" dirty="0"/>
            </a:br>
            <a:r>
              <a:rPr lang="en-US" sz="1600" dirty="0"/>
              <a:t>     ROC curve, confusion matrix, regularization, cross-validation, folds, etc.) </a:t>
            </a:r>
            <a:br>
              <a:rPr lang="en-US" sz="1600" dirty="0"/>
            </a:br>
            <a:r>
              <a:rPr lang="en-US" sz="1600" dirty="0"/>
              <a:t>  .. other terms related to </a:t>
            </a:r>
            <a:r>
              <a:rPr lang="en-US" sz="1600" dirty="0">
                <a:solidFill>
                  <a:schemeClr val="dk1"/>
                </a:solidFill>
              </a:rPr>
              <a:t>Data Science, Machine Learning, and AI – google them, make your own dictionary</a:t>
            </a:r>
          </a:p>
          <a:p>
            <a:pPr marL="285750" lvl="0" indent="-285750" algn="l" rtl="0">
              <a:spcBef>
                <a:spcPts val="0"/>
              </a:spcBef>
              <a:spcAft>
                <a:spcPts val="0"/>
              </a:spcAft>
              <a:buFont typeface="Arial" panose="020B0604020202020204" pitchFamily="34" charset="0"/>
              <a:buChar char="•"/>
            </a:pPr>
            <a:r>
              <a:rPr lang="en-US" sz="1600" dirty="0"/>
              <a:t>Look at </a:t>
            </a:r>
            <a:r>
              <a:rPr lang="en-US" sz="1600" dirty="0" err="1"/>
              <a:t>AutoML</a:t>
            </a:r>
            <a:r>
              <a:rPr lang="en-US" sz="1600" dirty="0"/>
              <a:t> (h2o.ai, Microsoft </a:t>
            </a:r>
            <a:r>
              <a:rPr lang="en-US" sz="1600" dirty="0" err="1"/>
              <a:t>AutoML</a:t>
            </a:r>
            <a:r>
              <a:rPr lang="en-US" sz="1600" dirty="0"/>
              <a:t>, etc.)</a:t>
            </a:r>
            <a:endParaRPr sz="1600" dirty="0"/>
          </a:p>
        </p:txBody>
      </p:sp>
    </p:spTree>
    <p:extLst>
      <p:ext uri="{BB962C8B-B14F-4D97-AF65-F5344CB8AC3E}">
        <p14:creationId xmlns:p14="http://schemas.microsoft.com/office/powerpoint/2010/main" val="1960117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p:nvPr/>
        </p:nvSpPr>
        <p:spPr>
          <a:xfrm>
            <a:off x="1916221" y="1246647"/>
            <a:ext cx="7567897" cy="436470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rPr>
              <a:t>Become a Researcher.</a:t>
            </a: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r>
              <a:rPr lang="en-US" sz="1800" dirty="0">
                <a:solidFill>
                  <a:schemeClr val="dk1"/>
                </a:solidFill>
              </a:rPr>
              <a:t>First study to become a Data Scientist.</a:t>
            </a: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r>
              <a:rPr lang="en-US" sz="1800" dirty="0">
                <a:solidFill>
                  <a:schemeClr val="dk1"/>
                </a:solidFill>
              </a:rPr>
              <a:t>Then you need to find a place where people do research.</a:t>
            </a:r>
          </a:p>
          <a:p>
            <a:pPr marL="0" lvl="0" indent="0" algn="l" rtl="0">
              <a:spcBef>
                <a:spcPts val="0"/>
              </a:spcBef>
              <a:spcAft>
                <a:spcPts val="0"/>
              </a:spcAft>
              <a:buNone/>
            </a:pPr>
            <a:r>
              <a:rPr lang="en-US" sz="1800" dirty="0">
                <a:solidFill>
                  <a:schemeClr val="dk1"/>
                </a:solidFill>
              </a:rPr>
              <a:t>It is usually a university of one of just a handful of companies:</a:t>
            </a:r>
          </a:p>
          <a:p>
            <a:pPr marL="342900" lvl="0" indent="-342900" algn="l" rtl="0">
              <a:spcBef>
                <a:spcPts val="0"/>
              </a:spcBef>
              <a:spcAft>
                <a:spcPts val="0"/>
              </a:spcAft>
              <a:buFont typeface="Arial" panose="020B0604020202020204" pitchFamily="34" charset="0"/>
              <a:buChar char="•"/>
            </a:pPr>
            <a:r>
              <a:rPr lang="en-US" sz="1800" dirty="0">
                <a:solidFill>
                  <a:schemeClr val="dk1"/>
                </a:solidFill>
              </a:rPr>
              <a:t>    Google</a:t>
            </a:r>
          </a:p>
          <a:p>
            <a:pPr marL="342900" lvl="0" indent="-342900" algn="l" rtl="0">
              <a:spcBef>
                <a:spcPts val="0"/>
              </a:spcBef>
              <a:spcAft>
                <a:spcPts val="0"/>
              </a:spcAft>
              <a:buFont typeface="Arial" panose="020B0604020202020204" pitchFamily="34" charset="0"/>
              <a:buChar char="•"/>
            </a:pPr>
            <a:r>
              <a:rPr lang="en-US" sz="1800" dirty="0">
                <a:solidFill>
                  <a:schemeClr val="dk1"/>
                </a:solidFill>
              </a:rPr>
              <a:t>    Facebook</a:t>
            </a:r>
          </a:p>
          <a:p>
            <a:pPr marL="342900" lvl="0" indent="-342900" algn="l" rtl="0">
              <a:spcBef>
                <a:spcPts val="0"/>
              </a:spcBef>
              <a:spcAft>
                <a:spcPts val="0"/>
              </a:spcAft>
              <a:buFont typeface="Arial" panose="020B0604020202020204" pitchFamily="34" charset="0"/>
              <a:buChar char="•"/>
            </a:pPr>
            <a:r>
              <a:rPr lang="en-US" sz="1800" dirty="0">
                <a:solidFill>
                  <a:schemeClr val="dk1"/>
                </a:solidFill>
              </a:rPr>
              <a:t>    Open AI</a:t>
            </a:r>
          </a:p>
          <a:p>
            <a:pPr marL="342900" lvl="0" indent="-342900" algn="l" rtl="0">
              <a:spcBef>
                <a:spcPts val="0"/>
              </a:spcBef>
              <a:spcAft>
                <a:spcPts val="0"/>
              </a:spcAft>
              <a:buFont typeface="Arial" panose="020B0604020202020204" pitchFamily="34" charset="0"/>
              <a:buChar char="•"/>
            </a:pPr>
            <a:r>
              <a:rPr lang="en-US" sz="1800" dirty="0">
                <a:solidFill>
                  <a:schemeClr val="dk1"/>
                </a:solidFill>
              </a:rPr>
              <a:t>    Microsoft</a:t>
            </a:r>
          </a:p>
          <a:p>
            <a:pPr marL="342900" lvl="0" indent="-342900" algn="l" rtl="0">
              <a:spcBef>
                <a:spcPts val="0"/>
              </a:spcBef>
              <a:spcAft>
                <a:spcPts val="0"/>
              </a:spcAft>
              <a:buFont typeface="Arial" panose="020B0604020202020204" pitchFamily="34" charset="0"/>
              <a:buChar char="•"/>
            </a:pPr>
            <a:r>
              <a:rPr lang="en-US" sz="1800" dirty="0">
                <a:solidFill>
                  <a:schemeClr val="dk1"/>
                </a:solidFill>
              </a:rPr>
              <a:t>    Apple</a:t>
            </a:r>
          </a:p>
          <a:p>
            <a:pPr marL="342900" lvl="0" indent="-342900" algn="l" rtl="0">
              <a:spcBef>
                <a:spcPts val="0"/>
              </a:spcBef>
              <a:spcAft>
                <a:spcPts val="0"/>
              </a:spcAft>
              <a:buFont typeface="Arial" panose="020B0604020202020204" pitchFamily="34" charset="0"/>
              <a:buChar char="•"/>
            </a:pPr>
            <a:r>
              <a:rPr lang="en-US" sz="1800" dirty="0">
                <a:solidFill>
                  <a:schemeClr val="dk1"/>
                </a:solidFill>
              </a:rPr>
              <a:t>    Baidu</a:t>
            </a:r>
          </a:p>
          <a:p>
            <a:pPr marL="342900" lvl="0" indent="-342900" algn="l" rtl="0">
              <a:spcBef>
                <a:spcPts val="0"/>
              </a:spcBef>
              <a:spcAft>
                <a:spcPts val="0"/>
              </a:spcAft>
              <a:buFont typeface="Arial" panose="020B0604020202020204" pitchFamily="34" charset="0"/>
              <a:buChar char="•"/>
            </a:pPr>
            <a:r>
              <a:rPr lang="en-US" sz="1800" dirty="0">
                <a:solidFill>
                  <a:schemeClr val="dk1"/>
                </a:solidFill>
              </a:rPr>
              <a:t>    etc.</a:t>
            </a:r>
            <a:endParaRPr sz="1800" dirty="0">
              <a:solidFill>
                <a:schemeClr val="dk1"/>
              </a:solidFill>
            </a:endParaRPr>
          </a:p>
          <a:p>
            <a:pPr marL="0" lvl="0" indent="0" algn="l" rtl="0">
              <a:spcBef>
                <a:spcPts val="0"/>
              </a:spcBef>
              <a:spcAft>
                <a:spcPts val="0"/>
              </a:spcAft>
              <a:buNone/>
            </a:pPr>
            <a:endParaRPr sz="1800" dirty="0"/>
          </a:p>
        </p:txBody>
      </p:sp>
      <p:sp>
        <p:nvSpPr>
          <p:cNvPr id="4" name="Google Shape;169;p23">
            <a:extLst>
              <a:ext uri="{FF2B5EF4-FFF2-40B4-BE49-F238E27FC236}">
                <a16:creationId xmlns:a16="http://schemas.microsoft.com/office/drawing/2014/main" id="{C6A45594-6485-C144-8360-1604E36DC676}"/>
              </a:ext>
            </a:extLst>
          </p:cNvPr>
          <p:cNvSpPr txBox="1"/>
          <p:nvPr/>
        </p:nvSpPr>
        <p:spPr>
          <a:xfrm>
            <a:off x="0" y="0"/>
            <a:ext cx="9061938" cy="5879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dk1"/>
                </a:solidFill>
              </a:rPr>
              <a:t>If you want to develop new ML &amp; AI methods.</a:t>
            </a:r>
            <a:endParaRPr sz="2800" dirty="0"/>
          </a:p>
        </p:txBody>
      </p:sp>
    </p:spTree>
    <p:extLst>
      <p:ext uri="{BB962C8B-B14F-4D97-AF65-F5344CB8AC3E}">
        <p14:creationId xmlns:p14="http://schemas.microsoft.com/office/powerpoint/2010/main" val="323402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4"/>
          <p:cNvPicPr preferRelativeResize="0"/>
          <p:nvPr/>
        </p:nvPicPr>
        <p:blipFill rotWithShape="1">
          <a:blip r:embed="rId3">
            <a:alphaModFix/>
          </a:blip>
          <a:srcRect/>
          <a:stretch/>
        </p:blipFill>
        <p:spPr>
          <a:xfrm>
            <a:off x="0" y="1365792"/>
            <a:ext cx="2938072" cy="2938072"/>
          </a:xfrm>
          <a:prstGeom prst="rect">
            <a:avLst/>
          </a:prstGeom>
          <a:noFill/>
          <a:ln>
            <a:noFill/>
          </a:ln>
        </p:spPr>
      </p:pic>
      <p:sp>
        <p:nvSpPr>
          <p:cNvPr id="96" name="Google Shape;96;p14"/>
          <p:cNvSpPr txBox="1"/>
          <p:nvPr/>
        </p:nvSpPr>
        <p:spPr>
          <a:xfrm>
            <a:off x="2938075" y="1365800"/>
            <a:ext cx="9061500" cy="31085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About me:</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Lev Selector, Ph.D. – Mathematical Modeling, ML &amp; AI</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1977 - first programming project: Fortran, punch-cards</a:t>
            </a:r>
            <a:endParaRPr dirty="0"/>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 - 1994 - math. modeling in biophysics</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 - present – Data Science, Machine Learning &amp; AI.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4" name="Google Shape;124;p18"/>
          <p:cNvSpPr txBox="1"/>
          <p:nvPr/>
        </p:nvSpPr>
        <p:spPr>
          <a:xfrm>
            <a:off x="0" y="166451"/>
            <a:ext cx="9869214" cy="1051200"/>
          </a:xfrm>
          <a:prstGeom prst="rect">
            <a:avLst/>
          </a:prstGeom>
          <a:noFill/>
          <a:ln>
            <a:noFill/>
          </a:ln>
        </p:spPr>
        <p:txBody>
          <a:bodyPr spcFirstLastPara="1" wrap="square" lIns="91425" tIns="45700" rIns="91425" bIns="45700" anchor="t" anchorCtr="0">
            <a:noAutofit/>
          </a:bodyPr>
          <a:lstStyle/>
          <a:p>
            <a:pPr lvl="0"/>
            <a:r>
              <a:rPr lang="en-US" sz="4800" b="1" dirty="0">
                <a:solidFill>
                  <a:schemeClr val="dk1"/>
                </a:solidFill>
                <a:latin typeface="Calibri"/>
                <a:ea typeface="Calibri"/>
                <a:cs typeface="Calibri"/>
                <a:sym typeface="Calibri"/>
              </a:rPr>
              <a:t>“AI is Life Extinction Event ?”</a:t>
            </a:r>
            <a:endParaRPr sz="4800" dirty="0"/>
          </a:p>
        </p:txBody>
      </p:sp>
      <p:pic>
        <p:nvPicPr>
          <p:cNvPr id="2" name="Picture 1">
            <a:extLst>
              <a:ext uri="{FF2B5EF4-FFF2-40B4-BE49-F238E27FC236}">
                <a16:creationId xmlns:a16="http://schemas.microsoft.com/office/drawing/2014/main" id="{C42D435A-DFFC-EA45-92B3-9B9DCF1A89A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8482" y="1217651"/>
            <a:ext cx="4708955" cy="3139303"/>
          </a:xfrm>
          <a:prstGeom prst="rect">
            <a:avLst/>
          </a:prstGeom>
        </p:spPr>
      </p:pic>
      <p:sp>
        <p:nvSpPr>
          <p:cNvPr id="9" name="Google Shape;124;p18">
            <a:extLst>
              <a:ext uri="{FF2B5EF4-FFF2-40B4-BE49-F238E27FC236}">
                <a16:creationId xmlns:a16="http://schemas.microsoft.com/office/drawing/2014/main" id="{B7DCB279-1A86-0D4C-A558-708C1BDFC692}"/>
              </a:ext>
            </a:extLst>
          </p:cNvPr>
          <p:cNvSpPr txBox="1"/>
          <p:nvPr/>
        </p:nvSpPr>
        <p:spPr>
          <a:xfrm>
            <a:off x="6730865" y="2130522"/>
            <a:ext cx="5172535" cy="1051200"/>
          </a:xfrm>
          <a:prstGeom prst="rect">
            <a:avLst/>
          </a:prstGeom>
          <a:noFill/>
          <a:ln>
            <a:noFill/>
          </a:ln>
        </p:spPr>
        <p:txBody>
          <a:bodyPr spcFirstLastPara="1" wrap="square" lIns="91425" tIns="45700" rIns="91425" bIns="45700" anchor="t" anchorCtr="0">
            <a:noAutofit/>
          </a:bodyPr>
          <a:lstStyle/>
          <a:p>
            <a:pPr lvl="0"/>
            <a:r>
              <a:rPr lang="en-US" sz="4800" b="1" dirty="0">
                <a:solidFill>
                  <a:schemeClr val="dk1"/>
                </a:solidFill>
                <a:latin typeface="Calibri"/>
                <a:ea typeface="Calibri"/>
                <a:cs typeface="Calibri"/>
                <a:sym typeface="Calibri"/>
              </a:rPr>
              <a:t>“AI - Tsunami ?”</a:t>
            </a:r>
            <a:endParaRPr sz="4800" dirty="0"/>
          </a:p>
        </p:txBody>
      </p:sp>
      <p:pic>
        <p:nvPicPr>
          <p:cNvPr id="3" name="Picture 2">
            <a:extLst>
              <a:ext uri="{FF2B5EF4-FFF2-40B4-BE49-F238E27FC236}">
                <a16:creationId xmlns:a16="http://schemas.microsoft.com/office/drawing/2014/main" id="{904DF987-77D2-0343-B912-2F093122F74C}"/>
              </a:ext>
            </a:extLst>
          </p:cNvPr>
          <p:cNvPicPr>
            <a:picLocks noChangeAspect="1"/>
          </p:cNvPicPr>
          <p:nvPr/>
        </p:nvPicPr>
        <p:blipFill>
          <a:blip r:embed="rId4"/>
          <a:stretch>
            <a:fillRect/>
          </a:stretch>
        </p:blipFill>
        <p:spPr>
          <a:xfrm>
            <a:off x="6730865" y="3248191"/>
            <a:ext cx="4974900" cy="3233685"/>
          </a:xfrm>
          <a:prstGeom prst="rect">
            <a:avLst/>
          </a:prstGeom>
        </p:spPr>
      </p:pic>
    </p:spTree>
    <p:extLst>
      <p:ext uri="{BB962C8B-B14F-4D97-AF65-F5344CB8AC3E}">
        <p14:creationId xmlns:p14="http://schemas.microsoft.com/office/powerpoint/2010/main" val="417816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oogle Shape;121;p18">
            <a:extLst>
              <a:ext uri="{FF2B5EF4-FFF2-40B4-BE49-F238E27FC236}">
                <a16:creationId xmlns:a16="http://schemas.microsoft.com/office/drawing/2014/main" id="{A33B6420-47C9-D54F-B0F3-7ED06782270E}"/>
              </a:ext>
            </a:extLst>
          </p:cNvPr>
          <p:cNvPicPr preferRelativeResize="0"/>
          <p:nvPr/>
        </p:nvPicPr>
        <p:blipFill rotWithShape="1">
          <a:blip r:embed="rId2">
            <a:alphaModFix/>
          </a:blip>
          <a:srcRect/>
          <a:stretch/>
        </p:blipFill>
        <p:spPr>
          <a:xfrm>
            <a:off x="9373" y="47813"/>
            <a:ext cx="2552701" cy="2552701"/>
          </a:xfrm>
          <a:prstGeom prst="rect">
            <a:avLst/>
          </a:prstGeom>
          <a:noFill/>
          <a:ln>
            <a:noFill/>
          </a:ln>
        </p:spPr>
      </p:pic>
      <p:sp>
        <p:nvSpPr>
          <p:cNvPr id="14" name="Google Shape;122;p18">
            <a:extLst>
              <a:ext uri="{FF2B5EF4-FFF2-40B4-BE49-F238E27FC236}">
                <a16:creationId xmlns:a16="http://schemas.microsoft.com/office/drawing/2014/main" id="{401E8BFF-C5AE-884E-AB09-AD8DBFB79E1A}"/>
              </a:ext>
            </a:extLst>
          </p:cNvPr>
          <p:cNvSpPr txBox="1"/>
          <p:nvPr/>
        </p:nvSpPr>
        <p:spPr>
          <a:xfrm>
            <a:off x="412639" y="2618612"/>
            <a:ext cx="2149435" cy="471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mn-lt"/>
                <a:ea typeface="Calibri"/>
                <a:cs typeface="Calibri"/>
                <a:sym typeface="Calibri"/>
              </a:rPr>
              <a:t>Andrew Ng</a:t>
            </a:r>
            <a:endParaRPr sz="2400" dirty="0">
              <a:solidFill>
                <a:schemeClr val="dk1"/>
              </a:solidFill>
              <a:latin typeface="+mn-lt"/>
              <a:ea typeface="Calibri"/>
              <a:cs typeface="Calibri"/>
              <a:sym typeface="Calibri"/>
            </a:endParaRPr>
          </a:p>
        </p:txBody>
      </p:sp>
      <p:sp>
        <p:nvSpPr>
          <p:cNvPr id="15" name="Google Shape;123;p18">
            <a:extLst>
              <a:ext uri="{FF2B5EF4-FFF2-40B4-BE49-F238E27FC236}">
                <a16:creationId xmlns:a16="http://schemas.microsoft.com/office/drawing/2014/main" id="{FB24C2DB-FE6D-6A44-BF4F-590EA358AC69}"/>
              </a:ext>
            </a:extLst>
          </p:cNvPr>
          <p:cNvSpPr txBox="1"/>
          <p:nvPr/>
        </p:nvSpPr>
        <p:spPr>
          <a:xfrm>
            <a:off x="9373" y="3122860"/>
            <a:ext cx="6769799" cy="2836506"/>
          </a:xfrm>
          <a:prstGeom prst="rect">
            <a:avLst/>
          </a:prstGeom>
          <a:noFill/>
          <a:ln>
            <a:noFill/>
          </a:ln>
        </p:spPr>
        <p:txBody>
          <a:bodyPr spcFirstLastPara="1" wrap="square" lIns="91425" tIns="45700" rIns="91425" bIns="45700" anchor="t" anchorCtr="0">
            <a:noAutofit/>
          </a:bodyPr>
          <a:lstStyle/>
          <a:p>
            <a:pPr marL="285750" lvl="0" indent="-285750">
              <a:buFont typeface="Arial" panose="020B0604020202020204" pitchFamily="34" charset="0"/>
              <a:buChar char="•"/>
            </a:pPr>
            <a:r>
              <a:rPr lang="en-US" sz="1600" dirty="0">
                <a:solidFill>
                  <a:schemeClr val="dk1"/>
                </a:solidFill>
                <a:latin typeface="Calibri"/>
                <a:ea typeface="Calibri"/>
                <a:cs typeface="Calibri"/>
                <a:sym typeface="Calibri"/>
              </a:rPr>
              <a:t>co-founded and led Google Brain</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latin typeface="Calibri"/>
                <a:ea typeface="Calibri"/>
                <a:cs typeface="Calibri"/>
                <a:sym typeface="Calibri"/>
              </a:rPr>
              <a:t>was the chief scientist at </a:t>
            </a:r>
            <a:r>
              <a:rPr lang="en-US" sz="1600" b="1" dirty="0">
                <a:solidFill>
                  <a:srgbClr val="0070C0"/>
                </a:solidFill>
                <a:latin typeface="Calibri"/>
                <a:ea typeface="Calibri"/>
                <a:cs typeface="Calibri"/>
                <a:sym typeface="Calibri"/>
              </a:rPr>
              <a:t>Baidu Research </a:t>
            </a:r>
            <a:r>
              <a:rPr lang="en-US" sz="1600" dirty="0">
                <a:solidFill>
                  <a:schemeClr val="dk1"/>
                </a:solidFill>
                <a:latin typeface="Calibri"/>
                <a:ea typeface="Calibri"/>
                <a:cs typeface="Calibri"/>
                <a:sym typeface="Calibri"/>
              </a:rPr>
              <a:t>(~1,300 people) for 3 years</a:t>
            </a:r>
            <a:endParaRPr sz="1600" dirty="0"/>
          </a:p>
          <a:p>
            <a:pPr marL="285750" marR="0" lvl="0" indent="-285750" algn="l" rtl="0">
              <a:spcBef>
                <a:spcPts val="0"/>
              </a:spcBef>
              <a:spcAft>
                <a:spcPts val="0"/>
              </a:spcAft>
              <a:buFont typeface="Arial" panose="020B0604020202020204" pitchFamily="34" charset="0"/>
              <a:buChar char="•"/>
            </a:pPr>
            <a:r>
              <a:rPr lang="en-US" sz="1600" dirty="0">
                <a:solidFill>
                  <a:schemeClr val="dk1"/>
                </a:solidFill>
                <a:latin typeface="Calibri"/>
                <a:ea typeface="Calibri"/>
                <a:cs typeface="Calibri"/>
                <a:sym typeface="Calibri"/>
              </a:rPr>
              <a:t>adjunct professor at Stanford University </a:t>
            </a:r>
            <a:endParaRPr sz="1600" dirty="0">
              <a:solidFill>
                <a:schemeClr val="dk1"/>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n-US" sz="1600" dirty="0">
                <a:solidFill>
                  <a:schemeClr val="dk1"/>
                </a:solidFill>
                <a:latin typeface="Calibri"/>
                <a:ea typeface="Calibri"/>
                <a:cs typeface="Calibri"/>
                <a:sym typeface="Calibri"/>
              </a:rPr>
              <a:t>co-founder and chairman of Coursera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 </a:t>
            </a:r>
            <a:r>
              <a:rPr lang="en-US" sz="1600" u="sng" dirty="0">
                <a:solidFill>
                  <a:schemeClr val="hlink"/>
                </a:solidFill>
                <a:latin typeface="Calibri"/>
                <a:ea typeface="Calibri"/>
                <a:cs typeface="Calibri"/>
                <a:sym typeface="Calibri"/>
                <a:hlinkClick r:id="rId3"/>
              </a:rPr>
              <a:t>https://en.wikipedia.org/wiki/Andrew_Ng</a:t>
            </a:r>
            <a:r>
              <a:rPr lang="en-US" sz="1600" dirty="0">
                <a:solidFill>
                  <a:schemeClr val="dk1"/>
                </a:solidFill>
                <a:latin typeface="Calibri"/>
                <a:ea typeface="Calibri"/>
                <a:cs typeface="Calibri"/>
                <a:sym typeface="Calibri"/>
              </a:rPr>
              <a:t>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 </a:t>
            </a:r>
            <a:r>
              <a:rPr lang="en-US" sz="1600" u="sng" dirty="0">
                <a:solidFill>
                  <a:schemeClr val="hlink"/>
                </a:solidFill>
                <a:latin typeface="Calibri"/>
                <a:ea typeface="Calibri"/>
                <a:cs typeface="Calibri"/>
                <a:sym typeface="Calibri"/>
                <a:hlinkClick r:id="rId4"/>
              </a:rPr>
              <a:t>https://www.coursera.org/learn/machine-learning</a:t>
            </a:r>
            <a:r>
              <a:rPr lang="en-US" sz="1600" u="sng" dirty="0">
                <a:solidFill>
                  <a:schemeClr val="hlink"/>
                </a:solidFill>
                <a:latin typeface="Calibri"/>
                <a:ea typeface="Calibri"/>
                <a:cs typeface="Calibri"/>
                <a:sym typeface="Calibri"/>
              </a:rPr>
              <a:t> </a:t>
            </a:r>
            <a:r>
              <a:rPr lang="en-US" sz="1600" dirty="0">
                <a:solidFill>
                  <a:schemeClr val="dk1"/>
                </a:solidFill>
                <a:latin typeface="Calibri"/>
                <a:cs typeface="Calibri"/>
                <a:sym typeface="Calibri"/>
              </a:rPr>
              <a:t>  </a:t>
            </a:r>
            <a:br>
              <a:rPr lang="en-US" sz="1600" dirty="0">
                <a:solidFill>
                  <a:schemeClr val="dk1"/>
                </a:solidFill>
                <a:latin typeface="Calibri"/>
                <a:cs typeface="Calibri"/>
                <a:sym typeface="Calibri"/>
              </a:rPr>
            </a:br>
            <a:r>
              <a:rPr lang="en-US" sz="1600" dirty="0">
                <a:solidFill>
                  <a:schemeClr val="dk1"/>
                </a:solidFill>
                <a:latin typeface="Calibri"/>
                <a:cs typeface="Calibri"/>
                <a:sym typeface="Calibri"/>
              </a:rPr>
              <a:t>  - </a:t>
            </a:r>
            <a:r>
              <a:rPr lang="en-US" sz="1600" dirty="0">
                <a:solidFill>
                  <a:schemeClr val="dk1"/>
                </a:solidFill>
                <a:latin typeface="Calibri"/>
                <a:cs typeface="Calibri"/>
                <a:sym typeface="Calibri"/>
                <a:hlinkClick r:id="rId5"/>
              </a:rPr>
              <a:t>https://www.deeplearning.ai/</a:t>
            </a:r>
            <a:r>
              <a:rPr lang="en-US" sz="1600" dirty="0">
                <a:solidFill>
                  <a:schemeClr val="dk1"/>
                </a:solidFill>
                <a:latin typeface="Calibri"/>
                <a:cs typeface="Calibri"/>
                <a:sym typeface="Calibri"/>
              </a:rPr>
              <a:t>  </a:t>
            </a:r>
            <a:endParaRPr lang="en-US" sz="1600" dirty="0">
              <a:solidFill>
                <a:schemeClr val="dk1"/>
              </a:solidFill>
              <a:latin typeface="Calibri"/>
              <a:ea typeface="Calibri"/>
              <a:cs typeface="Calibri"/>
              <a:sym typeface="Calibri"/>
            </a:endParaRPr>
          </a:p>
          <a:p>
            <a:pPr marL="285750" lvl="0" indent="-285750">
              <a:buFont typeface="Arial" panose="020B0604020202020204" pitchFamily="34" charset="0"/>
              <a:buChar char="•"/>
            </a:pPr>
            <a:r>
              <a:rPr lang="en-US" sz="1600" dirty="0">
                <a:solidFill>
                  <a:schemeClr val="dk1"/>
                </a:solidFill>
                <a:latin typeface="Calibri"/>
                <a:cs typeface="Calibri"/>
                <a:sym typeface="Calibri"/>
              </a:rPr>
              <a:t>Landing AI - </a:t>
            </a:r>
            <a:r>
              <a:rPr lang="en-US" sz="1600" dirty="0">
                <a:solidFill>
                  <a:schemeClr val="dk1"/>
                </a:solidFill>
                <a:latin typeface="Calibri"/>
                <a:cs typeface="Calibri"/>
                <a:sym typeface="Calibri"/>
                <a:hlinkClick r:id="rId6"/>
              </a:rPr>
              <a:t>https://landing.ai/</a:t>
            </a:r>
            <a:r>
              <a:rPr lang="en-US" sz="1600" dirty="0">
                <a:solidFill>
                  <a:schemeClr val="dk1"/>
                </a:solidFill>
                <a:latin typeface="Calibri"/>
                <a:cs typeface="Calibri"/>
                <a:sym typeface="Calibri"/>
              </a:rPr>
              <a:t> </a:t>
            </a:r>
          </a:p>
          <a:p>
            <a:pPr marL="285750" indent="-285750">
              <a:buFont typeface="Arial" panose="020B0604020202020204" pitchFamily="34" charset="0"/>
              <a:buChar char="•"/>
            </a:pPr>
            <a:r>
              <a:rPr lang="en-US" sz="1600" dirty="0">
                <a:solidFill>
                  <a:schemeClr val="dk1"/>
                </a:solidFill>
                <a:latin typeface="Calibri"/>
                <a:ea typeface="Calibri"/>
                <a:cs typeface="Calibri"/>
                <a:sym typeface="Calibri"/>
              </a:rPr>
              <a:t>Artificial Intelligence is the New Electricity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 </a:t>
            </a:r>
            <a:r>
              <a:rPr lang="en-US" sz="1600" u="sng" dirty="0">
                <a:solidFill>
                  <a:schemeClr val="hlink"/>
                </a:solidFill>
                <a:latin typeface="Calibri"/>
                <a:ea typeface="Calibri"/>
                <a:cs typeface="Calibri"/>
                <a:sym typeface="Calibri"/>
                <a:hlinkClick r:id="rId7"/>
              </a:rPr>
              <a:t>https://www.facebook.com/andrew.ng.96/videos/1268821713173733/</a:t>
            </a:r>
            <a:r>
              <a:rPr lang="en-US" sz="1600" dirty="0">
                <a:solidFill>
                  <a:schemeClr val="dk1"/>
                </a:solidFill>
                <a:latin typeface="Calibri"/>
                <a:ea typeface="Calibri"/>
                <a:cs typeface="Calibri"/>
                <a:sym typeface="Calibri"/>
              </a:rPr>
              <a:t>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 </a:t>
            </a:r>
            <a:r>
              <a:rPr lang="en-US" sz="1600" u="sng" dirty="0">
                <a:solidFill>
                  <a:schemeClr val="hlink"/>
                </a:solidFill>
                <a:latin typeface="Calibri"/>
                <a:ea typeface="Calibri"/>
                <a:cs typeface="Calibri"/>
                <a:sym typeface="Calibri"/>
                <a:hlinkClick r:id="rId8"/>
              </a:rPr>
              <a:t>https://www.youtube.com/watch?v=21EiKfQYZXc</a:t>
            </a:r>
            <a:r>
              <a:rPr lang="en-US" sz="1600" dirty="0">
                <a:solidFill>
                  <a:schemeClr val="dk1"/>
                </a:solidFill>
                <a:latin typeface="Calibri"/>
                <a:ea typeface="Calibri"/>
                <a:cs typeface="Calibri"/>
                <a:sym typeface="Calibri"/>
              </a:rPr>
              <a:t>  </a:t>
            </a:r>
            <a:endParaRPr lang="en-US" sz="1600" dirty="0">
              <a:solidFill>
                <a:schemeClr val="dk1"/>
              </a:solidFill>
              <a:latin typeface="Calibri"/>
              <a:cs typeface="Calibri"/>
              <a:sym typeface="Calibri"/>
            </a:endParaRPr>
          </a:p>
          <a:p>
            <a:pPr lvl="0"/>
            <a:endParaRPr sz="1600" dirty="0"/>
          </a:p>
        </p:txBody>
      </p:sp>
      <p:sp>
        <p:nvSpPr>
          <p:cNvPr id="16" name="Google Shape;124;p18">
            <a:extLst>
              <a:ext uri="{FF2B5EF4-FFF2-40B4-BE49-F238E27FC236}">
                <a16:creationId xmlns:a16="http://schemas.microsoft.com/office/drawing/2014/main" id="{604A169C-4E8C-F345-8109-AFB7B3E92F6B}"/>
              </a:ext>
            </a:extLst>
          </p:cNvPr>
          <p:cNvSpPr txBox="1"/>
          <p:nvPr/>
        </p:nvSpPr>
        <p:spPr>
          <a:xfrm>
            <a:off x="3654199" y="242154"/>
            <a:ext cx="5648827" cy="8557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dk1"/>
                </a:solidFill>
                <a:latin typeface="Calibri"/>
                <a:ea typeface="Calibri"/>
                <a:cs typeface="Calibri"/>
                <a:sym typeface="Calibri"/>
              </a:rPr>
              <a:t>“AI is the New Electricity”</a:t>
            </a:r>
            <a:endParaRPr sz="4000" dirty="0"/>
          </a:p>
        </p:txBody>
      </p:sp>
      <p:sp>
        <p:nvSpPr>
          <p:cNvPr id="17" name="Google Shape;125;p18">
            <a:extLst>
              <a:ext uri="{FF2B5EF4-FFF2-40B4-BE49-F238E27FC236}">
                <a16:creationId xmlns:a16="http://schemas.microsoft.com/office/drawing/2014/main" id="{A5F77435-6571-F442-BB64-4F00A478B846}"/>
              </a:ext>
            </a:extLst>
          </p:cNvPr>
          <p:cNvSpPr txBox="1"/>
          <p:nvPr/>
        </p:nvSpPr>
        <p:spPr>
          <a:xfrm>
            <a:off x="7026334" y="2352820"/>
            <a:ext cx="5047604" cy="26035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Electricity came into our life ~120 years ago:</a:t>
            </a:r>
            <a:endParaRPr sz="2000" b="1" dirty="0">
              <a:solidFill>
                <a:schemeClr val="dk1"/>
              </a:solidFill>
              <a:latin typeface="Calibri"/>
              <a:ea typeface="Calibri"/>
              <a:cs typeface="Calibri"/>
              <a:sym typeface="Calibri"/>
            </a:endParaRPr>
          </a:p>
          <a:p>
            <a:pPr marL="342900" marR="0" lvl="0" indent="-342900" algn="l" rtl="0">
              <a:spcBef>
                <a:spcPts val="0"/>
              </a:spcBef>
              <a:spcAft>
                <a:spcPts val="0"/>
              </a:spcAft>
              <a:buFont typeface="Arial" panose="020B0604020202020204" pitchFamily="34" charset="0"/>
              <a:buChar char="•"/>
            </a:pPr>
            <a:r>
              <a:rPr lang="en-US" sz="2000" b="1" dirty="0">
                <a:solidFill>
                  <a:schemeClr val="dk1"/>
                </a:solidFill>
                <a:latin typeface="Calibri"/>
                <a:ea typeface="Calibri"/>
                <a:cs typeface="Calibri"/>
                <a:sym typeface="Calibri"/>
              </a:rPr>
              <a:t>lamps and motors</a:t>
            </a:r>
          </a:p>
          <a:p>
            <a:pPr marL="342900" marR="0" lvl="0" indent="-342900" algn="l" rtl="0">
              <a:spcBef>
                <a:spcPts val="0"/>
              </a:spcBef>
              <a:spcAft>
                <a:spcPts val="0"/>
              </a:spcAft>
              <a:buFont typeface="Arial" panose="020B0604020202020204" pitchFamily="34" charset="0"/>
              <a:buChar char="•"/>
            </a:pPr>
            <a:r>
              <a:rPr lang="en-US" sz="2000" b="1" dirty="0">
                <a:solidFill>
                  <a:schemeClr val="dk1"/>
                </a:solidFill>
                <a:latin typeface="Calibri"/>
                <a:ea typeface="Calibri"/>
                <a:cs typeface="Calibri"/>
                <a:sym typeface="Calibri"/>
              </a:rPr>
              <a:t>telegraph, telephone, radio, TV, Internet</a:t>
            </a:r>
            <a:endParaRPr sz="2000" b="1" dirty="0">
              <a:solidFill>
                <a:schemeClr val="dk1"/>
              </a:solidFill>
              <a:latin typeface="Calibri"/>
              <a:ea typeface="Calibri"/>
              <a:cs typeface="Calibri"/>
              <a:sym typeface="Calibri"/>
            </a:endParaRPr>
          </a:p>
          <a:p>
            <a:pPr marL="342900" marR="0" lvl="0" indent="-342900" algn="l" rtl="0">
              <a:spcBef>
                <a:spcPts val="0"/>
              </a:spcBef>
              <a:spcAft>
                <a:spcPts val="0"/>
              </a:spcAft>
              <a:buFont typeface="Arial" panose="020B0604020202020204" pitchFamily="34" charset="0"/>
              <a:buChar char="•"/>
            </a:pPr>
            <a:r>
              <a:rPr lang="en-US" sz="2000" b="1" dirty="0">
                <a:solidFill>
                  <a:schemeClr val="dk1"/>
                </a:solidFill>
                <a:latin typeface="Calibri"/>
                <a:ea typeface="Calibri"/>
                <a:cs typeface="Calibri"/>
                <a:sym typeface="Calibri"/>
              </a:rPr>
              <a:t>computers, IT, Machine Learning, AI</a:t>
            </a:r>
            <a:endParaRPr sz="2000" b="1" dirty="0">
              <a:solidFill>
                <a:schemeClr val="dk1"/>
              </a:solidFill>
              <a:latin typeface="Calibri"/>
              <a:ea typeface="Calibri"/>
              <a:cs typeface="Calibri"/>
              <a:sym typeface="Calibri"/>
            </a:endParaRPr>
          </a:p>
          <a:p>
            <a:pPr marL="342900" lvl="0" indent="-342900" algn="l" rtl="0">
              <a:spcBef>
                <a:spcPts val="0"/>
              </a:spcBef>
              <a:spcAft>
                <a:spcPts val="0"/>
              </a:spcAft>
              <a:buClr>
                <a:schemeClr val="dk1"/>
              </a:buClr>
              <a:buFont typeface="Arial" panose="020B0604020202020204" pitchFamily="34" charset="0"/>
              <a:buChar char="•"/>
            </a:pPr>
            <a:r>
              <a:rPr lang="en-US" sz="2000" b="1" dirty="0">
                <a:solidFill>
                  <a:schemeClr val="dk1"/>
                </a:solidFill>
                <a:latin typeface="Calibri"/>
                <a:ea typeface="Calibri"/>
                <a:cs typeface="Calibri"/>
                <a:sym typeface="Calibri"/>
              </a:rPr>
              <a:t>finance, trading</a:t>
            </a:r>
            <a:endParaRPr sz="2000" b="1" dirty="0">
              <a:solidFill>
                <a:schemeClr val="dk1"/>
              </a:solidFill>
              <a:latin typeface="Calibri"/>
              <a:ea typeface="Calibri"/>
              <a:cs typeface="Calibri"/>
              <a:sym typeface="Calibri"/>
            </a:endParaRPr>
          </a:p>
          <a:p>
            <a:pPr marL="342900" marR="0" lvl="0" indent="-342900" algn="l" rtl="0">
              <a:spcBef>
                <a:spcPts val="0"/>
              </a:spcBef>
              <a:spcAft>
                <a:spcPts val="0"/>
              </a:spcAft>
              <a:buFont typeface="Arial" panose="020B0604020202020204" pitchFamily="34" charset="0"/>
              <a:buChar char="•"/>
            </a:pPr>
            <a:r>
              <a:rPr lang="en-US" sz="2000" b="1" dirty="0">
                <a:solidFill>
                  <a:schemeClr val="dk1"/>
                </a:solidFill>
                <a:latin typeface="Calibri"/>
                <a:ea typeface="Calibri"/>
                <a:cs typeface="Calibri"/>
                <a:sym typeface="Calibri"/>
              </a:rPr>
              <a:t>science, education, medical diagnostics</a:t>
            </a:r>
            <a:endParaRPr sz="2000" b="1" dirty="0">
              <a:solidFill>
                <a:schemeClr val="dk1"/>
              </a:solidFill>
              <a:latin typeface="Calibri"/>
              <a:ea typeface="Calibri"/>
              <a:cs typeface="Calibri"/>
              <a:sym typeface="Calibri"/>
            </a:endParaRPr>
          </a:p>
          <a:p>
            <a:pPr marL="342900" marR="0" lvl="0" indent="-342900" algn="l" rtl="0">
              <a:spcBef>
                <a:spcPts val="0"/>
              </a:spcBef>
              <a:spcAft>
                <a:spcPts val="0"/>
              </a:spcAft>
              <a:buFont typeface="Arial" panose="020B0604020202020204" pitchFamily="34" charset="0"/>
              <a:buChar char="•"/>
            </a:pPr>
            <a:r>
              <a:rPr lang="en-US" sz="2000" b="1" dirty="0">
                <a:solidFill>
                  <a:schemeClr val="dk1"/>
                </a:solidFill>
                <a:latin typeface="Calibri"/>
                <a:ea typeface="Calibri"/>
                <a:cs typeface="Calibri"/>
                <a:sym typeface="Calibri"/>
              </a:rPr>
              <a:t>automation, robotics,</a:t>
            </a:r>
            <a:endParaRPr sz="2000" b="1" dirty="0">
              <a:solidFill>
                <a:schemeClr val="dk1"/>
              </a:solidFill>
              <a:latin typeface="Calibri"/>
              <a:ea typeface="Calibri"/>
              <a:cs typeface="Calibri"/>
              <a:sym typeface="Calibri"/>
            </a:endParaRPr>
          </a:p>
          <a:p>
            <a:pPr marL="342900" marR="0" lvl="0" indent="-342900" algn="l" rtl="0">
              <a:spcBef>
                <a:spcPts val="0"/>
              </a:spcBef>
              <a:spcAft>
                <a:spcPts val="0"/>
              </a:spcAft>
              <a:buFont typeface="Arial" panose="020B0604020202020204" pitchFamily="34" charset="0"/>
              <a:buChar char="•"/>
            </a:pPr>
            <a:r>
              <a:rPr lang="en-US" sz="2000" b="1" dirty="0">
                <a:solidFill>
                  <a:schemeClr val="dk1"/>
                </a:solidFill>
                <a:latin typeface="Calibri"/>
                <a:ea typeface="Calibri"/>
                <a:cs typeface="Calibri"/>
                <a:sym typeface="Calibri"/>
              </a:rPr>
              <a:t>etc. etc.</a:t>
            </a:r>
            <a:endParaRPr sz="2000" b="1" dirty="0">
              <a:solidFill>
                <a:schemeClr val="dk1"/>
              </a:solidFill>
              <a:latin typeface="Calibri"/>
              <a:ea typeface="Calibri"/>
              <a:cs typeface="Calibri"/>
              <a:sym typeface="Calibri"/>
            </a:endParaRPr>
          </a:p>
        </p:txBody>
      </p:sp>
      <p:sp>
        <p:nvSpPr>
          <p:cNvPr id="18" name="Google Shape;126;p18">
            <a:extLst>
              <a:ext uri="{FF2B5EF4-FFF2-40B4-BE49-F238E27FC236}">
                <a16:creationId xmlns:a16="http://schemas.microsoft.com/office/drawing/2014/main" id="{25086DD5-7170-DA48-9B09-5109EA8E8436}"/>
              </a:ext>
            </a:extLst>
          </p:cNvPr>
          <p:cNvSpPr txBox="1"/>
          <p:nvPr/>
        </p:nvSpPr>
        <p:spPr>
          <a:xfrm>
            <a:off x="4939556" y="1293354"/>
            <a:ext cx="5304374" cy="86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0070C0"/>
                </a:solidFill>
                <a:latin typeface="Calibri"/>
                <a:ea typeface="Calibri"/>
                <a:cs typeface="Calibri"/>
                <a:sym typeface="Calibri"/>
              </a:rPr>
              <a:t>AI like electricity will also change our lives in many ways which is difficult to predict.</a:t>
            </a:r>
            <a:endParaRPr sz="2000" b="1" dirty="0">
              <a:solidFill>
                <a:srgbClr val="0070C0"/>
              </a:solidFill>
              <a:latin typeface="Calibri"/>
              <a:ea typeface="Calibri"/>
              <a:cs typeface="Calibri"/>
              <a:sym typeface="Calibri"/>
            </a:endParaRPr>
          </a:p>
        </p:txBody>
      </p:sp>
    </p:spTree>
    <p:extLst>
      <p:ext uri="{BB962C8B-B14F-4D97-AF65-F5344CB8AC3E}">
        <p14:creationId xmlns:p14="http://schemas.microsoft.com/office/powerpoint/2010/main" val="276264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4" name="Google Shape;131;p19">
            <a:extLst>
              <a:ext uri="{FF2B5EF4-FFF2-40B4-BE49-F238E27FC236}">
                <a16:creationId xmlns:a16="http://schemas.microsoft.com/office/drawing/2014/main" id="{C3CFBAAD-79C4-F04B-83C6-CF40A2E21956}"/>
              </a:ext>
            </a:extLst>
          </p:cNvPr>
          <p:cNvSpPr txBox="1"/>
          <p:nvPr/>
        </p:nvSpPr>
        <p:spPr>
          <a:xfrm>
            <a:off x="2925000" y="135669"/>
            <a:ext cx="9208686" cy="159687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600" dirty="0">
                <a:solidFill>
                  <a:schemeClr val="dk1"/>
                </a:solidFill>
              </a:rPr>
              <a:t>Ray Kurzweil, chief engineer for Google and famous futurist stated that </a:t>
            </a:r>
            <a:r>
              <a:rPr lang="en-US" sz="1600" i="1" dirty="0">
                <a:solidFill>
                  <a:srgbClr val="0070C0"/>
                </a:solidFill>
              </a:rPr>
              <a:t>"... ultimately, AI will benefit us in the same way that previous technologies have. ... My view is not that AI is going to displace us, ... (but) ...  It’s going to enhance us. It does already.”</a:t>
            </a:r>
            <a:endParaRPr sz="1600" i="1" dirty="0">
              <a:solidFill>
                <a:srgbClr val="0070C0"/>
              </a:solidFill>
            </a:endParaRPr>
          </a:p>
        </p:txBody>
      </p:sp>
      <p:pic>
        <p:nvPicPr>
          <p:cNvPr id="5" name="Google Shape;132;p19">
            <a:extLst>
              <a:ext uri="{FF2B5EF4-FFF2-40B4-BE49-F238E27FC236}">
                <a16:creationId xmlns:a16="http://schemas.microsoft.com/office/drawing/2014/main" id="{E2854F9A-48DC-5B43-8D10-9172DEDC68C5}"/>
              </a:ext>
            </a:extLst>
          </p:cNvPr>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0"/>
            <a:ext cx="2838450" cy="2838450"/>
          </a:xfrm>
          <a:prstGeom prst="rect">
            <a:avLst/>
          </a:prstGeom>
          <a:noFill/>
          <a:ln>
            <a:noFill/>
          </a:ln>
        </p:spPr>
      </p:pic>
      <p:sp>
        <p:nvSpPr>
          <p:cNvPr id="6" name="Google Shape;133;p19">
            <a:extLst>
              <a:ext uri="{FF2B5EF4-FFF2-40B4-BE49-F238E27FC236}">
                <a16:creationId xmlns:a16="http://schemas.microsoft.com/office/drawing/2014/main" id="{20D17282-FCA5-1049-9A7C-A0639B79BCAE}"/>
              </a:ext>
            </a:extLst>
          </p:cNvPr>
          <p:cNvSpPr txBox="1"/>
          <p:nvPr/>
        </p:nvSpPr>
        <p:spPr>
          <a:xfrm>
            <a:off x="161742" y="3602317"/>
            <a:ext cx="6278815" cy="159687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600" dirty="0">
                <a:solidFill>
                  <a:schemeClr val="dk1"/>
                </a:solidFill>
              </a:rPr>
              <a:t>Millions of jobs will be "outsourced" to AI. </a:t>
            </a:r>
          </a:p>
          <a:p>
            <a:pPr marL="0" lvl="0" indent="0" algn="l" rtl="0">
              <a:spcBef>
                <a:spcPts val="0"/>
              </a:spcBef>
              <a:spcAft>
                <a:spcPts val="0"/>
              </a:spcAft>
              <a:buClr>
                <a:schemeClr val="dk1"/>
              </a:buClr>
              <a:buSzPts val="1100"/>
              <a:buFont typeface="Arial"/>
              <a:buNone/>
            </a:pPr>
            <a:endParaRPr lang="en-US" sz="1600" dirty="0">
              <a:solidFill>
                <a:schemeClr val="dk1"/>
              </a:solidFill>
            </a:endParaRPr>
          </a:p>
          <a:p>
            <a:pPr marL="0" lvl="0" indent="0" algn="l" rtl="0">
              <a:spcBef>
                <a:spcPts val="0"/>
              </a:spcBef>
              <a:spcAft>
                <a:spcPts val="0"/>
              </a:spcAft>
              <a:buClr>
                <a:schemeClr val="dk1"/>
              </a:buClr>
              <a:buSzPts val="1100"/>
              <a:buFont typeface="Arial"/>
              <a:buNone/>
            </a:pPr>
            <a:r>
              <a:rPr lang="en-US" sz="1600" dirty="0">
                <a:solidFill>
                  <a:schemeClr val="dk1"/>
                </a:solidFill>
              </a:rPr>
              <a:t>Also you will see new jobs, like "Chief AI Officer", AI departments. </a:t>
            </a:r>
          </a:p>
          <a:p>
            <a:pPr marL="0" lvl="0" indent="0" algn="l" rtl="0">
              <a:spcBef>
                <a:spcPts val="0"/>
              </a:spcBef>
              <a:spcAft>
                <a:spcPts val="0"/>
              </a:spcAft>
              <a:buClr>
                <a:schemeClr val="dk1"/>
              </a:buClr>
              <a:buSzPts val="1100"/>
              <a:buFont typeface="Arial"/>
              <a:buNone/>
            </a:pPr>
            <a:endParaRPr lang="en-US" sz="1600" dirty="0">
              <a:solidFill>
                <a:schemeClr val="dk1"/>
              </a:solidFill>
            </a:endParaRPr>
          </a:p>
          <a:p>
            <a:pPr marL="0" lvl="0" indent="0" algn="l" rtl="0">
              <a:spcBef>
                <a:spcPts val="0"/>
              </a:spcBef>
              <a:spcAft>
                <a:spcPts val="0"/>
              </a:spcAft>
              <a:buClr>
                <a:schemeClr val="dk1"/>
              </a:buClr>
              <a:buSzPts val="1100"/>
              <a:buFont typeface="Arial"/>
              <a:buNone/>
            </a:pPr>
            <a:r>
              <a:rPr lang="en-US" sz="1600" dirty="0">
                <a:solidFill>
                  <a:schemeClr val="dk1"/>
                </a:solidFill>
              </a:rPr>
              <a:t>We already see big shortage in AI specialists. Top AI talent is paid millions of $$.</a:t>
            </a:r>
            <a:endParaRPr sz="1600" dirty="0">
              <a:solidFill>
                <a:schemeClr val="dk1"/>
              </a:solidFill>
            </a:endParaRPr>
          </a:p>
        </p:txBody>
      </p:sp>
      <p:pic>
        <p:nvPicPr>
          <p:cNvPr id="7" name="Picture 6">
            <a:extLst>
              <a:ext uri="{FF2B5EF4-FFF2-40B4-BE49-F238E27FC236}">
                <a16:creationId xmlns:a16="http://schemas.microsoft.com/office/drawing/2014/main" id="{416EF753-6524-4A47-BB82-4F5FFA3E9A9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84217" y="2674571"/>
            <a:ext cx="1676341" cy="3717341"/>
          </a:xfrm>
          <a:prstGeom prst="rect">
            <a:avLst/>
          </a:prstGeom>
        </p:spPr>
      </p:pic>
      <p:pic>
        <p:nvPicPr>
          <p:cNvPr id="8" name="Picture 7">
            <a:extLst>
              <a:ext uri="{FF2B5EF4-FFF2-40B4-BE49-F238E27FC236}">
                <a16:creationId xmlns:a16="http://schemas.microsoft.com/office/drawing/2014/main" id="{9EE0AC33-EAC6-A94F-A562-05EFF34634D1}"/>
              </a:ext>
            </a:extLst>
          </p:cNvPr>
          <p:cNvPicPr>
            <a:picLocks noChangeAspect="1"/>
          </p:cNvPicPr>
          <p:nvPr/>
        </p:nvPicPr>
        <p:blipFill>
          <a:blip r:embed="rId5"/>
          <a:stretch>
            <a:fillRect/>
          </a:stretch>
        </p:blipFill>
        <p:spPr>
          <a:xfrm>
            <a:off x="9240522" y="2674571"/>
            <a:ext cx="2628900" cy="3746500"/>
          </a:xfrm>
          <a:prstGeom prst="rect">
            <a:avLst/>
          </a:prstGeom>
        </p:spPr>
      </p:pic>
      <p:sp>
        <p:nvSpPr>
          <p:cNvPr id="9" name="Google Shape;133;p19">
            <a:extLst>
              <a:ext uri="{FF2B5EF4-FFF2-40B4-BE49-F238E27FC236}">
                <a16:creationId xmlns:a16="http://schemas.microsoft.com/office/drawing/2014/main" id="{C80EF7AB-084A-3943-8BA0-6F751EC1BFEC}"/>
              </a:ext>
            </a:extLst>
          </p:cNvPr>
          <p:cNvSpPr txBox="1"/>
          <p:nvPr/>
        </p:nvSpPr>
        <p:spPr>
          <a:xfrm>
            <a:off x="7308140" y="1969350"/>
            <a:ext cx="4854682" cy="989100"/>
          </a:xfrm>
          <a:prstGeom prst="rect">
            <a:avLst/>
          </a:prstGeom>
          <a:noFill/>
          <a:ln>
            <a:noFill/>
          </a:ln>
        </p:spPr>
        <p:txBody>
          <a:bodyPr spcFirstLastPara="1" wrap="square" lIns="91425" tIns="45700" rIns="91425" bIns="45700" anchor="t" anchorCtr="0">
            <a:noAutofit/>
          </a:bodyPr>
          <a:lstStyle/>
          <a:p>
            <a:pPr>
              <a:buClr>
                <a:schemeClr val="dk1"/>
              </a:buClr>
              <a:buSzPts val="1100"/>
            </a:pPr>
            <a:r>
              <a:rPr lang="en-US" sz="1600" dirty="0">
                <a:solidFill>
                  <a:srgbClr val="0070C0"/>
                </a:solidFill>
              </a:rPr>
              <a:t>You need to get into AI asap to be able to surf the new wave, or this wave will drown you.</a:t>
            </a:r>
          </a:p>
        </p:txBody>
      </p:sp>
      <p:sp>
        <p:nvSpPr>
          <p:cNvPr id="2" name="TextBox 1">
            <a:extLst>
              <a:ext uri="{FF2B5EF4-FFF2-40B4-BE49-F238E27FC236}">
                <a16:creationId xmlns:a16="http://schemas.microsoft.com/office/drawing/2014/main" id="{312458AD-BDD8-7449-9432-D67E41420807}"/>
              </a:ext>
            </a:extLst>
          </p:cNvPr>
          <p:cNvSpPr txBox="1"/>
          <p:nvPr/>
        </p:nvSpPr>
        <p:spPr>
          <a:xfrm>
            <a:off x="630969" y="2838450"/>
            <a:ext cx="1569454" cy="369332"/>
          </a:xfrm>
          <a:prstGeom prst="rect">
            <a:avLst/>
          </a:prstGeom>
          <a:noFill/>
        </p:spPr>
        <p:txBody>
          <a:bodyPr wrap="square" rtlCol="0">
            <a:spAutoFit/>
          </a:bodyPr>
          <a:lstStyle/>
          <a:p>
            <a:r>
              <a:rPr lang="en-US" dirty="0">
                <a:solidFill>
                  <a:schemeClr val="dk1"/>
                </a:solidFill>
              </a:rPr>
              <a:t>Ray Kurzweil</a:t>
            </a:r>
            <a:endParaRPr lang="en-US" dirty="0"/>
          </a:p>
        </p:txBody>
      </p:sp>
    </p:spTree>
    <p:extLst>
      <p:ext uri="{BB962C8B-B14F-4D97-AF65-F5344CB8AC3E}">
        <p14:creationId xmlns:p14="http://schemas.microsoft.com/office/powerpoint/2010/main" val="66668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9" name="Google Shape;101;p15">
            <a:extLst>
              <a:ext uri="{FF2B5EF4-FFF2-40B4-BE49-F238E27FC236}">
                <a16:creationId xmlns:a16="http://schemas.microsoft.com/office/drawing/2014/main" id="{C016287F-4D86-7743-9DFE-AE51B7DF2F4D}"/>
              </a:ext>
            </a:extLst>
          </p:cNvPr>
          <p:cNvSpPr txBox="1"/>
          <p:nvPr/>
        </p:nvSpPr>
        <p:spPr>
          <a:xfrm>
            <a:off x="3271343" y="3254615"/>
            <a:ext cx="5738649" cy="782979"/>
          </a:xfrm>
          <a:prstGeom prst="rect">
            <a:avLst/>
          </a:prstGeom>
          <a:noFill/>
          <a:ln w="38100">
            <a:solidFill>
              <a:schemeClr val="accent1"/>
            </a:solid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000" b="1" dirty="0"/>
              <a:t>Deep Learning (DL)</a:t>
            </a:r>
            <a:endParaRPr sz="2000" dirty="0"/>
          </a:p>
          <a:p>
            <a:pPr marL="0" lvl="0" indent="0" algn="ctr" rtl="0">
              <a:spcBef>
                <a:spcPts val="0"/>
              </a:spcBef>
              <a:spcAft>
                <a:spcPts val="0"/>
              </a:spcAft>
              <a:buClr>
                <a:schemeClr val="dk1"/>
              </a:buClr>
              <a:buSzPts val="1100"/>
              <a:buFont typeface="Arial"/>
              <a:buNone/>
            </a:pPr>
            <a:r>
              <a:rPr lang="en-US" sz="2000" dirty="0"/>
              <a:t>ML implemented as Neural Network</a:t>
            </a:r>
            <a:endParaRPr sz="2000" dirty="0"/>
          </a:p>
          <a:p>
            <a:pPr marL="0" lvl="0" indent="0" algn="ctr" rtl="0">
              <a:spcBef>
                <a:spcPts val="0"/>
              </a:spcBef>
              <a:spcAft>
                <a:spcPts val="0"/>
              </a:spcAft>
              <a:buNone/>
            </a:pPr>
            <a:endParaRPr sz="2000" dirty="0"/>
          </a:p>
        </p:txBody>
      </p:sp>
      <p:sp>
        <p:nvSpPr>
          <p:cNvPr id="10" name="Google Shape;101;p15">
            <a:extLst>
              <a:ext uri="{FF2B5EF4-FFF2-40B4-BE49-F238E27FC236}">
                <a16:creationId xmlns:a16="http://schemas.microsoft.com/office/drawing/2014/main" id="{0585ABF0-8CC5-4A41-8D08-669BDDE773D3}"/>
              </a:ext>
            </a:extLst>
          </p:cNvPr>
          <p:cNvSpPr txBox="1"/>
          <p:nvPr/>
        </p:nvSpPr>
        <p:spPr>
          <a:xfrm>
            <a:off x="4389707" y="5558017"/>
            <a:ext cx="3501921" cy="1093905"/>
          </a:xfrm>
          <a:prstGeom prst="rect">
            <a:avLst/>
          </a:prstGeom>
          <a:noFill/>
          <a:ln w="38100">
            <a:solidFill>
              <a:schemeClr val="accent1"/>
            </a:solid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000" b="1" dirty="0"/>
              <a:t>Data Science (DS)</a:t>
            </a:r>
            <a:endParaRPr sz="2000" b="1" dirty="0"/>
          </a:p>
          <a:p>
            <a:pPr marL="0" lvl="0" indent="0" algn="ctr" rtl="0">
              <a:spcBef>
                <a:spcPts val="0"/>
              </a:spcBef>
              <a:spcAft>
                <a:spcPts val="0"/>
              </a:spcAft>
              <a:buNone/>
            </a:pPr>
            <a:r>
              <a:rPr lang="en-US" sz="2000" dirty="0"/>
              <a:t>computer skills + statistics</a:t>
            </a:r>
            <a:endParaRPr sz="2000" dirty="0"/>
          </a:p>
          <a:p>
            <a:pPr marL="0" lvl="0" indent="0" algn="ctr" rtl="0">
              <a:spcBef>
                <a:spcPts val="0"/>
              </a:spcBef>
              <a:spcAft>
                <a:spcPts val="0"/>
              </a:spcAft>
              <a:buNone/>
            </a:pPr>
            <a:r>
              <a:rPr lang="en-US" sz="2000" dirty="0"/>
              <a:t>CSV files, SQL, PowerPoint</a:t>
            </a:r>
          </a:p>
        </p:txBody>
      </p:sp>
      <p:sp>
        <p:nvSpPr>
          <p:cNvPr id="11" name="Google Shape;101;p15">
            <a:extLst>
              <a:ext uri="{FF2B5EF4-FFF2-40B4-BE49-F238E27FC236}">
                <a16:creationId xmlns:a16="http://schemas.microsoft.com/office/drawing/2014/main" id="{7D99C063-E9A5-BC4A-B3CB-B995915FB246}"/>
              </a:ext>
            </a:extLst>
          </p:cNvPr>
          <p:cNvSpPr txBox="1"/>
          <p:nvPr/>
        </p:nvSpPr>
        <p:spPr>
          <a:xfrm>
            <a:off x="3878316" y="4219736"/>
            <a:ext cx="4524702" cy="1156139"/>
          </a:xfrm>
          <a:prstGeom prst="rect">
            <a:avLst/>
          </a:prstGeom>
          <a:noFill/>
          <a:ln w="38100">
            <a:solidFill>
              <a:schemeClr val="accent1"/>
            </a:solid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000" b="1" dirty="0"/>
              <a:t>Machine Learning (ML)</a:t>
            </a:r>
            <a:endParaRPr sz="2000" dirty="0"/>
          </a:p>
          <a:p>
            <a:pPr marL="0" lvl="0" indent="0" algn="ctr" rtl="0">
              <a:spcBef>
                <a:spcPts val="0"/>
              </a:spcBef>
              <a:spcAft>
                <a:spcPts val="0"/>
              </a:spcAft>
              <a:buClr>
                <a:schemeClr val="dk1"/>
              </a:buClr>
              <a:buSzPts val="1100"/>
              <a:buFont typeface="Arial"/>
              <a:buNone/>
            </a:pPr>
            <a:r>
              <a:rPr lang="en-US" sz="2000" dirty="0"/>
              <a:t>DS where algorithm learns from data to make predictions</a:t>
            </a:r>
            <a:endParaRPr sz="2000" dirty="0"/>
          </a:p>
          <a:p>
            <a:pPr marL="0" lvl="0" indent="0" algn="ctr" rtl="0">
              <a:spcBef>
                <a:spcPts val="0"/>
              </a:spcBef>
              <a:spcAft>
                <a:spcPts val="0"/>
              </a:spcAft>
              <a:buNone/>
            </a:pPr>
            <a:endParaRPr sz="2000" dirty="0"/>
          </a:p>
        </p:txBody>
      </p:sp>
      <p:sp>
        <p:nvSpPr>
          <p:cNvPr id="12" name="Google Shape;101;p15">
            <a:extLst>
              <a:ext uri="{FF2B5EF4-FFF2-40B4-BE49-F238E27FC236}">
                <a16:creationId xmlns:a16="http://schemas.microsoft.com/office/drawing/2014/main" id="{BF1D8829-5635-244F-9400-F8BC4670F427}"/>
              </a:ext>
            </a:extLst>
          </p:cNvPr>
          <p:cNvSpPr txBox="1"/>
          <p:nvPr/>
        </p:nvSpPr>
        <p:spPr>
          <a:xfrm>
            <a:off x="998482" y="338258"/>
            <a:ext cx="10284371" cy="1129700"/>
          </a:xfrm>
          <a:prstGeom prst="rect">
            <a:avLst/>
          </a:prstGeom>
          <a:noFill/>
          <a:ln w="38100">
            <a:solidFill>
              <a:schemeClr val="accent1"/>
            </a:solidFill>
          </a:ln>
        </p:spPr>
        <p:txBody>
          <a:bodyPr spcFirstLastPara="1" wrap="square" lIns="91425" tIns="91425" rIns="91425" bIns="91425" anchor="t" anchorCtr="0">
            <a:noAutofit/>
          </a:bodyPr>
          <a:lstStyle/>
          <a:p>
            <a:pPr lvl="0" algn="ctr">
              <a:buClr>
                <a:schemeClr val="dk1"/>
              </a:buClr>
              <a:buSzPts val="1100"/>
            </a:pPr>
            <a:r>
              <a:rPr lang="en-US" sz="2000" b="1" dirty="0"/>
              <a:t>Artificial General Intelligence (AGI)</a:t>
            </a:r>
            <a:endParaRPr lang="en-US" sz="2000" dirty="0"/>
          </a:p>
          <a:p>
            <a:pPr lvl="0" algn="ctr">
              <a:buClr>
                <a:schemeClr val="dk1"/>
              </a:buClr>
              <a:buSzPts val="1100"/>
            </a:pPr>
            <a:r>
              <a:rPr lang="en-US" sz="2000" dirty="0"/>
              <a:t>    AI that could successfully perform any intellectual task that a human can </a:t>
            </a:r>
          </a:p>
          <a:p>
            <a:pPr lvl="0" algn="ctr">
              <a:buClr>
                <a:schemeClr val="dk1"/>
              </a:buClr>
              <a:buSzPts val="1100"/>
            </a:pPr>
            <a:r>
              <a:rPr lang="en-US" sz="2000" dirty="0"/>
              <a:t>(Turing test (1950), ...)</a:t>
            </a:r>
          </a:p>
          <a:p>
            <a:pPr marL="0" lvl="0" indent="0" algn="ctr" rtl="0">
              <a:spcBef>
                <a:spcPts val="0"/>
              </a:spcBef>
              <a:spcAft>
                <a:spcPts val="0"/>
              </a:spcAft>
              <a:buClr>
                <a:schemeClr val="dk1"/>
              </a:buClr>
              <a:buSzPts val="1100"/>
              <a:buFont typeface="Arial"/>
              <a:buNone/>
            </a:pPr>
            <a:endParaRPr sz="2000" dirty="0"/>
          </a:p>
          <a:p>
            <a:pPr marL="0" lvl="0" indent="0" algn="ctr" rtl="0">
              <a:spcBef>
                <a:spcPts val="0"/>
              </a:spcBef>
              <a:spcAft>
                <a:spcPts val="0"/>
              </a:spcAft>
              <a:buNone/>
            </a:pPr>
            <a:endParaRPr sz="2000" dirty="0"/>
          </a:p>
        </p:txBody>
      </p:sp>
      <p:sp>
        <p:nvSpPr>
          <p:cNvPr id="13" name="Google Shape;101;p15">
            <a:extLst>
              <a:ext uri="{FF2B5EF4-FFF2-40B4-BE49-F238E27FC236}">
                <a16:creationId xmlns:a16="http://schemas.microsoft.com/office/drawing/2014/main" id="{F1C4D3F2-5556-474D-9531-933A6DCD3C81}"/>
              </a:ext>
            </a:extLst>
          </p:cNvPr>
          <p:cNvSpPr txBox="1"/>
          <p:nvPr/>
        </p:nvSpPr>
        <p:spPr>
          <a:xfrm>
            <a:off x="1813033" y="1650100"/>
            <a:ext cx="8655269" cy="1422373"/>
          </a:xfrm>
          <a:prstGeom prst="rect">
            <a:avLst/>
          </a:prstGeom>
          <a:noFill/>
          <a:ln w="38100">
            <a:solidFill>
              <a:schemeClr val="accent1"/>
            </a:solid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000" b="1" dirty="0"/>
              <a:t>Artificial Intelligence (AI)</a:t>
            </a:r>
            <a:endParaRPr sz="2000" dirty="0"/>
          </a:p>
          <a:p>
            <a:pPr marL="0" lvl="0" indent="0" algn="ctr" rtl="0">
              <a:spcBef>
                <a:spcPts val="0"/>
              </a:spcBef>
              <a:spcAft>
                <a:spcPts val="0"/>
              </a:spcAft>
              <a:buClr>
                <a:schemeClr val="dk1"/>
              </a:buClr>
              <a:buSzPts val="1100"/>
              <a:buFont typeface="Arial"/>
              <a:buNone/>
            </a:pPr>
            <a:r>
              <a:rPr lang="en-US" sz="2000" dirty="0"/>
              <a:t>    ML (DL) learning "human" abilities (speech and music recognition, conversation, visual recognition, video prediction, reasoning, self-driving cars, playing games, etc.)</a:t>
            </a: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54D22D-9AFC-784D-9B66-00A8B4869A69}"/>
              </a:ext>
            </a:extLst>
          </p:cNvPr>
          <p:cNvSpPr txBox="1"/>
          <p:nvPr/>
        </p:nvSpPr>
        <p:spPr>
          <a:xfrm>
            <a:off x="3321424" y="517685"/>
            <a:ext cx="7034688" cy="461665"/>
          </a:xfrm>
          <a:prstGeom prst="rect">
            <a:avLst/>
          </a:prstGeom>
          <a:noFill/>
        </p:spPr>
        <p:txBody>
          <a:bodyPr wrap="square" rtlCol="0">
            <a:spAutoFit/>
          </a:bodyPr>
          <a:lstStyle/>
          <a:p>
            <a:r>
              <a:rPr lang="en-US" sz="2400" b="1" dirty="0"/>
              <a:t>Overview of Machine Learning Models</a:t>
            </a:r>
          </a:p>
        </p:txBody>
      </p:sp>
      <p:sp>
        <p:nvSpPr>
          <p:cNvPr id="8" name="TextBox 7">
            <a:extLst>
              <a:ext uri="{FF2B5EF4-FFF2-40B4-BE49-F238E27FC236}">
                <a16:creationId xmlns:a16="http://schemas.microsoft.com/office/drawing/2014/main" id="{C48292D7-C0FA-7740-85EA-21E789F96C5D}"/>
              </a:ext>
            </a:extLst>
          </p:cNvPr>
          <p:cNvSpPr txBox="1"/>
          <p:nvPr/>
        </p:nvSpPr>
        <p:spPr>
          <a:xfrm>
            <a:off x="2406865" y="1216932"/>
            <a:ext cx="8876623" cy="461665"/>
          </a:xfrm>
          <a:prstGeom prst="rect">
            <a:avLst/>
          </a:prstGeom>
          <a:noFill/>
        </p:spPr>
        <p:txBody>
          <a:bodyPr wrap="square" rtlCol="0">
            <a:spAutoFit/>
          </a:bodyPr>
          <a:lstStyle/>
          <a:p>
            <a:r>
              <a:rPr lang="en-US" sz="2400" b="1" dirty="0"/>
              <a:t>Machine Learning Systems = Prediction Machines</a:t>
            </a:r>
          </a:p>
        </p:txBody>
      </p:sp>
      <p:pic>
        <p:nvPicPr>
          <p:cNvPr id="2" name="Picture 1">
            <a:extLst>
              <a:ext uri="{FF2B5EF4-FFF2-40B4-BE49-F238E27FC236}">
                <a16:creationId xmlns:a16="http://schemas.microsoft.com/office/drawing/2014/main" id="{C94B984A-C757-994A-B6E8-3FA50DA1DB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16179"/>
            <a:ext cx="6117130" cy="3449197"/>
          </a:xfrm>
          <a:prstGeom prst="rect">
            <a:avLst/>
          </a:prstGeom>
        </p:spPr>
      </p:pic>
      <p:sp>
        <p:nvSpPr>
          <p:cNvPr id="3" name="TextBox 2">
            <a:extLst>
              <a:ext uri="{FF2B5EF4-FFF2-40B4-BE49-F238E27FC236}">
                <a16:creationId xmlns:a16="http://schemas.microsoft.com/office/drawing/2014/main" id="{1145D382-E115-314D-B3F7-DADF8E3C60E0}"/>
              </a:ext>
            </a:extLst>
          </p:cNvPr>
          <p:cNvSpPr txBox="1"/>
          <p:nvPr/>
        </p:nvSpPr>
        <p:spPr>
          <a:xfrm>
            <a:off x="147918" y="5459506"/>
            <a:ext cx="3294529" cy="738664"/>
          </a:xfrm>
          <a:prstGeom prst="rect">
            <a:avLst/>
          </a:prstGeom>
          <a:noFill/>
        </p:spPr>
        <p:txBody>
          <a:bodyPr wrap="square" rtlCol="0">
            <a:spAutoFit/>
          </a:bodyPr>
          <a:lstStyle/>
          <a:p>
            <a:r>
              <a:rPr lang="en-US" sz="2400" b="1" dirty="0"/>
              <a:t>Ajay Agrawal</a:t>
            </a:r>
          </a:p>
          <a:p>
            <a:r>
              <a:rPr lang="en-US" dirty="0"/>
              <a:t>University of Toronto</a:t>
            </a:r>
          </a:p>
        </p:txBody>
      </p:sp>
      <p:sp>
        <p:nvSpPr>
          <p:cNvPr id="9" name="TextBox 8">
            <a:extLst>
              <a:ext uri="{FF2B5EF4-FFF2-40B4-BE49-F238E27FC236}">
                <a16:creationId xmlns:a16="http://schemas.microsoft.com/office/drawing/2014/main" id="{E1767B65-956F-8B4D-86D8-67766228C237}"/>
              </a:ext>
            </a:extLst>
          </p:cNvPr>
          <p:cNvSpPr txBox="1"/>
          <p:nvPr/>
        </p:nvSpPr>
        <p:spPr>
          <a:xfrm>
            <a:off x="7308475" y="2756647"/>
            <a:ext cx="4883525" cy="1384995"/>
          </a:xfrm>
          <a:prstGeom prst="rect">
            <a:avLst/>
          </a:prstGeom>
          <a:noFill/>
        </p:spPr>
        <p:txBody>
          <a:bodyPr wrap="square" rtlCol="0">
            <a:spAutoFit/>
          </a:bodyPr>
          <a:lstStyle/>
          <a:p>
            <a:r>
              <a:rPr lang="en-US" sz="2800" dirty="0"/>
              <a:t>ML = "Cheap Predictions"</a:t>
            </a:r>
          </a:p>
          <a:p>
            <a:endParaRPr lang="en-US" sz="2800" dirty="0"/>
          </a:p>
          <a:p>
            <a:r>
              <a:rPr lang="en-US" sz="2800" dirty="0"/>
              <a:t>AI = "Cheap Predictions"</a:t>
            </a:r>
          </a:p>
        </p:txBody>
      </p:sp>
    </p:spTree>
    <p:extLst>
      <p:ext uri="{BB962C8B-B14F-4D97-AF65-F5344CB8AC3E}">
        <p14:creationId xmlns:p14="http://schemas.microsoft.com/office/powerpoint/2010/main" val="214651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p:nvPr/>
        </p:nvSpPr>
        <p:spPr>
          <a:xfrm>
            <a:off x="106926" y="0"/>
            <a:ext cx="6399891" cy="15464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chemeClr val="dk1"/>
                </a:solidFill>
              </a:rPr>
              <a:t>OK, so what is Machine Learning?</a:t>
            </a:r>
            <a:endParaRPr sz="2400" dirty="0">
              <a:solidFill>
                <a:schemeClr val="dk1"/>
              </a:solidFill>
            </a:endParaRPr>
          </a:p>
          <a:p>
            <a:pPr marL="0" lvl="0" indent="0" algn="l" rtl="0">
              <a:spcBef>
                <a:spcPts val="0"/>
              </a:spcBef>
              <a:spcAft>
                <a:spcPts val="0"/>
              </a:spcAft>
              <a:buNone/>
            </a:pPr>
            <a:r>
              <a:rPr lang="en-US" sz="1400" dirty="0"/>
              <a:t> - A computer program </a:t>
            </a:r>
          </a:p>
          <a:p>
            <a:pPr marL="0" lvl="0" indent="0" algn="l" rtl="0">
              <a:spcBef>
                <a:spcPts val="0"/>
              </a:spcBef>
              <a:spcAft>
                <a:spcPts val="0"/>
              </a:spcAft>
              <a:buNone/>
            </a:pPr>
            <a:r>
              <a:rPr lang="en-US" sz="1400" dirty="0"/>
              <a:t> - used to describe data in a compressed way </a:t>
            </a:r>
          </a:p>
          <a:p>
            <a:pPr marL="0" lvl="0" indent="0" algn="l" rtl="0">
              <a:spcBef>
                <a:spcPts val="0"/>
              </a:spcBef>
              <a:spcAft>
                <a:spcPts val="0"/>
              </a:spcAft>
              <a:buNone/>
            </a:pPr>
            <a:r>
              <a:rPr lang="en-US" sz="1400" dirty="0"/>
              <a:t> - to make predictions and take actions </a:t>
            </a:r>
          </a:p>
          <a:p>
            <a:pPr marL="0" lvl="0" indent="0" algn="l" rtl="0">
              <a:spcBef>
                <a:spcPts val="0"/>
              </a:spcBef>
              <a:spcAft>
                <a:spcPts val="0"/>
              </a:spcAft>
              <a:buNone/>
            </a:pPr>
            <a:r>
              <a:rPr lang="en-US" sz="1400" dirty="0"/>
              <a:t> - most common ML tasks - regression or classification</a:t>
            </a:r>
            <a:endParaRPr sz="1400" dirty="0"/>
          </a:p>
        </p:txBody>
      </p:sp>
      <p:pic>
        <p:nvPicPr>
          <p:cNvPr id="2" name="Picture 1">
            <a:extLst>
              <a:ext uri="{FF2B5EF4-FFF2-40B4-BE49-F238E27FC236}">
                <a16:creationId xmlns:a16="http://schemas.microsoft.com/office/drawing/2014/main" id="{8733300E-86BD-6641-B34D-2FA927653FC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7949" y="3020198"/>
            <a:ext cx="3618027" cy="2393928"/>
          </a:xfrm>
          <a:prstGeom prst="rect">
            <a:avLst/>
          </a:prstGeom>
        </p:spPr>
      </p:pic>
      <p:sp>
        <p:nvSpPr>
          <p:cNvPr id="3" name="TextBox 2">
            <a:extLst>
              <a:ext uri="{FF2B5EF4-FFF2-40B4-BE49-F238E27FC236}">
                <a16:creationId xmlns:a16="http://schemas.microsoft.com/office/drawing/2014/main" id="{98B74D8F-ED35-4B4B-8B8A-7B2A87010A1D}"/>
              </a:ext>
            </a:extLst>
          </p:cNvPr>
          <p:cNvSpPr txBox="1"/>
          <p:nvPr/>
        </p:nvSpPr>
        <p:spPr>
          <a:xfrm>
            <a:off x="227950" y="5642376"/>
            <a:ext cx="3618027" cy="954107"/>
          </a:xfrm>
          <a:prstGeom prst="rect">
            <a:avLst/>
          </a:prstGeom>
          <a:noFill/>
        </p:spPr>
        <p:txBody>
          <a:bodyPr wrap="square" rtlCol="0">
            <a:spAutoFit/>
          </a:bodyPr>
          <a:lstStyle/>
          <a:p>
            <a:r>
              <a:rPr lang="en-US" sz="1400" dirty="0"/>
              <a:t>Linear Regression  y = f(x) = ax + b</a:t>
            </a:r>
          </a:p>
          <a:p>
            <a:r>
              <a:rPr lang="en-US" sz="1400" dirty="0"/>
              <a:t>Model uses only two numbers: </a:t>
            </a:r>
          </a:p>
          <a:p>
            <a:r>
              <a:rPr lang="en-US" sz="1400" dirty="0"/>
              <a:t>    a = slope, </a:t>
            </a:r>
          </a:p>
          <a:p>
            <a:r>
              <a:rPr lang="en-US" dirty="0"/>
              <a:t>    </a:t>
            </a:r>
            <a:r>
              <a:rPr lang="en-US" sz="1400" dirty="0"/>
              <a:t>b = intercept</a:t>
            </a:r>
          </a:p>
        </p:txBody>
      </p:sp>
      <p:sp>
        <p:nvSpPr>
          <p:cNvPr id="6" name="TextBox 5">
            <a:extLst>
              <a:ext uri="{FF2B5EF4-FFF2-40B4-BE49-F238E27FC236}">
                <a16:creationId xmlns:a16="http://schemas.microsoft.com/office/drawing/2014/main" id="{A4B41459-F67D-714C-A077-4654F5BF97E9}"/>
              </a:ext>
            </a:extLst>
          </p:cNvPr>
          <p:cNvSpPr txBox="1"/>
          <p:nvPr/>
        </p:nvSpPr>
        <p:spPr>
          <a:xfrm>
            <a:off x="4212762" y="3828563"/>
            <a:ext cx="3618027" cy="2246769"/>
          </a:xfrm>
          <a:prstGeom prst="rect">
            <a:avLst/>
          </a:prstGeom>
          <a:noFill/>
        </p:spPr>
        <p:txBody>
          <a:bodyPr wrap="square" rtlCol="0">
            <a:spAutoFit/>
          </a:bodyPr>
          <a:lstStyle/>
          <a:p>
            <a:r>
              <a:rPr lang="en-US" sz="1400" dirty="0"/>
              <a:t>Other standard ML models may have up to 1-2 thousand parameters.</a:t>
            </a:r>
          </a:p>
          <a:p>
            <a:endParaRPr lang="en-US" dirty="0"/>
          </a:p>
          <a:p>
            <a:r>
              <a:rPr lang="en-US" dirty="0"/>
              <a:t>Classification &amp; Regression</a:t>
            </a:r>
          </a:p>
          <a:p>
            <a:r>
              <a:rPr lang="en-US" dirty="0"/>
              <a:t>Logistic Regression</a:t>
            </a:r>
          </a:p>
          <a:p>
            <a:r>
              <a:rPr lang="en-US" dirty="0"/>
              <a:t>Decision trees (Random Forest, </a:t>
            </a:r>
            <a:r>
              <a:rPr lang="en-US" dirty="0" err="1"/>
              <a:t>XGBoost</a:t>
            </a:r>
            <a:r>
              <a:rPr lang="en-US" dirty="0"/>
              <a:t>)</a:t>
            </a:r>
          </a:p>
          <a:p>
            <a:r>
              <a:rPr lang="en-US" dirty="0"/>
              <a:t>K-Means, KNN, SVM (Support Vector Machines), PCA (Principal Component Analysis), LDA (Linear Discriminant Analysis), etc.</a:t>
            </a:r>
          </a:p>
        </p:txBody>
      </p:sp>
      <p:pic>
        <p:nvPicPr>
          <p:cNvPr id="5" name="Picture 4">
            <a:extLst>
              <a:ext uri="{FF2B5EF4-FFF2-40B4-BE49-F238E27FC236}">
                <a16:creationId xmlns:a16="http://schemas.microsoft.com/office/drawing/2014/main" id="{7D478114-40F8-F04C-9B68-98487240FFD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521455" y="457559"/>
            <a:ext cx="3158404" cy="1850627"/>
          </a:xfrm>
          <a:prstGeom prst="rect">
            <a:avLst/>
          </a:prstGeom>
        </p:spPr>
      </p:pic>
      <p:sp>
        <p:nvSpPr>
          <p:cNvPr id="8" name="TextBox 7">
            <a:extLst>
              <a:ext uri="{FF2B5EF4-FFF2-40B4-BE49-F238E27FC236}">
                <a16:creationId xmlns:a16="http://schemas.microsoft.com/office/drawing/2014/main" id="{2AA889A1-AEF1-6942-9A53-C9F8FAD2D5D8}"/>
              </a:ext>
            </a:extLst>
          </p:cNvPr>
          <p:cNvSpPr txBox="1"/>
          <p:nvPr/>
        </p:nvSpPr>
        <p:spPr>
          <a:xfrm>
            <a:off x="8009315" y="3828563"/>
            <a:ext cx="4182684" cy="2677656"/>
          </a:xfrm>
          <a:prstGeom prst="rect">
            <a:avLst/>
          </a:prstGeom>
          <a:noFill/>
        </p:spPr>
        <p:txBody>
          <a:bodyPr wrap="square" rtlCol="0">
            <a:spAutoFit/>
          </a:bodyPr>
          <a:lstStyle/>
          <a:p>
            <a:r>
              <a:rPr lang="en-US" sz="1400" dirty="0"/>
              <a:t>Example - classification – dog or cat. Model is usually implemented as a Convolutional Neural Network, and may use millions of parameters. Deep learning </a:t>
            </a:r>
            <a:r>
              <a:rPr lang="en-US" dirty="0"/>
              <a:t>text (</a:t>
            </a:r>
            <a:r>
              <a:rPr lang="en-US" sz="1400" dirty="0"/>
              <a:t>NLP) models can have up to 175 </a:t>
            </a:r>
            <a:r>
              <a:rPr lang="en-US" sz="1400" dirty="0" err="1"/>
              <a:t>Bln</a:t>
            </a:r>
            <a:r>
              <a:rPr lang="en-US" sz="1400" dirty="0"/>
              <a:t> parameters.</a:t>
            </a:r>
          </a:p>
          <a:p>
            <a:endParaRPr lang="en-US" sz="1400" dirty="0"/>
          </a:p>
          <a:p>
            <a:r>
              <a:rPr lang="en-US" dirty="0"/>
              <a:t>Some applications:</a:t>
            </a:r>
          </a:p>
          <a:p>
            <a:r>
              <a:rPr lang="en-US" sz="1400" dirty="0"/>
              <a:t>Recognizing images, music, speech</a:t>
            </a:r>
          </a:p>
          <a:p>
            <a:r>
              <a:rPr lang="en-US" sz="1400" dirty="0"/>
              <a:t>NLP = Natural Language Processing</a:t>
            </a:r>
          </a:p>
          <a:p>
            <a:r>
              <a:rPr lang="en-US" sz="1400" dirty="0"/>
              <a:t>Machine Translation</a:t>
            </a:r>
          </a:p>
          <a:p>
            <a:r>
              <a:rPr lang="en-US" sz="1400" dirty="0"/>
              <a:t>supervised, unsupervised, reinforcement learning</a:t>
            </a:r>
          </a:p>
          <a:p>
            <a:r>
              <a:rPr lang="en-US" sz="1400" dirty="0"/>
              <a:t>Generative Models (GANs)</a:t>
            </a:r>
          </a:p>
        </p:txBody>
      </p:sp>
      <p:pic>
        <p:nvPicPr>
          <p:cNvPr id="7" name="Picture 6">
            <a:extLst>
              <a:ext uri="{FF2B5EF4-FFF2-40B4-BE49-F238E27FC236}">
                <a16:creationId xmlns:a16="http://schemas.microsoft.com/office/drawing/2014/main" id="{3443B7A9-772A-DB47-B443-D44576EB17FD}"/>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4425304" y="2038421"/>
            <a:ext cx="3114748" cy="1611443"/>
          </a:xfrm>
          <a:prstGeom prst="rect">
            <a:avLst/>
          </a:prstGeom>
        </p:spPr>
      </p:pic>
      <p:sp>
        <p:nvSpPr>
          <p:cNvPr id="4" name="TextBox 3">
            <a:extLst>
              <a:ext uri="{FF2B5EF4-FFF2-40B4-BE49-F238E27FC236}">
                <a16:creationId xmlns:a16="http://schemas.microsoft.com/office/drawing/2014/main" id="{2AB04EB8-C313-CE45-BA69-FC4ABEEC0B1D}"/>
              </a:ext>
            </a:extLst>
          </p:cNvPr>
          <p:cNvSpPr txBox="1"/>
          <p:nvPr/>
        </p:nvSpPr>
        <p:spPr>
          <a:xfrm>
            <a:off x="106926" y="2562358"/>
            <a:ext cx="2528698" cy="307777"/>
          </a:xfrm>
          <a:prstGeom prst="rect">
            <a:avLst/>
          </a:prstGeom>
          <a:noFill/>
        </p:spPr>
        <p:txBody>
          <a:bodyPr wrap="square" rtlCol="0">
            <a:spAutoFit/>
          </a:bodyPr>
          <a:lstStyle/>
          <a:p>
            <a:r>
              <a:rPr lang="en-US" sz="1400" b="1" dirty="0">
                <a:solidFill>
                  <a:srgbClr val="00B0F0"/>
                </a:solidFill>
              </a:rPr>
              <a:t>Simple Analytics</a:t>
            </a:r>
          </a:p>
        </p:txBody>
      </p:sp>
      <p:sp>
        <p:nvSpPr>
          <p:cNvPr id="10" name="TextBox 9">
            <a:extLst>
              <a:ext uri="{FF2B5EF4-FFF2-40B4-BE49-F238E27FC236}">
                <a16:creationId xmlns:a16="http://schemas.microsoft.com/office/drawing/2014/main" id="{CCBBA14C-6758-A740-AEB2-6651F6045A6C}"/>
              </a:ext>
            </a:extLst>
          </p:cNvPr>
          <p:cNvSpPr txBox="1"/>
          <p:nvPr/>
        </p:nvSpPr>
        <p:spPr>
          <a:xfrm>
            <a:off x="4602992" y="1775279"/>
            <a:ext cx="2528698" cy="307777"/>
          </a:xfrm>
          <a:prstGeom prst="rect">
            <a:avLst/>
          </a:prstGeom>
          <a:noFill/>
        </p:spPr>
        <p:txBody>
          <a:bodyPr wrap="square" rtlCol="0">
            <a:spAutoFit/>
          </a:bodyPr>
          <a:lstStyle/>
          <a:p>
            <a:r>
              <a:rPr lang="en-US" sz="1400" b="1" dirty="0">
                <a:solidFill>
                  <a:srgbClr val="00B0F0"/>
                </a:solidFill>
              </a:rPr>
              <a:t>Standard</a:t>
            </a:r>
            <a:r>
              <a:rPr lang="en-US" sz="1400" b="1" dirty="0"/>
              <a:t> </a:t>
            </a:r>
            <a:r>
              <a:rPr lang="en-US" sz="1400" b="1" dirty="0">
                <a:solidFill>
                  <a:srgbClr val="00B0F0"/>
                </a:solidFill>
              </a:rPr>
              <a:t>ML</a:t>
            </a:r>
          </a:p>
        </p:txBody>
      </p:sp>
      <p:sp>
        <p:nvSpPr>
          <p:cNvPr id="11" name="TextBox 10">
            <a:extLst>
              <a:ext uri="{FF2B5EF4-FFF2-40B4-BE49-F238E27FC236}">
                <a16:creationId xmlns:a16="http://schemas.microsoft.com/office/drawing/2014/main" id="{832359BA-F6AF-F84B-8391-3E56516F74C5}"/>
              </a:ext>
            </a:extLst>
          </p:cNvPr>
          <p:cNvSpPr txBox="1"/>
          <p:nvPr/>
        </p:nvSpPr>
        <p:spPr>
          <a:xfrm>
            <a:off x="8521456" y="51174"/>
            <a:ext cx="3158403" cy="307777"/>
          </a:xfrm>
          <a:prstGeom prst="rect">
            <a:avLst/>
          </a:prstGeom>
          <a:noFill/>
        </p:spPr>
        <p:txBody>
          <a:bodyPr wrap="square" rtlCol="0">
            <a:spAutoFit/>
          </a:bodyPr>
          <a:lstStyle/>
          <a:p>
            <a:r>
              <a:rPr lang="en-US" sz="1400" b="1" dirty="0">
                <a:solidFill>
                  <a:srgbClr val="00B0F0"/>
                </a:solidFill>
              </a:rPr>
              <a:t>Neural Networks (Deep Learning)</a:t>
            </a:r>
          </a:p>
        </p:txBody>
      </p:sp>
      <p:pic>
        <p:nvPicPr>
          <p:cNvPr id="9" name="Picture 8">
            <a:extLst>
              <a:ext uri="{FF2B5EF4-FFF2-40B4-BE49-F238E27FC236}">
                <a16:creationId xmlns:a16="http://schemas.microsoft.com/office/drawing/2014/main" id="{E2C8459E-5A4D-4E43-B67F-68781A4DF8A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277040" y="2282151"/>
            <a:ext cx="3647234" cy="1367713"/>
          </a:xfrm>
          <a:prstGeom prst="rect">
            <a:avLst/>
          </a:prstGeom>
        </p:spPr>
      </p:pic>
    </p:spTree>
    <p:extLst>
      <p:ext uri="{BB962C8B-B14F-4D97-AF65-F5344CB8AC3E}">
        <p14:creationId xmlns:p14="http://schemas.microsoft.com/office/powerpoint/2010/main" val="51040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p:nvPr/>
        </p:nvSpPr>
        <p:spPr>
          <a:xfrm>
            <a:off x="0" y="275350"/>
            <a:ext cx="12192000" cy="151872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solidFill>
                  <a:schemeClr val="dk1"/>
                </a:solidFill>
                <a:latin typeface="+mn-lt"/>
                <a:ea typeface="Calibri"/>
                <a:cs typeface="Calibri"/>
                <a:sym typeface="Calibri"/>
              </a:rPr>
              <a:t>Recent breakthroughs in DL methods</a:t>
            </a:r>
          </a:p>
          <a:p>
            <a:pPr marL="0" lvl="0" indent="0" algn="ctr" rtl="0">
              <a:spcBef>
                <a:spcPts val="0"/>
              </a:spcBef>
              <a:spcAft>
                <a:spcPts val="0"/>
              </a:spcAft>
              <a:buNone/>
            </a:pPr>
            <a:r>
              <a:rPr lang="en-US" sz="2800" b="1" dirty="0">
                <a:solidFill>
                  <a:schemeClr val="dk1"/>
                </a:solidFill>
                <a:latin typeface="+mn-lt"/>
                <a:ea typeface="Calibri"/>
                <a:cs typeface="Calibri"/>
                <a:sym typeface="Calibri"/>
              </a:rPr>
              <a:t>made them practical </a:t>
            </a:r>
            <a:endParaRPr sz="2800" b="1" dirty="0">
              <a:solidFill>
                <a:schemeClr val="dk1"/>
              </a:solidFill>
              <a:latin typeface="+mn-lt"/>
              <a:ea typeface="Calibri"/>
              <a:cs typeface="Calibri"/>
              <a:sym typeface="Calibri"/>
            </a:endParaRPr>
          </a:p>
          <a:p>
            <a:pPr marL="0" lvl="0" indent="0" algn="ctr" rtl="0">
              <a:spcBef>
                <a:spcPts val="0"/>
              </a:spcBef>
              <a:spcAft>
                <a:spcPts val="0"/>
              </a:spcAft>
              <a:buNone/>
            </a:pPr>
            <a:r>
              <a:rPr lang="en-US" sz="2800" b="1" dirty="0">
                <a:solidFill>
                  <a:schemeClr val="dk1"/>
                </a:solidFill>
                <a:latin typeface="+mn-lt"/>
                <a:ea typeface="Calibri"/>
                <a:cs typeface="Calibri"/>
                <a:sym typeface="Calibri"/>
              </a:rPr>
              <a:t>(effective, affordable, and easy).</a:t>
            </a:r>
            <a:endParaRPr sz="2800" b="1" dirty="0">
              <a:solidFill>
                <a:schemeClr val="dk1"/>
              </a:solidFill>
              <a:latin typeface="+mn-lt"/>
              <a:ea typeface="Calibri"/>
              <a:cs typeface="Calibri"/>
              <a:sym typeface="Calibri"/>
            </a:endParaRPr>
          </a:p>
        </p:txBody>
      </p:sp>
      <p:sp>
        <p:nvSpPr>
          <p:cNvPr id="108" name="Google Shape;108;p16"/>
          <p:cNvSpPr txBox="1"/>
          <p:nvPr/>
        </p:nvSpPr>
        <p:spPr>
          <a:xfrm>
            <a:off x="967536" y="2325146"/>
            <a:ext cx="10634155" cy="3308205"/>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dirty="0">
                <a:solidFill>
                  <a:schemeClr val="dk1"/>
                </a:solidFill>
                <a:latin typeface="+mn-lt"/>
                <a:ea typeface="Calibri"/>
                <a:cs typeface="Calibri"/>
                <a:sym typeface="Calibri"/>
              </a:rPr>
              <a:t>Instead of software engineers manually coding </a:t>
            </a:r>
            <a:r>
              <a:rPr lang="en-US" sz="1800" b="1" dirty="0">
                <a:solidFill>
                  <a:srgbClr val="0000FF"/>
                </a:solidFill>
                <a:latin typeface="+mn-lt"/>
                <a:ea typeface="Calibri"/>
                <a:cs typeface="Calibri"/>
                <a:sym typeface="Calibri"/>
              </a:rPr>
              <a:t>if/else</a:t>
            </a:r>
            <a:r>
              <a:rPr lang="en-US" sz="1800" dirty="0">
                <a:solidFill>
                  <a:schemeClr val="dk1"/>
                </a:solidFill>
                <a:latin typeface="+mn-lt"/>
                <a:ea typeface="Calibri"/>
                <a:cs typeface="Calibri"/>
                <a:sym typeface="Calibri"/>
              </a:rPr>
              <a:t> logic, DL algorithms can train networks equivalent to Billions of </a:t>
            </a:r>
            <a:r>
              <a:rPr lang="en-US" sz="1800" b="1" dirty="0">
                <a:solidFill>
                  <a:srgbClr val="0000FF"/>
                </a:solidFill>
                <a:latin typeface="+mn-lt"/>
                <a:ea typeface="Calibri"/>
                <a:cs typeface="Calibri"/>
                <a:sym typeface="Calibri"/>
              </a:rPr>
              <a:t>if/else</a:t>
            </a:r>
            <a:r>
              <a:rPr lang="en-US" sz="1800" dirty="0">
                <a:solidFill>
                  <a:schemeClr val="dk1"/>
                </a:solidFill>
                <a:latin typeface="+mn-lt"/>
                <a:ea typeface="Calibri"/>
                <a:cs typeface="Calibri"/>
                <a:sym typeface="Calibri"/>
              </a:rPr>
              <a:t>-s. (Record of year 2020 – 175 </a:t>
            </a:r>
            <a:r>
              <a:rPr lang="en-US" sz="1800" dirty="0" err="1">
                <a:solidFill>
                  <a:schemeClr val="dk1"/>
                </a:solidFill>
                <a:latin typeface="+mn-lt"/>
                <a:ea typeface="Calibri"/>
                <a:cs typeface="Calibri"/>
                <a:sym typeface="Calibri"/>
              </a:rPr>
              <a:t>Bln</a:t>
            </a:r>
            <a:r>
              <a:rPr lang="en-US" sz="1800" dirty="0">
                <a:solidFill>
                  <a:schemeClr val="dk1"/>
                </a:solidFill>
                <a:latin typeface="+mn-lt"/>
                <a:ea typeface="Calibri"/>
                <a:cs typeface="Calibri"/>
                <a:sym typeface="Calibri"/>
              </a:rPr>
              <a:t> nodes)</a:t>
            </a:r>
          </a:p>
          <a:p>
            <a:pPr lvl="0" algn="l" rtl="0">
              <a:spcBef>
                <a:spcPts val="0"/>
              </a:spcBef>
              <a:spcAft>
                <a:spcPts val="0"/>
              </a:spcAft>
            </a:pPr>
            <a:endParaRPr sz="1800" dirty="0">
              <a:solidFill>
                <a:schemeClr val="dk1"/>
              </a:solidFill>
              <a:latin typeface="+mn-lt"/>
              <a:ea typeface="Calibri"/>
              <a:cs typeface="Calibri"/>
              <a:sym typeface="Calibri"/>
            </a:endParaRPr>
          </a:p>
          <a:p>
            <a:pPr marL="285750" lvl="0" indent="-285750">
              <a:buFont typeface="Arial" panose="020B0604020202020204" pitchFamily="34" charset="0"/>
              <a:buChar char="•"/>
            </a:pPr>
            <a:r>
              <a:rPr lang="en-US" sz="1800" dirty="0">
                <a:solidFill>
                  <a:schemeClr val="dk1"/>
                </a:solidFill>
                <a:latin typeface="+mn-lt"/>
                <a:ea typeface="Calibri"/>
                <a:cs typeface="Calibri"/>
                <a:sym typeface="Calibri"/>
              </a:rPr>
              <a:t>Nowadays you can choose from a variety of pre-trained / pre-configured networks on the cloud. </a:t>
            </a:r>
            <a:r>
              <a:rPr lang="en-US" sz="1800" dirty="0">
                <a:solidFill>
                  <a:schemeClr val="dk1"/>
                </a:solidFill>
                <a:ea typeface="Calibri"/>
                <a:cs typeface="Calibri"/>
                <a:sym typeface="Calibri"/>
              </a:rPr>
              <a:t>You don't have to code from scratch</a:t>
            </a:r>
            <a:r>
              <a:rPr lang="en-US" sz="1800" dirty="0">
                <a:solidFill>
                  <a:schemeClr val="dk1"/>
                </a:solidFill>
                <a:latin typeface="+mn-lt"/>
                <a:ea typeface="Calibri"/>
                <a:cs typeface="Calibri"/>
                <a:sym typeface="Calibri"/>
              </a:rPr>
              <a:t>. You don't have to train from scratch</a:t>
            </a:r>
          </a:p>
          <a:p>
            <a:pPr marL="285750" lvl="0" indent="-285750" algn="l" rtl="0">
              <a:spcBef>
                <a:spcPts val="0"/>
              </a:spcBef>
              <a:spcAft>
                <a:spcPts val="0"/>
              </a:spcAft>
              <a:buFont typeface="Arial" panose="020B0604020202020204" pitchFamily="34" charset="0"/>
              <a:buChar char="•"/>
            </a:pPr>
            <a:endParaRPr lang="en-US" sz="1800" dirty="0">
              <a:solidFill>
                <a:schemeClr val="dk1"/>
              </a:solidFill>
              <a:latin typeface="+mn-lt"/>
              <a:ea typeface="Calibri"/>
              <a:cs typeface="Calibri"/>
              <a:sym typeface="Calibri"/>
            </a:endParaRPr>
          </a:p>
          <a:p>
            <a:pPr marL="285750" indent="-285750">
              <a:buFont typeface="Arial" panose="020B0604020202020204" pitchFamily="34" charset="0"/>
              <a:buChar char="•"/>
            </a:pPr>
            <a:r>
              <a:rPr lang="en-US" sz="1800" dirty="0">
                <a:solidFill>
                  <a:schemeClr val="dk1"/>
                </a:solidFill>
                <a:latin typeface="+mn-lt"/>
                <a:ea typeface="Calibri"/>
                <a:cs typeface="Calibri"/>
                <a:sym typeface="Calibri"/>
              </a:rPr>
              <a:t>Distributed ML on Cloud (Google, Microsoft, Amazon, Intel, IBM, etc.) allow you to achieve ~100s </a:t>
            </a:r>
            <a:r>
              <a:rPr lang="en-US" sz="1800" dirty="0" err="1">
                <a:solidFill>
                  <a:schemeClr val="dk1"/>
                </a:solidFill>
                <a:latin typeface="+mn-lt"/>
                <a:ea typeface="Calibri"/>
                <a:cs typeface="Calibri"/>
                <a:sym typeface="Calibri"/>
              </a:rPr>
              <a:t>petaFLOPS</a:t>
            </a:r>
            <a:r>
              <a:rPr lang="en-US" sz="1800" dirty="0">
                <a:solidFill>
                  <a:schemeClr val="dk1"/>
                </a:solidFill>
                <a:latin typeface="+mn-lt"/>
                <a:ea typeface="Calibri"/>
                <a:cs typeface="Calibri"/>
                <a:sym typeface="Calibri"/>
              </a:rPr>
              <a:t> (x10,000 performance increase over the last 4 years). </a:t>
            </a:r>
            <a:r>
              <a:rPr lang="en-US" sz="1800" dirty="0">
                <a:solidFill>
                  <a:schemeClr val="dk1"/>
                </a:solidFill>
                <a:ea typeface="Calibri"/>
                <a:cs typeface="Calibri"/>
                <a:sym typeface="Calibri"/>
              </a:rPr>
              <a:t>You don't have to build your own infrastructure</a:t>
            </a:r>
          </a:p>
          <a:p>
            <a:endParaRPr lang="en-US" sz="1800" dirty="0">
              <a:solidFill>
                <a:schemeClr val="dk1"/>
              </a:solidFill>
              <a:ea typeface="Calibri"/>
              <a:cs typeface="Calibri"/>
              <a:sym typeface="Calibri"/>
            </a:endParaRPr>
          </a:p>
          <a:p>
            <a:pPr marL="285750" indent="-285750">
              <a:buFont typeface="Arial" panose="020B0604020202020204" pitchFamily="34" charset="0"/>
              <a:buChar char="•"/>
            </a:pPr>
            <a:r>
              <a:rPr lang="en-US" sz="1800" dirty="0">
                <a:solidFill>
                  <a:schemeClr val="dk1"/>
                </a:solidFill>
                <a:ea typeface="Calibri"/>
                <a:cs typeface="Calibri"/>
                <a:sym typeface="Calibri"/>
              </a:rPr>
              <a:t>Prices dropping down precipitously</a:t>
            </a:r>
          </a:p>
        </p:txBody>
      </p:sp>
    </p:spTree>
    <p:extLst>
      <p:ext uri="{BB962C8B-B14F-4D97-AF65-F5344CB8AC3E}">
        <p14:creationId xmlns:p14="http://schemas.microsoft.com/office/powerpoint/2010/main" val="295648578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1813</Words>
  <Application>Microsoft Macintosh PowerPoint</Application>
  <PresentationFormat>Widescreen</PresentationFormat>
  <Paragraphs>246</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67</cp:revision>
  <dcterms:modified xsi:type="dcterms:W3CDTF">2022-05-30T16:04:51Z</dcterms:modified>
</cp:coreProperties>
</file>