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307" r:id="rId4"/>
    <p:sldId id="334" r:id="rId5"/>
    <p:sldId id="341" r:id="rId6"/>
    <p:sldId id="276" r:id="rId7"/>
    <p:sldId id="277" r:id="rId8"/>
    <p:sldId id="278" r:id="rId9"/>
    <p:sldId id="280" r:id="rId10"/>
    <p:sldId id="291" r:id="rId11"/>
    <p:sldId id="292" r:id="rId12"/>
    <p:sldId id="297" r:id="rId13"/>
    <p:sldId id="293" r:id="rId14"/>
    <p:sldId id="281" r:id="rId15"/>
    <p:sldId id="295" r:id="rId16"/>
    <p:sldId id="294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3265"/>
  </p:normalViewPr>
  <p:slideViewPr>
    <p:cSldViewPr snapToGrid="0" snapToObjects="1">
      <p:cViewPr varScale="1">
        <p:scale>
          <a:sx n="119" d="100"/>
          <a:sy n="119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28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2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limit_theor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alengineering.com/central_limit_theorem_(triangle)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3m4bxse2JEQ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://www.levselector.com/v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docs/reference/standard-sql/bigqueryml-syntax-cre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1D6A5-BDB4-7445-87DB-CED703377663}"/>
              </a:ext>
            </a:extLst>
          </p:cNvPr>
          <p:cNvSpPr txBox="1"/>
          <p:nvPr/>
        </p:nvSpPr>
        <p:spPr>
          <a:xfrm>
            <a:off x="184165" y="189428"/>
            <a:ext cx="948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– some technical prerequisites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2FAC4-DB43-3A4E-AEAB-3C6C7C15F299}"/>
              </a:ext>
            </a:extLst>
          </p:cNvPr>
          <p:cNvSpPr txBox="1"/>
          <p:nvPr/>
        </p:nvSpPr>
        <p:spPr>
          <a:xfrm>
            <a:off x="3016623" y="2065762"/>
            <a:ext cx="615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Math (Calculus + Linear Algebra)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Probability, Statistics</a:t>
            </a:r>
          </a:p>
        </p:txBody>
      </p:sp>
    </p:spTree>
    <p:extLst>
      <p:ext uri="{BB962C8B-B14F-4D97-AF65-F5344CB8AC3E}">
        <p14:creationId xmlns:p14="http://schemas.microsoft.com/office/powerpoint/2010/main" val="398894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2563586" y="734786"/>
            <a:ext cx="721722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(Gaussian Bell-shaped) Distribution</a:t>
            </a:r>
            <a:endParaRPr/>
          </a:p>
        </p:txBody>
      </p:sp>
      <p:pic>
        <p:nvPicPr>
          <p:cNvPr id="296" name="Google Shape;29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586" y="2287156"/>
            <a:ext cx="6896100" cy="383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3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768891" y="334108"/>
            <a:ext cx="10168740" cy="622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normal distribution is very common in nature. Because when we have big number of sets of variables, 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distribution of parameters of these sets (for example, averages) tend to converge to this bell form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fact is called </a:t>
            </a:r>
            <a:r>
              <a:rPr lang="en-US" sz="2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Central Limit Theorem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suppose we have a variable with uniform or exponential distribution (or any other distribution).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get a sample set of N1 values, and we have N2 such sets. We calculate an average in each set – so we have N2 average values.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N1 &amp; N2 become big enough, the distribution of averages will get close to the Normal Gaussian bell curve.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4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4326F-1177-5249-A73F-B0FBEE700256}"/>
              </a:ext>
            </a:extLst>
          </p:cNvPr>
          <p:cNvSpPr txBox="1"/>
          <p:nvPr/>
        </p:nvSpPr>
        <p:spPr>
          <a:xfrm>
            <a:off x="199533" y="28535"/>
            <a:ext cx="5574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Central Limit Theorem (CLT) </a:t>
            </a:r>
          </a:p>
          <a:p>
            <a:endParaRPr lang="en-US" sz="2800" b="1" dirty="0"/>
          </a:p>
          <a:p>
            <a:r>
              <a:rPr lang="en-US" sz="2800" b="1" dirty="0"/>
              <a:t>Example - Coin Toss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78AE69-2B88-1340-B673-B3716AC2BCF1}"/>
              </a:ext>
            </a:extLst>
          </p:cNvPr>
          <p:cNvCxnSpPr/>
          <p:nvPr/>
        </p:nvCxnSpPr>
        <p:spPr>
          <a:xfrm>
            <a:off x="773723" y="2979043"/>
            <a:ext cx="409721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A75A29-00DF-D94D-8B59-7BD99F8FA3C3}"/>
              </a:ext>
            </a:extLst>
          </p:cNvPr>
          <p:cNvCxnSpPr>
            <a:cxnSpLocks/>
          </p:cNvCxnSpPr>
          <p:nvPr/>
        </p:nvCxnSpPr>
        <p:spPr>
          <a:xfrm flipH="1" flipV="1">
            <a:off x="2798882" y="1756911"/>
            <a:ext cx="1" cy="122213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92DA8-0F9E-D94C-BED7-432F1E4038A5}"/>
              </a:ext>
            </a:extLst>
          </p:cNvPr>
          <p:cNvCxnSpPr>
            <a:cxnSpLocks/>
          </p:cNvCxnSpPr>
          <p:nvPr/>
        </p:nvCxnSpPr>
        <p:spPr>
          <a:xfrm flipV="1">
            <a:off x="3549160" y="1923966"/>
            <a:ext cx="0" cy="10697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3FD321-0C2E-564F-894E-7C427F86527A}"/>
              </a:ext>
            </a:extLst>
          </p:cNvPr>
          <p:cNvCxnSpPr>
            <a:cxnSpLocks/>
          </p:cNvCxnSpPr>
          <p:nvPr/>
        </p:nvCxnSpPr>
        <p:spPr>
          <a:xfrm flipV="1">
            <a:off x="2048606" y="1756911"/>
            <a:ext cx="0" cy="123678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645591-6EB4-A842-8B50-679C208FB7B3}"/>
              </a:ext>
            </a:extLst>
          </p:cNvPr>
          <p:cNvSpPr txBox="1"/>
          <p:nvPr/>
        </p:nvSpPr>
        <p:spPr>
          <a:xfrm>
            <a:off x="3373310" y="3214562"/>
            <a:ext cx="33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FE0B70-C559-9049-8F7E-0E00A91017A8}"/>
              </a:ext>
            </a:extLst>
          </p:cNvPr>
          <p:cNvSpPr/>
          <p:nvPr/>
        </p:nvSpPr>
        <p:spPr>
          <a:xfrm>
            <a:off x="2584938" y="2785613"/>
            <a:ext cx="213945" cy="23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93B30-2152-F045-A759-4335EED04F04}"/>
              </a:ext>
            </a:extLst>
          </p:cNvPr>
          <p:cNvSpPr txBox="1"/>
          <p:nvPr/>
        </p:nvSpPr>
        <p:spPr>
          <a:xfrm>
            <a:off x="5645695" y="1972784"/>
            <a:ext cx="520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Singe sample group of 100 tosses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85571-B3FC-6A47-B9CA-CF8D91136CD1}"/>
              </a:ext>
            </a:extLst>
          </p:cNvPr>
          <p:cNvSpPr txBox="1"/>
          <p:nvPr/>
        </p:nvSpPr>
        <p:spPr>
          <a:xfrm>
            <a:off x="1787763" y="3994251"/>
            <a:ext cx="305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sample mean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EA742-9534-234A-890B-87232FCB72A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98882" y="3117440"/>
            <a:ext cx="518745" cy="87681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19BB-8609-5F44-898B-2BC3C68105EB}"/>
              </a:ext>
            </a:extLst>
          </p:cNvPr>
          <p:cNvCxnSpPr/>
          <p:nvPr/>
        </p:nvCxnSpPr>
        <p:spPr>
          <a:xfrm>
            <a:off x="750275" y="6641123"/>
            <a:ext cx="409721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57DA31-49F5-0F44-9E54-78C08A8ECB36}"/>
              </a:ext>
            </a:extLst>
          </p:cNvPr>
          <p:cNvCxnSpPr>
            <a:cxnSpLocks/>
          </p:cNvCxnSpPr>
          <p:nvPr/>
        </p:nvCxnSpPr>
        <p:spPr>
          <a:xfrm flipV="1">
            <a:off x="2775435" y="5451231"/>
            <a:ext cx="0" cy="118989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946E4D1-2E5E-944C-B30F-DFF75698C0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4" y="5604207"/>
            <a:ext cx="399071" cy="10593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CEA616-DFD9-444C-BCEF-40D99F62C6C0}"/>
              </a:ext>
            </a:extLst>
          </p:cNvPr>
          <p:cNvSpPr txBox="1"/>
          <p:nvPr/>
        </p:nvSpPr>
        <p:spPr>
          <a:xfrm>
            <a:off x="5187459" y="5041524"/>
            <a:ext cx="700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distribution of sample means</a:t>
            </a:r>
          </a:p>
          <a:p>
            <a:r>
              <a:rPr lang="en-US" sz="2400" dirty="0"/>
              <a:t>converges to Gaussian</a:t>
            </a:r>
          </a:p>
          <a:p>
            <a:r>
              <a:rPr lang="en-US" sz="2400" dirty="0"/>
              <a:t>(when number of sample groups is big enough)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7F5048-8EA0-DD4A-B766-EBF0719B5B1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317627" y="5641689"/>
            <a:ext cx="1869832" cy="46310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8E16D-1EFB-0443-836C-54ECB3DBCD0D}"/>
              </a:ext>
            </a:extLst>
          </p:cNvPr>
          <p:cNvSpPr txBox="1"/>
          <p:nvPr/>
        </p:nvSpPr>
        <p:spPr>
          <a:xfrm>
            <a:off x="2757162" y="1711192"/>
            <a:ext cx="41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FC3EA-CC0F-5443-86F9-803899D3BF7E}"/>
              </a:ext>
            </a:extLst>
          </p:cNvPr>
          <p:cNvSpPr txBox="1"/>
          <p:nvPr/>
        </p:nvSpPr>
        <p:spPr>
          <a:xfrm>
            <a:off x="1816636" y="3214562"/>
            <a:ext cx="45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2595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original distribution can have any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shape 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(uniform, Poisson, several peaks, triangular, etc.),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but the distribution of sample means will always converge to the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distribution!  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interactive examples here: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http://www.statisticalengineering.com/central_limit_theorem_(triangle).html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Moivre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–Laplace theorem: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symmetrical binomial distribution can be 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approximated by Gaussian bell curve 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(under certain conditions). 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demo: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https://www.youtube.com/watch?v=3m4bxse2JEQ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9B5FE-C83A-4B41-A293-78E1810C427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132" y="3058459"/>
            <a:ext cx="5431868" cy="37995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3876D5-C84C-2943-9428-D52F4E33AB0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172" y="1768287"/>
            <a:ext cx="2675522" cy="21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351692" y="284458"/>
            <a:ext cx="195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3CB3F-2D5B-8D4C-B6D9-0BC4804E0A58}"/>
              </a:ext>
            </a:extLst>
          </p:cNvPr>
          <p:cNvSpPr txBox="1"/>
          <p:nvPr/>
        </p:nvSpPr>
        <p:spPr>
          <a:xfrm>
            <a:off x="351691" y="1037492"/>
            <a:ext cx="11553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“Statistics is the study of the collection, analysis, interpretation, presentation, and organization of data.” ( Source: Wikipedia article about Statistics.)</a:t>
            </a:r>
          </a:p>
          <a:p>
            <a:endParaRPr lang="en-US" sz="2400" dirty="0"/>
          </a:p>
          <a:p>
            <a:r>
              <a:rPr lang="en-US" sz="2400" dirty="0"/>
              <a:t>Being a Statistician is the major part of being a Data Scientist. And it is tricky, because there is easy to misuse statistics:</a:t>
            </a:r>
          </a:p>
          <a:p>
            <a:endParaRPr lang="en-US" sz="2400" dirty="0"/>
          </a:p>
          <a:p>
            <a:r>
              <a:rPr lang="en-US" sz="2400" dirty="0"/>
              <a:t>“There are three kinds of lies: lies, damned lies, and statistics.” </a:t>
            </a:r>
          </a:p>
          <a:p>
            <a:endParaRPr lang="en-US" sz="2400" dirty="0"/>
          </a:p>
          <a:p>
            <a:r>
              <a:rPr lang="en-US" sz="2400" dirty="0"/>
              <a:t>Statistics involves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Collecting (sampling) the data from different kind of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Visualizing the data, estimating the parameters (average/mean values, errors,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validity of a hypothesis (null hypothesis) – or alternative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Estimating intervals, estimating significance of observed differences, etc.</a:t>
            </a:r>
          </a:p>
        </p:txBody>
      </p:sp>
    </p:spTree>
    <p:extLst>
      <p:ext uri="{BB962C8B-B14F-4D97-AF65-F5344CB8AC3E}">
        <p14:creationId xmlns:p14="http://schemas.microsoft.com/office/powerpoint/2010/main" val="42620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351692" y="284458"/>
            <a:ext cx="406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6DBF3-8F0C-B04B-B0A8-91ED7D1C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3" y="1160585"/>
            <a:ext cx="9348636" cy="52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133436" y="0"/>
            <a:ext cx="347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Statistics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BD5C3-9923-8549-B3D1-3AA3907530D0}"/>
              </a:ext>
            </a:extLst>
          </p:cNvPr>
          <p:cNvSpPr txBox="1"/>
          <p:nvPr/>
        </p:nvSpPr>
        <p:spPr>
          <a:xfrm>
            <a:off x="133436" y="584775"/>
            <a:ext cx="5352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Draw a line through experimental points.</a:t>
            </a:r>
          </a:p>
          <a:p>
            <a:r>
              <a:rPr lang="en-US" dirty="0"/>
              <a:t>OLS = Ordinary Least Squares – a simplest</a:t>
            </a:r>
          </a:p>
          <a:p>
            <a:r>
              <a:rPr lang="en-US" dirty="0"/>
              <a:t>Linear Regression method.</a:t>
            </a:r>
          </a:p>
          <a:p>
            <a:endParaRPr lang="en-US" dirty="0"/>
          </a:p>
          <a:p>
            <a:pPr lvl="1"/>
            <a:r>
              <a:rPr lang="en-US" dirty="0" err="1"/>
              <a:t>ym</a:t>
            </a:r>
            <a:r>
              <a:rPr lang="en-US" dirty="0"/>
              <a:t> = </a:t>
            </a:r>
            <a:r>
              <a:rPr lang="en-US" dirty="0" err="1"/>
              <a:t>y_mean</a:t>
            </a:r>
            <a:r>
              <a:rPr lang="en-US" dirty="0"/>
              <a:t> = sum(y)/N</a:t>
            </a:r>
          </a:p>
          <a:p>
            <a:pPr lvl="1"/>
            <a:r>
              <a:rPr lang="en-US" dirty="0" err="1"/>
              <a:t>xm</a:t>
            </a:r>
            <a:r>
              <a:rPr lang="en-US" dirty="0"/>
              <a:t> = </a:t>
            </a:r>
            <a:r>
              <a:rPr lang="en-US" dirty="0" err="1"/>
              <a:t>x_mean</a:t>
            </a:r>
            <a:r>
              <a:rPr lang="en-US" dirty="0"/>
              <a:t> = sum(x)/N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(x) = variance(x) = sum((x-</a:t>
            </a:r>
            <a:r>
              <a:rPr lang="en-US" dirty="0" err="1"/>
              <a:t>xm</a:t>
            </a:r>
            <a:r>
              <a:rPr lang="en-US" dirty="0"/>
              <a:t>)^2)</a:t>
            </a:r>
          </a:p>
          <a:p>
            <a:pPr lvl="1"/>
            <a:r>
              <a:rPr lang="en-US" dirty="0" err="1"/>
              <a:t>covar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covariance(</a:t>
            </a:r>
            <a:r>
              <a:rPr lang="en-US" dirty="0" err="1"/>
              <a:t>x,y</a:t>
            </a:r>
            <a:r>
              <a:rPr lang="en-US" dirty="0"/>
              <a:t>) = sum((y-</a:t>
            </a:r>
            <a:r>
              <a:rPr lang="en-US" dirty="0" err="1"/>
              <a:t>ym</a:t>
            </a:r>
            <a:r>
              <a:rPr lang="en-US" dirty="0"/>
              <a:t>)*(x-</a:t>
            </a:r>
            <a:r>
              <a:rPr lang="en-US" dirty="0" err="1"/>
              <a:t>xm</a:t>
            </a:r>
            <a:r>
              <a:rPr lang="en-US" dirty="0"/>
              <a:t>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slope b = </a:t>
            </a:r>
            <a:r>
              <a:rPr lang="en-US" dirty="0" err="1"/>
              <a:t>covar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/ </a:t>
            </a:r>
            <a:r>
              <a:rPr lang="en-US" dirty="0" err="1"/>
              <a:t>var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intercept a = </a:t>
            </a:r>
            <a:r>
              <a:rPr lang="en-US" dirty="0" err="1"/>
              <a:t>ym</a:t>
            </a:r>
            <a:r>
              <a:rPr lang="en-US" dirty="0"/>
              <a:t> - b*</a:t>
            </a:r>
            <a:r>
              <a:rPr lang="en-US" dirty="0" err="1"/>
              <a:t>xm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1 – sum(y-</a:t>
            </a:r>
            <a:r>
              <a:rPr lang="en-US" dirty="0" err="1"/>
              <a:t>y</a:t>
            </a:r>
            <a:r>
              <a:rPr lang="en-US" baseline="-25000" dirty="0" err="1"/>
              <a:t>model</a:t>
            </a:r>
            <a:r>
              <a:rPr lang="en-US" dirty="0"/>
              <a:t>)^2 / sum(y-</a:t>
            </a:r>
            <a:r>
              <a:rPr lang="en-US" dirty="0" err="1"/>
              <a:t>y</a:t>
            </a:r>
            <a:r>
              <a:rPr lang="en-US" baseline="-25000" dirty="0" err="1"/>
              <a:t>mean</a:t>
            </a:r>
            <a:r>
              <a:rPr lang="en-US" dirty="0"/>
              <a:t>)^2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AC22F-7CDE-F34B-9B05-26B06C7B41D5}"/>
              </a:ext>
            </a:extLst>
          </p:cNvPr>
          <p:cNvSpPr txBox="1"/>
          <p:nvPr/>
        </p:nvSpPr>
        <p:spPr>
          <a:xfrm>
            <a:off x="6833175" y="584775"/>
            <a:ext cx="47726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</a:t>
            </a:r>
            <a:r>
              <a:rPr lang="en-US" dirty="0" err="1"/>
              <a:t>Probabiltiy</a:t>
            </a:r>
            <a:r>
              <a:rPr lang="en-US" dirty="0"/>
              <a:t> &amp; Statistics:</a:t>
            </a:r>
          </a:p>
          <a:p>
            <a:r>
              <a:rPr lang="en-US" dirty="0"/>
              <a:t>reordering and subsets</a:t>
            </a:r>
          </a:p>
          <a:p>
            <a:r>
              <a:rPr lang="en-US" dirty="0"/>
              <a:t>C(</a:t>
            </a:r>
            <a:r>
              <a:rPr lang="en-US" dirty="0" err="1"/>
              <a:t>N,m</a:t>
            </a:r>
            <a:r>
              <a:rPr lang="en-US" dirty="0"/>
              <a:t>) = N!/(m!*(N-m)!) – a binomial coefficient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Poisson and Exponential Distributions</a:t>
            </a:r>
          </a:p>
          <a:p>
            <a:r>
              <a:rPr lang="en-US" dirty="0"/>
              <a:t>Confidence Interval</a:t>
            </a:r>
            <a:br>
              <a:rPr lang="en-US" dirty="0"/>
            </a:br>
            <a:r>
              <a:rPr lang="en-US" dirty="0"/>
              <a:t>Cluster Analysis</a:t>
            </a:r>
          </a:p>
          <a:p>
            <a:r>
              <a:rPr lang="en-US" dirty="0"/>
              <a:t>Student’s t-distribution</a:t>
            </a:r>
          </a:p>
          <a:p>
            <a:r>
              <a:rPr lang="en-US" dirty="0"/>
              <a:t>Chi-squared distribution</a:t>
            </a:r>
          </a:p>
          <a:p>
            <a:r>
              <a:rPr lang="en-US" dirty="0"/>
              <a:t>F-distribution</a:t>
            </a:r>
          </a:p>
          <a:p>
            <a:r>
              <a:rPr lang="en-US" dirty="0"/>
              <a:t>Gamma distribution</a:t>
            </a:r>
          </a:p>
          <a:p>
            <a:r>
              <a:rPr lang="en-US" dirty="0"/>
              <a:t>Stochastic Processes, Time Series Analysis</a:t>
            </a:r>
          </a:p>
          <a:p>
            <a:r>
              <a:rPr lang="en-US" dirty="0"/>
              <a:t>Poisson Process</a:t>
            </a:r>
          </a:p>
          <a:p>
            <a:r>
              <a:rPr lang="en-US" dirty="0"/>
              <a:t>White Noise, Gaussian Noise, Brownian Noise</a:t>
            </a:r>
          </a:p>
          <a:p>
            <a:r>
              <a:rPr lang="en-US" dirty="0"/>
              <a:t>Markov Process</a:t>
            </a:r>
          </a:p>
          <a:p>
            <a:r>
              <a:rPr lang="en-US" dirty="0"/>
              <a:t>Correlation function</a:t>
            </a:r>
          </a:p>
          <a:p>
            <a:r>
              <a:rPr lang="en-US" dirty="0"/>
              <a:t>Spectral Density, Fourier Analysis</a:t>
            </a:r>
          </a:p>
          <a:p>
            <a:r>
              <a:rPr lang="en-US" dirty="0"/>
              <a:t>Convolution, Functional Analysis</a:t>
            </a:r>
          </a:p>
          <a:p>
            <a:r>
              <a:rPr lang="en-US" dirty="0"/>
              <a:t>Extracting signal from Noise</a:t>
            </a:r>
          </a:p>
          <a:p>
            <a:r>
              <a:rPr lang="en-US" dirty="0"/>
              <a:t>Monte Carlo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D48E1-C01E-894E-87E2-890CAC14E2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692" y="5395291"/>
            <a:ext cx="3346980" cy="5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9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4126A-A51D-BB4F-8B1D-1398299F6CDA}"/>
              </a:ext>
            </a:extLst>
          </p:cNvPr>
          <p:cNvSpPr txBox="1"/>
          <p:nvPr/>
        </p:nvSpPr>
        <p:spPr>
          <a:xfrm>
            <a:off x="147918" y="932330"/>
            <a:ext cx="4921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definition</a:t>
            </a:r>
          </a:p>
          <a:p>
            <a:r>
              <a:rPr lang="en-US" dirty="0"/>
              <a:t>combinatorics, subsets,  C(</a:t>
            </a:r>
            <a:r>
              <a:rPr lang="en-US" dirty="0" err="1"/>
              <a:t>n,m</a:t>
            </a:r>
            <a:r>
              <a:rPr lang="en-US" dirty="0"/>
              <a:t>) = n!/(m!*(n-m)!)</a:t>
            </a:r>
          </a:p>
          <a:p>
            <a:r>
              <a:rPr lang="en-US" dirty="0"/>
              <a:t>Venn Diagrams</a:t>
            </a:r>
          </a:p>
          <a:p>
            <a:r>
              <a:rPr lang="en-US" dirty="0"/>
              <a:t>Conditional Probability, Bayes Theorem</a:t>
            </a:r>
          </a:p>
          <a:p>
            <a:r>
              <a:rPr lang="en-US" dirty="0"/>
              <a:t>Random variable, probability distribution</a:t>
            </a:r>
          </a:p>
          <a:p>
            <a:r>
              <a:rPr lang="en-US" dirty="0"/>
              <a:t>Expected value, variance, standard deviation</a:t>
            </a:r>
          </a:p>
          <a:p>
            <a:r>
              <a:rPr lang="en-US" dirty="0"/>
              <a:t>Discrete and </a:t>
            </a:r>
            <a:r>
              <a:rPr lang="en-US" dirty="0" err="1"/>
              <a:t>continous</a:t>
            </a:r>
            <a:r>
              <a:rPr lang="en-US" dirty="0"/>
              <a:t> cases</a:t>
            </a:r>
          </a:p>
          <a:p>
            <a:r>
              <a:rPr lang="en-US" dirty="0"/>
              <a:t>PDF = Probability Density Function</a:t>
            </a:r>
          </a:p>
          <a:p>
            <a:r>
              <a:rPr lang="en-US" dirty="0"/>
              <a:t>CPF = Cumulative Probability Function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Poisson and Exponential Distributions</a:t>
            </a:r>
          </a:p>
          <a:p>
            <a:r>
              <a:rPr lang="en-US" dirty="0"/>
              <a:t>Uniform Distribution</a:t>
            </a:r>
          </a:p>
          <a:p>
            <a:r>
              <a:rPr lang="en-US" dirty="0"/>
              <a:t>Central Limit Theorem</a:t>
            </a:r>
          </a:p>
          <a:p>
            <a:r>
              <a:rPr lang="en-US" dirty="0"/>
              <a:t>Normal (Gaussian)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37DCB-ABB8-BB40-AF04-23DA625314E5}"/>
              </a:ext>
            </a:extLst>
          </p:cNvPr>
          <p:cNvSpPr txBox="1"/>
          <p:nvPr/>
        </p:nvSpPr>
        <p:spPr>
          <a:xfrm>
            <a:off x="147918" y="241012"/>
            <a:ext cx="375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Probability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CCEE-7F2E-D44F-ADE3-D815B1865416}"/>
              </a:ext>
            </a:extLst>
          </p:cNvPr>
          <p:cNvSpPr txBox="1"/>
          <p:nvPr/>
        </p:nvSpPr>
        <p:spPr>
          <a:xfrm>
            <a:off x="5329518" y="932330"/>
            <a:ext cx="59929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mean (average)</a:t>
            </a:r>
          </a:p>
          <a:p>
            <a:r>
              <a:rPr lang="en-US" dirty="0"/>
              <a:t>Sample Standard Deviation (why /(N-1) ?)</a:t>
            </a:r>
          </a:p>
          <a:p>
            <a:r>
              <a:rPr lang="en-US" dirty="0"/>
              <a:t>Median </a:t>
            </a:r>
          </a:p>
          <a:p>
            <a:r>
              <a:rPr lang="en-US" dirty="0"/>
              <a:t>Linear Regression - draw line through points</a:t>
            </a:r>
          </a:p>
          <a:p>
            <a:r>
              <a:rPr lang="en-US" dirty="0"/>
              <a:t>     OLS = Ordinary Least Squares (minimizing quadratic error) </a:t>
            </a:r>
          </a:p>
          <a:p>
            <a:r>
              <a:rPr lang="en-US" dirty="0"/>
              <a:t>     R2  = Coefficient of Determination</a:t>
            </a:r>
          </a:p>
          <a:p>
            <a:r>
              <a:rPr lang="en-US" dirty="0"/>
              <a:t>Confidence interval, z-score</a:t>
            </a:r>
          </a:p>
          <a:p>
            <a:r>
              <a:rPr lang="en-US" dirty="0"/>
              <a:t>Stochastic Processes, Time Series Analysis</a:t>
            </a:r>
          </a:p>
          <a:p>
            <a:r>
              <a:rPr lang="en-US" dirty="0"/>
              <a:t>Random Walk, Brownian motion, Diffusion</a:t>
            </a:r>
          </a:p>
          <a:p>
            <a:r>
              <a:rPr lang="en-US" dirty="0"/>
              <a:t>Poisson Process/distribution, Exponential distribution</a:t>
            </a:r>
          </a:p>
          <a:p>
            <a:r>
              <a:rPr lang="en-US" dirty="0"/>
              <a:t>White noise, gaussian noise</a:t>
            </a:r>
          </a:p>
          <a:p>
            <a:r>
              <a:rPr lang="en-US" dirty="0"/>
              <a:t>Markov Process</a:t>
            </a:r>
          </a:p>
          <a:p>
            <a:r>
              <a:rPr lang="en-US" dirty="0"/>
              <a:t>Monte Carlo method</a:t>
            </a:r>
          </a:p>
          <a:p>
            <a:r>
              <a:rPr lang="en-US" dirty="0"/>
              <a:t>MCMC (Markov Chain Monte Carlo)</a:t>
            </a:r>
          </a:p>
          <a:p>
            <a:r>
              <a:rPr lang="en-US" dirty="0"/>
              <a:t>Correlation function, Autocorrelation</a:t>
            </a:r>
          </a:p>
          <a:p>
            <a:r>
              <a:rPr lang="en-US" dirty="0"/>
              <a:t>Fourier Analysis, filtering to reduce noise</a:t>
            </a:r>
          </a:p>
          <a:p>
            <a:r>
              <a:rPr lang="en-US" dirty="0"/>
              <a:t>Extracting Signal from Noise by synchronization</a:t>
            </a:r>
          </a:p>
          <a:p>
            <a:r>
              <a:rPr lang="en-US" dirty="0"/>
              <a:t>     (S/N improves ~sqrt(N))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072F6-11A9-0D48-9DAC-A501E1818EF4}"/>
              </a:ext>
            </a:extLst>
          </p:cNvPr>
          <p:cNvSpPr txBox="1"/>
          <p:nvPr/>
        </p:nvSpPr>
        <p:spPr>
          <a:xfrm>
            <a:off x="5329518" y="241011"/>
            <a:ext cx="342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Statistics Summary</a:t>
            </a:r>
          </a:p>
        </p:txBody>
      </p:sp>
    </p:spTree>
    <p:extLst>
      <p:ext uri="{BB962C8B-B14F-4D97-AF65-F5344CB8AC3E}">
        <p14:creationId xmlns:p14="http://schemas.microsoft.com/office/powerpoint/2010/main" val="40070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3E86CA-5600-AE44-B119-744E7E3AE8FF}"/>
              </a:ext>
            </a:extLst>
          </p:cNvPr>
          <p:cNvSpPr txBox="1"/>
          <p:nvPr/>
        </p:nvSpPr>
        <p:spPr>
          <a:xfrm>
            <a:off x="282388" y="1235059"/>
            <a:ext cx="115168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Unix OS</a:t>
            </a:r>
            <a:r>
              <a:rPr lang="en-US" sz="2400" dirty="0"/>
              <a:t> – main OS for ML &amp; AI development, tools, libraries.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Macbook</a:t>
            </a:r>
            <a:r>
              <a:rPr lang="en-US" sz="2400" b="1" dirty="0">
                <a:solidFill>
                  <a:srgbClr val="FF0000"/>
                </a:solidFill>
              </a:rPr>
              <a:t> Pro</a:t>
            </a:r>
            <a:r>
              <a:rPr lang="en-US" sz="2400" dirty="0"/>
              <a:t> – most popular working computer of Data Scientists.</a:t>
            </a:r>
          </a:p>
          <a:p>
            <a:r>
              <a:rPr lang="en-US" sz="2400" dirty="0"/>
              <a:t>(MacOS is Unix – a variation of BSD Unix)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Python</a:t>
            </a:r>
            <a:r>
              <a:rPr lang="en-US" sz="2400" dirty="0"/>
              <a:t> - most popular (by far) programming language for ML.</a:t>
            </a:r>
          </a:p>
          <a:p>
            <a:r>
              <a:rPr lang="en-US" sz="2400" dirty="0"/>
              <a:t>Other languages (less common): Java, R, C++, JavaScript, Scala, Julia, ...</a:t>
            </a:r>
          </a:p>
          <a:p>
            <a:r>
              <a:rPr lang="en-US" sz="2400" dirty="0"/>
              <a:t>The low-level libraries maybe written in C, C++, Java, etc. for speed.</a:t>
            </a:r>
          </a:p>
          <a:p>
            <a:r>
              <a:rPr lang="en-US" sz="2400" dirty="0"/>
              <a:t>But there is always a python interface.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Jupyter</a:t>
            </a:r>
            <a:r>
              <a:rPr lang="en-US" sz="2400" b="1" dirty="0">
                <a:solidFill>
                  <a:srgbClr val="FF0000"/>
                </a:solidFill>
              </a:rPr>
              <a:t> notebook</a:t>
            </a:r>
            <a:r>
              <a:rPr lang="en-US" sz="2400" dirty="0"/>
              <a:t> – the most common development and presentation framework. </a:t>
            </a:r>
          </a:p>
          <a:p>
            <a:r>
              <a:rPr lang="en-US" sz="2400" dirty="0"/>
              <a:t>All cloud providers have interfaces which are basically </a:t>
            </a:r>
            <a:r>
              <a:rPr lang="en-US" sz="2400" dirty="0" err="1"/>
              <a:t>Jupyter</a:t>
            </a:r>
            <a:r>
              <a:rPr lang="en-US" sz="2400" dirty="0"/>
              <a:t> notebooks</a:t>
            </a:r>
          </a:p>
          <a:p>
            <a:r>
              <a:rPr lang="en-US" sz="2400" dirty="0"/>
              <a:t>(for example, on AWS (Amazon) – </a:t>
            </a:r>
            <a:r>
              <a:rPr lang="en-US" sz="2400" dirty="0" err="1"/>
              <a:t>SageMaker</a:t>
            </a:r>
            <a:r>
              <a:rPr lang="en-US" sz="2400" dirty="0"/>
              <a:t>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282388" y="161365"/>
            <a:ext cx="657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Unix, Python, </a:t>
            </a:r>
            <a:r>
              <a:rPr lang="en-US" sz="3200" b="1" dirty="0" err="1"/>
              <a:t>Jupyter</a:t>
            </a:r>
            <a:r>
              <a:rPr lang="en-US" sz="3200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4909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BD7C15-84A1-3241-A97A-72DC2A3590A6}"/>
              </a:ext>
            </a:extLst>
          </p:cNvPr>
          <p:cNvSpPr txBox="1"/>
          <p:nvPr/>
        </p:nvSpPr>
        <p:spPr>
          <a:xfrm>
            <a:off x="470645" y="322728"/>
            <a:ext cx="114430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Unix:</a:t>
            </a:r>
          </a:p>
          <a:p>
            <a:r>
              <a:rPr lang="en-US" sz="2400" dirty="0"/>
              <a:t>You need basic working knowledge of Unix / Linux.</a:t>
            </a:r>
          </a:p>
          <a:p>
            <a:r>
              <a:rPr lang="en-US" sz="2400" dirty="0"/>
              <a:t> - buy yourself a </a:t>
            </a:r>
            <a:r>
              <a:rPr lang="en-US" sz="2400" dirty="0" err="1"/>
              <a:t>Macbook</a:t>
            </a:r>
            <a:r>
              <a:rPr lang="en-US" sz="2400" dirty="0"/>
              <a:t> and learn to work from terminal.</a:t>
            </a:r>
          </a:p>
          <a:p>
            <a:r>
              <a:rPr lang="en-US" sz="2400" dirty="0"/>
              <a:t> - book - O'Reilly "Learning the UNIX Operating System"</a:t>
            </a:r>
          </a:p>
          <a:p>
            <a:r>
              <a:rPr lang="en-US" sz="2400" dirty="0"/>
              <a:t> - tutorials on </a:t>
            </a:r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     grep, find, set vs </a:t>
            </a:r>
            <a:r>
              <a:rPr lang="en-US" sz="2400" dirty="0" err="1"/>
              <a:t>env</a:t>
            </a:r>
            <a:r>
              <a:rPr lang="en-US" sz="2400" dirty="0"/>
              <a:t>, running script vs sourcing script, etc.</a:t>
            </a:r>
          </a:p>
          <a:p>
            <a:r>
              <a:rPr lang="en-US" sz="2400" dirty="0"/>
              <a:t> - vi editor – gateway into </a:t>
            </a:r>
            <a:r>
              <a:rPr lang="en-US" sz="2400" dirty="0" err="1"/>
              <a:t>unix</a:t>
            </a:r>
            <a:r>
              <a:rPr lang="en-US" sz="2400" dirty="0"/>
              <a:t> common commands and shortcuts:</a:t>
            </a:r>
          </a:p>
          <a:p>
            <a:r>
              <a:rPr lang="en-US" sz="2400" dirty="0"/>
              <a:t>  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www.levselector.com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vi.html</a:t>
            </a:r>
            <a:endParaRPr lang="en-US" sz="2400" dirty="0"/>
          </a:p>
          <a:p>
            <a:r>
              <a:rPr lang="en-US" sz="2400" dirty="0"/>
              <a:t>   - tutorials on </a:t>
            </a:r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===========================================</a:t>
            </a:r>
          </a:p>
          <a:p>
            <a:r>
              <a:rPr lang="en-US" sz="3200" b="1" u="sng" dirty="0">
                <a:solidFill>
                  <a:srgbClr val="FF0000"/>
                </a:solidFill>
              </a:rPr>
              <a:t>Python:</a:t>
            </a:r>
          </a:p>
          <a:p>
            <a:r>
              <a:rPr lang="en-US" sz="2400" dirty="0"/>
              <a:t> - use version 3 (3.x) of anaconda: </a:t>
            </a:r>
            <a:r>
              <a:rPr lang="en-US" sz="2400" dirty="0">
                <a:hlinkClick r:id="rId3"/>
              </a:rPr>
              <a:t>https://www.anaconda.com/products/individual </a:t>
            </a:r>
            <a:endParaRPr lang="en-US" sz="2400" dirty="0"/>
          </a:p>
          <a:p>
            <a:r>
              <a:rPr lang="en-US" sz="2400" dirty="0"/>
              <a:t> - </a:t>
            </a:r>
            <a:r>
              <a:rPr lang="en-US" sz="2400" dirty="0" err="1"/>
              <a:t>ipython</a:t>
            </a:r>
            <a:r>
              <a:rPr lang="en-US" sz="2400" dirty="0"/>
              <a:t>, </a:t>
            </a:r>
            <a:r>
              <a:rPr lang="en-US" sz="2400" dirty="0" err="1"/>
              <a:t>ipython</a:t>
            </a:r>
            <a:r>
              <a:rPr lang="en-US" sz="2400" dirty="0"/>
              <a:t> notebook (</a:t>
            </a:r>
            <a:r>
              <a:rPr lang="en-US" sz="2400" dirty="0" err="1"/>
              <a:t>Jupyter</a:t>
            </a:r>
            <a:r>
              <a:rPr lang="en-US" sz="2400" dirty="0"/>
              <a:t> = Julia, Python, and R)</a:t>
            </a:r>
          </a:p>
          <a:p>
            <a:r>
              <a:rPr lang="en-US" sz="2400" dirty="0"/>
              <a:t> - learn about common modules: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numpy</a:t>
            </a:r>
            <a:r>
              <a:rPr lang="en-US" sz="2400" dirty="0"/>
              <a:t>, pandas (</a:t>
            </a:r>
            <a:r>
              <a:rPr lang="en-US" sz="2400" dirty="0" err="1"/>
              <a:t>DataFrame</a:t>
            </a:r>
            <a:r>
              <a:rPr lang="en-US" sz="2400" dirty="0"/>
              <a:t>, </a:t>
            </a:r>
            <a:r>
              <a:rPr lang="en-US" sz="2400" dirty="0" err="1"/>
              <a:t>pd.read_csv</a:t>
            </a:r>
            <a:r>
              <a:rPr lang="en-US" sz="2400" dirty="0"/>
              <a:t>(file), </a:t>
            </a:r>
            <a:r>
              <a:rPr lang="en-US" sz="2400" dirty="0" err="1"/>
              <a:t>df.to_csv</a:t>
            </a:r>
            <a:r>
              <a:rPr lang="en-US" sz="2400" dirty="0"/>
              <a:t>(file), etc.)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nltk</a:t>
            </a:r>
            <a:r>
              <a:rPr lang="en-US" sz="2400" dirty="0"/>
              <a:t>, </a:t>
            </a:r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090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84982-4C86-B849-8334-BAD36B9EDA8C}"/>
              </a:ext>
            </a:extLst>
          </p:cNvPr>
          <p:cNvSpPr txBox="1"/>
          <p:nvPr/>
        </p:nvSpPr>
        <p:spPr>
          <a:xfrm>
            <a:off x="161366" y="0"/>
            <a:ext cx="613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= Structured Query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00610-E058-0C49-917A-D882ACF8404D}"/>
              </a:ext>
            </a:extLst>
          </p:cNvPr>
          <p:cNvSpPr txBox="1"/>
          <p:nvPr/>
        </p:nvSpPr>
        <p:spPr>
          <a:xfrm>
            <a:off x="7732061" y="941294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was originally developed by IBM as the SEQUEL language starting in 1973.</a:t>
            </a:r>
          </a:p>
          <a:p>
            <a:endParaRPr lang="en-US" dirty="0"/>
          </a:p>
          <a:p>
            <a:r>
              <a:rPr lang="en-US" dirty="0"/>
              <a:t>The language went through many versions: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3F92E-76BF-7241-A145-B625614EAEDF}"/>
              </a:ext>
            </a:extLst>
          </p:cNvPr>
          <p:cNvSpPr txBox="1"/>
          <p:nvPr/>
        </p:nvSpPr>
        <p:spPr>
          <a:xfrm>
            <a:off x="8646462" y="2876693"/>
            <a:ext cx="1196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SQL-86, </a:t>
            </a:r>
          </a:p>
          <a:p>
            <a:r>
              <a:rPr lang="en-US" dirty="0"/>
              <a:t>SQL-89, </a:t>
            </a:r>
          </a:p>
          <a:p>
            <a:r>
              <a:rPr lang="en-US" dirty="0"/>
              <a:t>SQL-92, </a:t>
            </a:r>
          </a:p>
          <a:p>
            <a:r>
              <a:rPr lang="en-US" dirty="0"/>
              <a:t>SQL:1999, </a:t>
            </a:r>
          </a:p>
          <a:p>
            <a:r>
              <a:rPr lang="en-US" dirty="0"/>
              <a:t>SQL:2003, </a:t>
            </a:r>
          </a:p>
          <a:p>
            <a:r>
              <a:rPr lang="en-US" dirty="0"/>
              <a:t>SQL:2006, </a:t>
            </a:r>
          </a:p>
          <a:p>
            <a:r>
              <a:rPr lang="en-US" dirty="0"/>
              <a:t>SQL:2008, </a:t>
            </a:r>
          </a:p>
          <a:p>
            <a:r>
              <a:rPr lang="en-US" dirty="0"/>
              <a:t>SQL:2011, </a:t>
            </a:r>
          </a:p>
          <a:p>
            <a:r>
              <a:rPr lang="en-US" dirty="0"/>
              <a:t>SQL:2016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8D92-E85C-D042-BFCB-099F0D8F5F5A}"/>
              </a:ext>
            </a:extLst>
          </p:cNvPr>
          <p:cNvSpPr txBox="1"/>
          <p:nvPr/>
        </p:nvSpPr>
        <p:spPr>
          <a:xfrm>
            <a:off x="510989" y="838199"/>
            <a:ext cx="61318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table authors (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au_id</a:t>
            </a:r>
            <a:r>
              <a:rPr lang="en-US" dirty="0">
                <a:solidFill>
                  <a:srgbClr val="0070C0"/>
                </a:solidFill>
              </a:rPr>
              <a:t> id not null, 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au_name</a:t>
            </a:r>
            <a:r>
              <a:rPr lang="en-US" dirty="0">
                <a:solidFill>
                  <a:srgbClr val="0070C0"/>
                </a:solidFill>
              </a:rPr>
              <a:t> varchar(40) not null,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au_salary</a:t>
            </a:r>
            <a:r>
              <a:rPr lang="en-US" dirty="0">
                <a:solidFill>
                  <a:srgbClr val="0070C0"/>
                </a:solidFill>
              </a:rPr>
              <a:t> decimal(12,2)</a:t>
            </a:r>
          </a:p>
          <a:p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endParaRPr lang="en-US" sz="900" dirty="0"/>
          </a:p>
          <a:p>
            <a:r>
              <a:rPr lang="en-US" dirty="0">
                <a:solidFill>
                  <a:srgbClr val="00B050"/>
                </a:solidFill>
              </a:rPr>
              <a:t>drop table authors;</a:t>
            </a:r>
          </a:p>
          <a:p>
            <a:endParaRPr lang="en-US" sz="900" dirty="0"/>
          </a:p>
          <a:p>
            <a:r>
              <a:rPr lang="en-US" dirty="0">
                <a:solidFill>
                  <a:srgbClr val="0070C0"/>
                </a:solidFill>
              </a:rPr>
              <a:t>insert into authors values (... )</a:t>
            </a:r>
          </a:p>
          <a:p>
            <a:endParaRPr lang="en-US" sz="900" dirty="0"/>
          </a:p>
          <a:p>
            <a:r>
              <a:rPr lang="en-US" dirty="0">
                <a:solidFill>
                  <a:srgbClr val="00B050"/>
                </a:solidFill>
              </a:rPr>
              <a:t>select </a:t>
            </a:r>
            <a:r>
              <a:rPr lang="en-US" dirty="0" err="1">
                <a:solidFill>
                  <a:srgbClr val="00B050"/>
                </a:solidFill>
              </a:rPr>
              <a:t>au_id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au_name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au_salary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from authors </a:t>
            </a:r>
          </a:p>
          <a:p>
            <a:r>
              <a:rPr lang="en-US" dirty="0">
                <a:solidFill>
                  <a:srgbClr val="00B050"/>
                </a:solidFill>
              </a:rPr>
              <a:t>where </a:t>
            </a:r>
            <a:r>
              <a:rPr lang="en-US" dirty="0" err="1">
                <a:solidFill>
                  <a:srgbClr val="00B050"/>
                </a:solidFill>
              </a:rPr>
              <a:t>au_salary</a:t>
            </a:r>
            <a:r>
              <a:rPr lang="en-US" dirty="0">
                <a:solidFill>
                  <a:srgbClr val="00B050"/>
                </a:solidFill>
              </a:rPr>
              <a:t> &gt;= 100000;</a:t>
            </a:r>
          </a:p>
          <a:p>
            <a:endParaRPr lang="en-US" sz="900" dirty="0"/>
          </a:p>
          <a:p>
            <a:r>
              <a:rPr lang="en-US" dirty="0">
                <a:solidFill>
                  <a:srgbClr val="0070C0"/>
                </a:solidFill>
              </a:rPr>
              <a:t>update authors set </a:t>
            </a:r>
            <a:r>
              <a:rPr lang="en-US" dirty="0" err="1">
                <a:solidFill>
                  <a:srgbClr val="0070C0"/>
                </a:solidFill>
              </a:rPr>
              <a:t>au_salary</a:t>
            </a:r>
            <a:r>
              <a:rPr lang="en-US" dirty="0">
                <a:solidFill>
                  <a:srgbClr val="0070C0"/>
                </a:solidFill>
              </a:rPr>
              <a:t>='120000.00' where au-id=5;</a:t>
            </a:r>
          </a:p>
          <a:p>
            <a:endParaRPr lang="en-US" sz="900" dirty="0"/>
          </a:p>
          <a:p>
            <a:r>
              <a:rPr lang="en-US" dirty="0">
                <a:solidFill>
                  <a:srgbClr val="00B050"/>
                </a:solidFill>
              </a:rPr>
              <a:t>delete from authors where  au-id=5;</a:t>
            </a:r>
          </a:p>
          <a:p>
            <a:endParaRPr lang="en-US" sz="900" dirty="0"/>
          </a:p>
          <a:p>
            <a:r>
              <a:rPr lang="en-US" dirty="0"/>
              <a:t>See also:  </a:t>
            </a:r>
          </a:p>
          <a:p>
            <a:r>
              <a:rPr lang="en-US" dirty="0">
                <a:solidFill>
                  <a:srgbClr val="0070C0"/>
                </a:solidFill>
              </a:rPr>
              <a:t>    inner join,  left outer join,  union</a:t>
            </a:r>
          </a:p>
          <a:p>
            <a:r>
              <a:rPr lang="en-US" dirty="0">
                <a:solidFill>
                  <a:srgbClr val="0070C0"/>
                </a:solidFill>
              </a:rPr>
              <a:t>    min(),max(), etc.</a:t>
            </a:r>
          </a:p>
          <a:p>
            <a:r>
              <a:rPr lang="en-US" dirty="0">
                <a:solidFill>
                  <a:srgbClr val="0070C0"/>
                </a:solidFill>
              </a:rPr>
              <a:t>    group by, order by, having ..., limit ...</a:t>
            </a:r>
          </a:p>
        </p:txBody>
      </p:sp>
    </p:spTree>
    <p:extLst>
      <p:ext uri="{BB962C8B-B14F-4D97-AF65-F5344CB8AC3E}">
        <p14:creationId xmlns:p14="http://schemas.microsoft.com/office/powerpoint/2010/main" val="58798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10CF2-A9FD-8140-A95B-EB40F0D1A3D3}"/>
              </a:ext>
            </a:extLst>
          </p:cNvPr>
          <p:cNvSpPr txBox="1"/>
          <p:nvPr/>
        </p:nvSpPr>
        <p:spPr>
          <a:xfrm>
            <a:off x="0" y="0"/>
            <a:ext cx="730175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Running Models From Inside a Database.</a:t>
            </a:r>
          </a:p>
          <a:p>
            <a:endParaRPr lang="en-US" dirty="0"/>
          </a:p>
          <a:p>
            <a:r>
              <a:rPr lang="en-US" dirty="0"/>
              <a:t>The SQL was invented in early 1970s to allow business people to analyze data without knowing programming. </a:t>
            </a:r>
          </a:p>
          <a:p>
            <a:r>
              <a:rPr lang="en-US" dirty="0"/>
              <a:t>I think we are at a similar stage with ML. </a:t>
            </a:r>
          </a:p>
          <a:p>
            <a:r>
              <a:rPr lang="en-US" dirty="0"/>
              <a:t>Adding ML models to SQL allows business people to run models and make predictions without knowing programming.</a:t>
            </a:r>
          </a:p>
          <a:p>
            <a:endParaRPr lang="en-US" dirty="0"/>
          </a:p>
          <a:p>
            <a:r>
              <a:rPr lang="en-US" dirty="0"/>
              <a:t>In Google Cloud you can run some models in </a:t>
            </a:r>
            <a:r>
              <a:rPr lang="en-US" dirty="0" err="1"/>
              <a:t>BigQuery</a:t>
            </a:r>
            <a:r>
              <a:rPr lang="en-US" dirty="0"/>
              <a:t> database using SQL. </a:t>
            </a:r>
          </a:p>
          <a:p>
            <a:r>
              <a:rPr lang="en-US" dirty="0"/>
              <a:t> - </a:t>
            </a:r>
            <a:r>
              <a:rPr lang="en-US" dirty="0">
                <a:hlinkClick r:id="rId2"/>
              </a:rPr>
              <a:t>https://cloud.google.com/bigquery/docs/reference/standard-sql/bigqueryml-syntax-create</a:t>
            </a:r>
            <a:endParaRPr lang="en-US" dirty="0"/>
          </a:p>
          <a:p>
            <a:r>
              <a:rPr lang="en-US" dirty="0"/>
              <a:t>So far they have linear regression and logistic regression, but my guess is that they can easily add </a:t>
            </a:r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in near future, and ultimately run TensorFlow models from inside the DB.</a:t>
            </a:r>
          </a:p>
          <a:p>
            <a:endParaRPr lang="en-US" dirty="0"/>
          </a:p>
          <a:p>
            <a:r>
              <a:rPr lang="en-US" dirty="0"/>
              <a:t>Why is it important? </a:t>
            </a:r>
          </a:p>
          <a:p>
            <a:endParaRPr lang="en-US" dirty="0"/>
          </a:p>
          <a:p>
            <a:r>
              <a:rPr lang="en-US" dirty="0"/>
              <a:t>Because usually the big part of running the models is extracting data from the database into some external file(s). But in </a:t>
            </a:r>
            <a:r>
              <a:rPr lang="en-US" dirty="0" err="1"/>
              <a:t>BigQuery</a:t>
            </a:r>
            <a:r>
              <a:rPr lang="en-US" dirty="0"/>
              <a:t> ML you can run models right inside the database. No extra cost, no extra time, very fast performance.</a:t>
            </a:r>
          </a:p>
          <a:p>
            <a:endParaRPr lang="en-US" dirty="0"/>
          </a:p>
          <a:p>
            <a:r>
              <a:rPr lang="en-US" dirty="0"/>
              <a:t>I don’t think AWS offers similar functionality.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7CF9F-B542-DB47-BA7C-0417908DBF0B}"/>
              </a:ext>
            </a:extLst>
          </p:cNvPr>
          <p:cNvSpPr txBox="1"/>
          <p:nvPr/>
        </p:nvSpPr>
        <p:spPr>
          <a:xfrm>
            <a:off x="7826188" y="1371600"/>
            <a:ext cx="4235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CREATE MODEL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'</a:t>
            </a:r>
            <a:r>
              <a:rPr lang="en-US" sz="2400" dirty="0" err="1">
                <a:solidFill>
                  <a:srgbClr val="00B0F0"/>
                </a:solidFill>
              </a:rPr>
              <a:t>mydataset.mymodel</a:t>
            </a:r>
            <a:r>
              <a:rPr lang="en-US" sz="2400" dirty="0">
                <a:solidFill>
                  <a:srgbClr val="00B0F0"/>
                </a:solidFill>
              </a:rPr>
              <a:t>'</a:t>
            </a:r>
          </a:p>
          <a:p>
            <a:r>
              <a:rPr lang="en-US" sz="2400" dirty="0">
                <a:solidFill>
                  <a:srgbClr val="00B0F0"/>
                </a:solidFill>
              </a:rPr>
              <a:t>OPTIONS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( </a:t>
            </a:r>
            <a:r>
              <a:rPr lang="en-US" sz="2400" dirty="0" err="1">
                <a:solidFill>
                  <a:srgbClr val="00B0F0"/>
                </a:solidFill>
              </a:rPr>
              <a:t>model_type</a:t>
            </a:r>
            <a:r>
              <a:rPr lang="en-US" sz="2400" dirty="0">
                <a:solidFill>
                  <a:srgbClr val="00B0F0"/>
                </a:solidFill>
              </a:rPr>
              <a:t>='</a:t>
            </a:r>
            <a:r>
              <a:rPr lang="en-US" sz="2400" dirty="0" err="1">
                <a:solidFill>
                  <a:srgbClr val="00B0F0"/>
                </a:solidFill>
              </a:rPr>
              <a:t>logistic_reg</a:t>
            </a:r>
            <a:r>
              <a:rPr lang="en-US" sz="2400" dirty="0">
                <a:solidFill>
                  <a:srgbClr val="00B0F0"/>
                </a:solidFill>
              </a:rPr>
              <a:t>',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</a:t>
            </a:r>
            <a:r>
              <a:rPr lang="en-US" sz="2400" dirty="0" err="1">
                <a:solidFill>
                  <a:srgbClr val="00B0F0"/>
                </a:solidFill>
              </a:rPr>
              <a:t>class_weights</a:t>
            </a:r>
            <a:r>
              <a:rPr lang="en-US" sz="2400" dirty="0">
                <a:solidFill>
                  <a:srgbClr val="00B0F0"/>
                </a:solidFill>
              </a:rPr>
              <a:t>=[('label1', 0.5),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                       ('label2', 0.3),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                       ('label3', 0.2)]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SELECT *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FROM '</a:t>
            </a:r>
            <a:r>
              <a:rPr lang="en-US" sz="2400" dirty="0" err="1">
                <a:solidFill>
                  <a:srgbClr val="00B0F0"/>
                </a:solidFill>
              </a:rPr>
              <a:t>mydataset.mytable</a:t>
            </a:r>
            <a:r>
              <a:rPr lang="en-US" sz="2400" dirty="0">
                <a:solidFill>
                  <a:srgbClr val="00B0F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427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3E86CA-5600-AE44-B119-744E7E3AE8FF}"/>
              </a:ext>
            </a:extLst>
          </p:cNvPr>
          <p:cNvSpPr txBox="1"/>
          <p:nvPr/>
        </p:nvSpPr>
        <p:spPr>
          <a:xfrm>
            <a:off x="282388" y="941293"/>
            <a:ext cx="6799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Calculus: </a:t>
            </a:r>
          </a:p>
          <a:p>
            <a:r>
              <a:rPr lang="en-US" sz="2400" dirty="0"/>
              <a:t> - derivatives and integrals, </a:t>
            </a:r>
          </a:p>
          <a:p>
            <a:r>
              <a:rPr lang="en-US" sz="2400" dirty="0"/>
              <a:t> - multivariate calculus, partial derivatives, </a:t>
            </a:r>
          </a:p>
          <a:p>
            <a:r>
              <a:rPr lang="en-US" sz="2400" dirty="0"/>
              <a:t> - gradient,</a:t>
            </a:r>
          </a:p>
          <a:p>
            <a:r>
              <a:rPr lang="en-US" sz="2400" dirty="0"/>
              <a:t> - e = 2.71828...</a:t>
            </a:r>
          </a:p>
          <a:p>
            <a:r>
              <a:rPr lang="en-US" sz="2400" dirty="0"/>
              <a:t> - Dirac Delta Function,</a:t>
            </a:r>
          </a:p>
          <a:p>
            <a:endParaRPr lang="en-US" sz="2400" dirty="0"/>
          </a:p>
          <a:p>
            <a:r>
              <a:rPr lang="en-US" sz="2400" dirty="0"/>
              <a:t>Linear Algebra: </a:t>
            </a:r>
          </a:p>
          <a:p>
            <a:r>
              <a:rPr lang="en-US" sz="2400" dirty="0"/>
              <a:t> - vector, matrix, dot-product of vectors and matrices,</a:t>
            </a:r>
          </a:p>
          <a:p>
            <a:r>
              <a:rPr lang="en-US" sz="2400" dirty="0"/>
              <a:t> - vector spaces, base vectors, </a:t>
            </a:r>
          </a:p>
          <a:p>
            <a:r>
              <a:rPr lang="en-US" sz="2400" dirty="0"/>
              <a:t> - matrices for space transformations,</a:t>
            </a:r>
          </a:p>
          <a:p>
            <a:r>
              <a:rPr lang="en-US" sz="2400" dirty="0"/>
              <a:t> - determinant, rank, </a:t>
            </a:r>
          </a:p>
          <a:p>
            <a:r>
              <a:rPr lang="en-US" sz="2400" dirty="0"/>
              <a:t> - eigen vectors, eigen values, </a:t>
            </a:r>
          </a:p>
          <a:p>
            <a:r>
              <a:rPr lang="en-US" sz="2400" dirty="0"/>
              <a:t> - inverse matrix, </a:t>
            </a:r>
          </a:p>
          <a:p>
            <a:r>
              <a:rPr lang="en-US" sz="2400" dirty="0"/>
              <a:t> - tensor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282388" y="161365"/>
            <a:ext cx="657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Math (Calculus + Linear Algebra)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6E8B5-F40D-FF41-8F08-212134620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1975" y="2702858"/>
            <a:ext cx="3442447" cy="258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D429E-DFFC-3047-9895-F47B8FBAA9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706" y="0"/>
            <a:ext cx="4392332" cy="253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0D08B-D94B-0F43-8EE5-2DE45273779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9091" y="5327136"/>
            <a:ext cx="3984510" cy="1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3E86CA-5600-AE44-B119-744E7E3AE8FF}"/>
              </a:ext>
            </a:extLst>
          </p:cNvPr>
          <p:cNvSpPr txBox="1"/>
          <p:nvPr/>
        </p:nvSpPr>
        <p:spPr>
          <a:xfrm>
            <a:off x="282388" y="840996"/>
            <a:ext cx="6575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Probability of an event is the measure of the likelihood that the event will occur (in some experiment).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Probability is a number between 0 and 1. But sometimes people express probability using percent.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0 – event is impossible</a:t>
            </a:r>
            <a:br>
              <a:rPr lang="en-US" dirty="0"/>
            </a:br>
            <a:r>
              <a:rPr lang="en-US" dirty="0"/>
              <a:t>0.5 – the event is just as likely to occur as it is to not occur</a:t>
            </a:r>
            <a:br>
              <a:rPr lang="en-US" dirty="0"/>
            </a:br>
            <a:r>
              <a:rPr lang="en-US" dirty="0"/>
              <a:t>1 – event will certainly happen, 100%.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sum of probabilities of all outcomes of an experiment should always be 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46C0-B2B2-B745-9CE8-BBD34D7FDFFE}"/>
              </a:ext>
            </a:extLst>
          </p:cNvPr>
          <p:cNvSpPr txBox="1"/>
          <p:nvPr/>
        </p:nvSpPr>
        <p:spPr>
          <a:xfrm>
            <a:off x="282389" y="161365"/>
            <a:ext cx="2284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5F294-E97F-C349-B7E4-341F5F68A5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6896" y="746140"/>
            <a:ext cx="3511176" cy="3511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FC3D3-085B-5249-9210-C3B6ACE0E887}"/>
              </a:ext>
            </a:extLst>
          </p:cNvPr>
          <p:cNvSpPr txBox="1"/>
          <p:nvPr/>
        </p:nvSpPr>
        <p:spPr>
          <a:xfrm>
            <a:off x="7948245" y="222920"/>
            <a:ext cx="249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Venn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91466-ED62-EE49-8231-1D69C5D444BF}"/>
              </a:ext>
            </a:extLst>
          </p:cNvPr>
          <p:cNvSpPr txBox="1"/>
          <p:nvPr/>
        </p:nvSpPr>
        <p:spPr>
          <a:xfrm>
            <a:off x="282388" y="4352172"/>
            <a:ext cx="5213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Conditional Probability:</a:t>
            </a:r>
          </a:p>
          <a:p>
            <a:r>
              <a:rPr lang="en-US" dirty="0"/>
              <a:t>P(A|B) – probability of A given that B has occurred.</a:t>
            </a:r>
          </a:p>
          <a:p>
            <a:endParaRPr lang="en-US" dirty="0"/>
          </a:p>
          <a:p>
            <a:r>
              <a:rPr lang="en-US" dirty="0"/>
              <a:t>P(A|B) = P(A and B) / P(B)    (if P(B) is not zero)</a:t>
            </a:r>
          </a:p>
          <a:p>
            <a:endParaRPr lang="en-US" dirty="0"/>
          </a:p>
          <a:p>
            <a:r>
              <a:rPr lang="en-US" dirty="0"/>
              <a:t>If A &amp; B are independent from each other, then:</a:t>
            </a:r>
          </a:p>
          <a:p>
            <a:r>
              <a:rPr lang="en-US" dirty="0"/>
              <a:t>P(A|B) = P(A)</a:t>
            </a:r>
          </a:p>
          <a:p>
            <a:r>
              <a:rPr lang="en-US" dirty="0"/>
              <a:t>P(B|A) = P(B)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4B160-AFC3-0648-8452-EA7ACAC6A753}"/>
              </a:ext>
            </a:extLst>
          </p:cNvPr>
          <p:cNvSpPr txBox="1"/>
          <p:nvPr/>
        </p:nvSpPr>
        <p:spPr>
          <a:xfrm>
            <a:off x="6113583" y="4721504"/>
            <a:ext cx="597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Bayes’ Theorem (Law, Rule)</a:t>
            </a:r>
          </a:p>
          <a:p>
            <a:endParaRPr lang="en-US" dirty="0"/>
          </a:p>
          <a:p>
            <a:r>
              <a:rPr lang="en-US" sz="2400" b="1" dirty="0"/>
              <a:t>      P(A|B) = P(B|A)*P(A)/P(B)</a:t>
            </a:r>
          </a:p>
          <a:p>
            <a:endParaRPr lang="en-US" dirty="0"/>
          </a:p>
          <a:p>
            <a:r>
              <a:rPr lang="en-US" sz="1400" dirty="0"/>
              <a:t>– 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Thomas_Bayes</a:t>
            </a:r>
            <a:r>
              <a:rPr lang="en-US" sz="1400" dirty="0"/>
              <a:t> – (/’</a:t>
            </a:r>
            <a:r>
              <a:rPr lang="en-US" sz="1400" dirty="0" err="1"/>
              <a:t>be?z</a:t>
            </a:r>
            <a:r>
              <a:rPr lang="en-US" sz="1400" dirty="0"/>
              <a:t>/; 1701–1761)</a:t>
            </a:r>
          </a:p>
          <a:p>
            <a:r>
              <a:rPr lang="en-US" sz="1400" dirty="0"/>
              <a:t>– https://</a:t>
            </a:r>
            <a:r>
              <a:rPr lang="en-US" sz="1400" dirty="0" err="1"/>
              <a:t>en.wikipedia.org</a:t>
            </a:r>
            <a:r>
              <a:rPr lang="en-US" sz="1400" dirty="0"/>
              <a:t>/wiki/Bayes%27_theorem –</a:t>
            </a:r>
          </a:p>
          <a:p>
            <a:r>
              <a:rPr lang="en-US" sz="1400" dirty="0"/>
              <a:t>– 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Bayesian_inference</a:t>
            </a:r>
            <a:r>
              <a:rPr lang="en-US" sz="1400" dirty="0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55613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CCF9D-7B37-8544-937C-DDBCFCE83D95}"/>
              </a:ext>
            </a:extLst>
          </p:cNvPr>
          <p:cNvSpPr txBox="1"/>
          <p:nvPr/>
        </p:nvSpPr>
        <p:spPr>
          <a:xfrm>
            <a:off x="282389" y="161365"/>
            <a:ext cx="432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Probability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3DE56-12DF-F949-8763-3C72EAA1239C}"/>
              </a:ext>
            </a:extLst>
          </p:cNvPr>
          <p:cNvSpPr txBox="1"/>
          <p:nvPr/>
        </p:nvSpPr>
        <p:spPr>
          <a:xfrm>
            <a:off x="282389" y="974740"/>
            <a:ext cx="114465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variable</a:t>
            </a:r>
            <a:r>
              <a:rPr lang="en-US" dirty="0"/>
              <a:t> is a numerical variable taking different values (discrete or continuous).</a:t>
            </a:r>
          </a:p>
          <a:p>
            <a:r>
              <a:rPr lang="en-US" dirty="0"/>
              <a:t>For example, think of variable “x” which may have any real value between -10 and +10.</a:t>
            </a:r>
          </a:p>
          <a:p>
            <a:r>
              <a:rPr lang="en-US" dirty="0"/>
              <a:t>Or think of a variable “z” which can have discrete values 0,0.1,0.2, … 0.9, 1.0</a:t>
            </a:r>
          </a:p>
          <a:p>
            <a:endParaRPr lang="en-US" dirty="0"/>
          </a:p>
          <a:p>
            <a:r>
              <a:rPr lang="en-US" dirty="0"/>
              <a:t>Discrete Case</a:t>
            </a:r>
          </a:p>
          <a:p>
            <a:r>
              <a:rPr lang="en-US" dirty="0"/>
              <a:t>Probability function P(x) of a discrete random variable “x” is simply a function which gives probability of discrete values.</a:t>
            </a:r>
          </a:p>
          <a:p>
            <a:r>
              <a:rPr lang="en-US" dirty="0"/>
              <a:t>For example, if the random variable “x” may have two values: ( 0 or 1 ),</a:t>
            </a:r>
          </a:p>
          <a:p>
            <a:r>
              <a:rPr lang="en-US" dirty="0"/>
              <a:t>and if probabilities of those values are equal, then P(0) = P(1) = 0.5.</a:t>
            </a:r>
          </a:p>
          <a:p>
            <a:r>
              <a:rPr lang="en-US" dirty="0"/>
              <a:t>The sum of individual probabilities for all possible values should be 1.</a:t>
            </a:r>
          </a:p>
          <a:p>
            <a:endParaRPr lang="en-US" dirty="0"/>
          </a:p>
          <a:p>
            <a:r>
              <a:rPr lang="en-US" dirty="0"/>
              <a:t>Expected value is an weighted average of all values.</a:t>
            </a:r>
          </a:p>
          <a:p>
            <a:r>
              <a:rPr lang="en-US" dirty="0"/>
              <a:t>    E(x) = sum(Xi*P(Xi)), where Xi goes through all allowed values of X.</a:t>
            </a:r>
          </a:p>
          <a:p>
            <a:endParaRPr lang="en-US" dirty="0"/>
          </a:p>
          <a:p>
            <a:r>
              <a:rPr lang="en-US" dirty="0"/>
              <a:t>Variance = sigma squared = sum( (Xi-E(x))**2 * P(Xi) )</a:t>
            </a:r>
          </a:p>
          <a:p>
            <a:endParaRPr lang="en-US" dirty="0"/>
          </a:p>
          <a:p>
            <a:r>
              <a:rPr lang="en-US" dirty="0"/>
              <a:t>Standard Deviation = sqrt(sigma squared)</a:t>
            </a:r>
          </a:p>
        </p:txBody>
      </p:sp>
    </p:spTree>
    <p:extLst>
      <p:ext uri="{BB962C8B-B14F-4D97-AF65-F5344CB8AC3E}">
        <p14:creationId xmlns:p14="http://schemas.microsoft.com/office/powerpoint/2010/main" val="255691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CCF9D-7B37-8544-937C-DDBCFCE83D95}"/>
              </a:ext>
            </a:extLst>
          </p:cNvPr>
          <p:cNvSpPr txBox="1"/>
          <p:nvPr/>
        </p:nvSpPr>
        <p:spPr>
          <a:xfrm>
            <a:off x="282389" y="161365"/>
            <a:ext cx="432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Probability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3DE56-12DF-F949-8763-3C72EAA1239C}"/>
              </a:ext>
            </a:extLst>
          </p:cNvPr>
          <p:cNvSpPr txBox="1"/>
          <p:nvPr/>
        </p:nvSpPr>
        <p:spPr>
          <a:xfrm>
            <a:off x="282390" y="957156"/>
            <a:ext cx="7454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Case</a:t>
            </a:r>
          </a:p>
          <a:p>
            <a:endParaRPr lang="en-US" dirty="0"/>
          </a:p>
          <a:p>
            <a:r>
              <a:rPr lang="en-US" sz="2400" b="1" dirty="0"/>
              <a:t>PDF = Probability Density Function f(x)</a:t>
            </a:r>
            <a:r>
              <a:rPr lang="en-US" dirty="0"/>
              <a:t> is a continuous function.</a:t>
            </a:r>
          </a:p>
          <a:p>
            <a:r>
              <a:rPr lang="en-US" dirty="0"/>
              <a:t>f(x)*dx gives probability that value is between x and </a:t>
            </a:r>
            <a:r>
              <a:rPr lang="en-US" dirty="0" err="1"/>
              <a:t>x+dx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total integral of f(x)*dx should be equal to 1.</a:t>
            </a:r>
          </a:p>
          <a:p>
            <a:endParaRPr lang="en-US" dirty="0"/>
          </a:p>
          <a:p>
            <a:r>
              <a:rPr lang="en-US" sz="2400" b="1" dirty="0"/>
              <a:t>CPF = Cumulative Probability Function</a:t>
            </a:r>
          </a:p>
          <a:p>
            <a:r>
              <a:rPr lang="en-US" dirty="0"/>
              <a:t>This is simply a function F(x) which gives probability that value is less than x.</a:t>
            </a:r>
          </a:p>
          <a:p>
            <a:r>
              <a:rPr lang="en-US" dirty="0"/>
              <a:t>It monotonously grows from 0 to 1 as x grows (from small to large values).</a:t>
            </a:r>
          </a:p>
          <a:p>
            <a:endParaRPr lang="en-US" dirty="0"/>
          </a:p>
          <a:p>
            <a:r>
              <a:rPr lang="en-US" dirty="0"/>
              <a:t>The PDF is a first derivative of CPF.</a:t>
            </a:r>
          </a:p>
          <a:p>
            <a:r>
              <a:rPr lang="en-US" dirty="0"/>
              <a:t>CPF(</a:t>
            </a:r>
            <a:r>
              <a:rPr lang="en-US" dirty="0" err="1"/>
              <a:t>x+dx</a:t>
            </a:r>
            <a:r>
              <a:rPr lang="en-US" dirty="0"/>
              <a:t>) – CPF(x) = = [Prob. of value &lt; (</a:t>
            </a:r>
            <a:r>
              <a:rPr lang="en-US" dirty="0" err="1"/>
              <a:t>x+dx</a:t>
            </a:r>
            <a:r>
              <a:rPr lang="en-US" dirty="0"/>
              <a:t>)] – [Prob. of value &lt; x] = f(x)*dx</a:t>
            </a:r>
          </a:p>
          <a:p>
            <a:endParaRPr lang="en-US" dirty="0"/>
          </a:p>
          <a:p>
            <a:r>
              <a:rPr lang="en-US" sz="2400" b="1" dirty="0"/>
              <a:t>Mean value = Expected value</a:t>
            </a:r>
          </a:p>
          <a:p>
            <a:r>
              <a:rPr lang="en-US" dirty="0"/>
              <a:t>For discrete case we had:                             E(x) = sum(Xi*P(Xi))</a:t>
            </a:r>
          </a:p>
          <a:p>
            <a:r>
              <a:rPr lang="en-US" dirty="0"/>
              <a:t>For continuous case this translates into:   E(x) = Integral(</a:t>
            </a:r>
            <a:r>
              <a:rPr lang="en-US" dirty="0" err="1"/>
              <a:t>xF</a:t>
            </a:r>
            <a:r>
              <a:rPr lang="en-US" dirty="0"/>
              <a:t>(x)dx)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DCBBC-4207-D045-A791-ABBB1F2B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867877"/>
            <a:ext cx="3987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2229</Words>
  <Application>Microsoft Macintosh PowerPoint</Application>
  <PresentationFormat>Widescreen</PresentationFormat>
  <Paragraphs>290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127</cp:revision>
  <dcterms:created xsi:type="dcterms:W3CDTF">2018-10-10T17:24:46Z</dcterms:created>
  <dcterms:modified xsi:type="dcterms:W3CDTF">2021-05-31T17:34:30Z</dcterms:modified>
</cp:coreProperties>
</file>