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316" r:id="rId5"/>
    <p:sldId id="320" r:id="rId6"/>
    <p:sldId id="317" r:id="rId7"/>
    <p:sldId id="318" r:id="rId8"/>
    <p:sldId id="315" r:id="rId9"/>
    <p:sldId id="31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/>
    <p:restoredTop sz="92266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552bd60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9552bd6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552bd60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9552bd6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2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552bd60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9552bd6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14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552bd60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9552bd6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8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552bd60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9552bd6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29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enturebeat.com/2020/09/29/d-wave-advantage-quantum-computing-5000-qubits-1-million-variables/" TargetMode="External"/><Relationship Id="rId3" Type="http://schemas.openxmlformats.org/officeDocument/2006/relationships/hyperlink" Target="https://medium.com/geekculture/quantum-computers-mirage-or-real-power-14241a01eb9a" TargetMode="External"/><Relationship Id="rId7" Type="http://schemas.openxmlformats.org/officeDocument/2006/relationships/hyperlink" Target="https://www.dwavesy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D-Wave_Systems" TargetMode="External"/><Relationship Id="rId5" Type="http://schemas.openxmlformats.org/officeDocument/2006/relationships/hyperlink" Target="https://www.scottaaronson.com/blog/?cat=4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www.theory.caltech.edu/people/preskill/" TargetMode="External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%E2%80%93ket_no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scientificamerican.com/article/googles-quantum-computer-achieves-chemistry-mileston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osa-opn.org/home/newsroom/2020/september/under_the_hood_of_google_s_quantum_computer/" TargetMode="External"/><Relationship Id="rId5" Type="http://schemas.openxmlformats.org/officeDocument/2006/relationships/hyperlink" Target="https://medium.com/predict/googles-quantum-computer-is-about-158-million-times-faster-than-the-world-s-fastest-supercomputer-36df56747f7f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ibm.com/quantum" TargetMode="External"/><Relationship Id="rId7" Type="http://schemas.openxmlformats.org/officeDocument/2006/relationships/hyperlink" Target="https://qiskit.org/documentation/finance/tutori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qiskit.org/" TargetMode="External"/><Relationship Id="rId5" Type="http://schemas.openxmlformats.org/officeDocument/2006/relationships/hyperlink" Target="https://arxiv.org/abs/1411.4028" TargetMode="External"/><Relationship Id="rId4" Type="http://schemas.openxmlformats.org/officeDocument/2006/relationships/hyperlink" Target="https://quantum-computing.ib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q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nsole.cloud.google.com/marketplace/product/ionq-public/ionq" TargetMode="External"/><Relationship Id="rId5" Type="http://schemas.openxmlformats.org/officeDocument/2006/relationships/hyperlink" Target="https://azure.microsoft.com/en-us/services/quantum/" TargetMode="External"/><Relationship Id="rId4" Type="http://schemas.openxmlformats.org/officeDocument/2006/relationships/hyperlink" Target="https://aws.amazon.com/brak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olutions/quantum-computin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hyperlink" Target="https://azure.microsoft.com/en-us/resources/whitepapers/search/?term=quantum" TargetMode="External"/><Relationship Id="rId4" Type="http://schemas.openxmlformats.org/officeDocument/2006/relationships/hyperlink" Target="https://azure.microsoft.com/en-us/services/quantu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quantum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hyperlink" Target="https://pypi.org/project/pytorch-quantum/" TargetMode="External"/><Relationship Id="rId4" Type="http://schemas.openxmlformats.org/officeDocument/2006/relationships/hyperlink" Target="https://qiskit.org/textbook/ch-machine-learning/machine-learning-qiskit-pytorch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fujitsu.com/us/services/business-services/digital-annealer/what-is-digital-anneal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nam11.safelinks.protection.outlook.com/?url=https%3A%2F%2Fwww.geekwire.com%2F2021%2Fmicrosoft-and-kpmg-get-set-to-test-quantum-computing-with-real-world-problems%2F&amp;data=05%7C01%7Clselector%40redapt.com%7Ce3500d2435ba4de06b3108da3cd521c8%7C116e990519fc428e93d4bcaffb833597%7C0%7C0%7C637889183365559730%7CUnknown%7CTWFpbGZsb3d8eyJWIjoiMC4wLjAwMDAiLCJQIjoiV2luMzIiLCJBTiI6Ik1haWwiLCJXVCI6Mn0%3D%7C3000%7C%7C%7C&amp;sdata=3%2BJXI4Sf5vfX2GyfK2Nzt5WECe1GZbMxVjzVRr5vHvg%3D&amp;reserved=0" TargetMode="External"/><Relationship Id="rId3" Type="http://schemas.openxmlformats.org/officeDocument/2006/relationships/hyperlink" Target="https://www.ibm.com/thought-leadership/institute-business-value/report/exploring-quantum-financial" TargetMode="External"/><Relationship Id="rId7" Type="http://schemas.openxmlformats.org/officeDocument/2006/relationships/hyperlink" Target="https://nam11.safelinks.protection.outlook.com/?url=https%3A%2F%2Fventurebeat.com%2F2021%2F04%2F22%2Fally-partners-with-microsoft-to-explore-quantum-computing-use-cases-in-fintech%2F&amp;data=05%7C01%7Clselector%40redapt.com%7Ce3500d2435ba4de06b3108da3cd521c8%7C116e990519fc428e93d4bcaffb833597%7C0%7C0%7C637889183365559730%7CUnknown%7CTWFpbGZsb3d8eyJWIjoiMC4wLjAwMDAiLCJQIjoiV2luMzIiLCJBTiI6Ik1haWwiLCJXVCI6Mn0%3D%7C3000%7C%7C%7C&amp;sdata=6Vifk6QVJynHWOdJoOUAwVtT0KeXCdOiOeJTlBPh%2FnA%3D&amp;reserved=0" TargetMode="External"/><Relationship Id="rId2" Type="http://schemas.openxmlformats.org/officeDocument/2006/relationships/hyperlink" Target="https://docs.microsoft.com/en-us/azure/quantum/optimization-overview-introduct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am11.safelinks.protection.outlook.com/?url=https%3A%2F%2Fazure.microsoft.com%2Fen-us%2Fresources%2Fquantum-impact-financial-services%2F&amp;data=05%7C01%7Clselector%40redapt.com%7Ce3500d2435ba4de06b3108da3cd521c8%7C116e990519fc428e93d4bcaffb833597%7C0%7C0%7C637889183365559730%7CUnknown%7CTWFpbGZsb3d8eyJWIjoiMC4wLjAwMDAiLCJQIjoiV2luMzIiLCJBTiI6Ik1haWwiLCJXVCI6Mn0%3D%7C3000%7C%7C%7C&amp;sdata=hEe6ggyaj9oGOTBQ1OUe%2FH50iChvmVB9BvWDb3ELKuQ%3D&amp;reserved=0" TargetMode="External"/><Relationship Id="rId5" Type="http://schemas.openxmlformats.org/officeDocument/2006/relationships/hyperlink" Target="https://nam11.safelinks.protection.outlook.com/?url=https%3A%2F%2Fwww.mastercard.com%2Fnews%2Fperspectives%2F2022%2Fquantum-computing-financial-services%2F&amp;data=05%7C01%7Clselector%40redapt.com%7Ce3500d2435ba4de06b3108da3cd521c8%7C116e990519fc428e93d4bcaffb833597%7C0%7C0%7C637889183365559730%7CUnknown%7CTWFpbGZsb3d8eyJWIjoiMC4wLjAwMDAiLCJQIjoiV2luMzIiLCJBTiI6Ik1haWwiLCJXVCI6Mn0%3D%7C3000%7C%7C%7C&amp;sdata=tyaaeiJbeX%2BX%2F7OQmCKiYEcjYYRp3SbmJgLS0z12REo%3D&amp;reserved=0" TargetMode="External"/><Relationship Id="rId10" Type="http://schemas.openxmlformats.org/officeDocument/2006/relationships/hyperlink" Target="https://www.re-work.co/events/ai-in-finance-summit-toronto-2022" TargetMode="External"/><Relationship Id="rId4" Type="http://schemas.openxmlformats.org/officeDocument/2006/relationships/hyperlink" Target="https://nam11.safelinks.protection.outlook.com/?url=https%3A%2F%2Fwww.accenture.com%2Fcr-en%2Fcase-studies%2Ftechnology%2Fquantum-computing-in-financial-services&amp;data=05%7C01%7Clselector%40redapt.com%7Ce3500d2435ba4de06b3108da3cd521c8%7C116e990519fc428e93d4bcaffb833597%7C0%7C0%7C637889183365559730%7CUnknown%7CTWFpbGZsb3d8eyJWIjoiMC4wLjAwMDAiLCJQIjoiV2luMzIiLCJBTiI6Ik1haWwiLCJXVCI6Mn0%3D%7C3000%7C%7C%7C&amp;sdata=AwvkMnVZUqgrAg8LXs%2F0kL7A1rnpU07wMjmA4SGoT%2BI%3D&amp;reserved=0" TargetMode="External"/><Relationship Id="rId9" Type="http://schemas.openxmlformats.org/officeDocument/2006/relationships/hyperlink" Target="https://informaconnect.com/finovatef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33138" y="1259195"/>
            <a:ext cx="7956884" cy="4339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Computing (QC) is computing using quantum-mechanical phenomena, such as superposition and entanglement.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 is potentially much faster than conventional computers.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 will be able to break most common encryption schemes used today. Although this quantum supremacy has not been achieved yet.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https://medium.com/geekculture/quantum-computers-mirage-or-real-power-14241a01eb9a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Physicist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Richard Feynman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mentioned potential power of quantum computers in 1982.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Physicist David Deutsch claimed that quantum computers will be able to solve problems that would take a traditional computer longer than the age of the universe.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Websites to read more: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http://www.theory.caltech.edu/people/preskill/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Prof. John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Preskill</a:t>
            </a:r>
            <a:b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https://www.scottaaronson.com/blog/?cat=4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Blog of Scott Aaronson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NASA, Google, IBM, CIA, etc. are working on quantum computers.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QuAIL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NASA’s Quantum AI Laboratory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D-Wave - up to 5,000 qubits (as of 2020) at costs of ~$10M.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- Lockheed Martin, Google, NASA, USC, USRA and Los Alamos National Laboratory.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D-Wave Systems is a private company (since 1999, Vancouver Canada, 160+ people)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https://en.wikipedia.org/wiki/D-Wave_Systems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https://www.dwavesys.com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https://venturebeat.com/2020/09/29/d-wave-advantage-quantum-computing-5000-qubits-1-million-variables/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298736" y="3678277"/>
            <a:ext cx="2245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D-Wave 5,000  qubits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B53D6C0D-C80A-C14B-9A42-527CEAE196AC}"/>
              </a:ext>
            </a:extLst>
          </p:cNvPr>
          <p:cNvSpPr txBox="1"/>
          <p:nvPr/>
        </p:nvSpPr>
        <p:spPr>
          <a:xfrm>
            <a:off x="0" y="9370"/>
            <a:ext cx="3751044" cy="65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Computing</a:t>
            </a:r>
            <a:endParaRPr sz="2800" dirty="0"/>
          </a:p>
        </p:txBody>
      </p:sp>
      <p:pic>
        <p:nvPicPr>
          <p:cNvPr id="1026" name="Picture 2" descr="D-Wave Advantage System">
            <a:extLst>
              <a:ext uri="{FF2B5EF4-FFF2-40B4-BE49-F238E27FC236}">
                <a16:creationId xmlns:a16="http://schemas.microsoft.com/office/drawing/2014/main" id="{58B86056-1A39-1F41-8386-E27137709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84507" y="4310449"/>
            <a:ext cx="3074355" cy="22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-Wave Advantage chip">
            <a:extLst>
              <a:ext uri="{FF2B5EF4-FFF2-40B4-BE49-F238E27FC236}">
                <a16:creationId xmlns:a16="http://schemas.microsoft.com/office/drawing/2014/main" id="{5C883084-0939-6F41-8473-41BE61C2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5260" y="135924"/>
            <a:ext cx="2673715" cy="327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59948" y="922937"/>
            <a:ext cx="8456549" cy="923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qubit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(/ˈkjuːbɪt/) or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quantum bit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(sometimes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qbit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 unit of quantum information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qubit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quantum analogue of the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classical binary bit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" name="Google Shape;96;p14">
            <a:extLst>
              <a:ext uri="{FF2B5EF4-FFF2-40B4-BE49-F238E27FC236}">
                <a16:creationId xmlns:a16="http://schemas.microsoft.com/office/drawing/2014/main" id="{95F6C7B7-5EBD-C66D-3DCD-591FC74C9E06}"/>
              </a:ext>
            </a:extLst>
          </p:cNvPr>
          <p:cNvSpPr txBox="1"/>
          <p:nvPr/>
        </p:nvSpPr>
        <p:spPr>
          <a:xfrm>
            <a:off x="0" y="0"/>
            <a:ext cx="84565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QuBit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80F512B9-5541-B4B0-F703-8C8A2C8617BC}"/>
              </a:ext>
            </a:extLst>
          </p:cNvPr>
          <p:cNvSpPr txBox="1"/>
          <p:nvPr/>
        </p:nvSpPr>
        <p:spPr>
          <a:xfrm>
            <a:off x="247632" y="4744287"/>
            <a:ext cx="5936051" cy="954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Note how quantum states are represented by Dirac's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"bra–ket"</a:t>
            </a: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notation.</a:t>
            </a:r>
          </a:p>
          <a:p>
            <a:pPr lvl="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https://en.wikipedia.org/wiki/Bra%E2%80%93ket_notation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pure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qubit</a:t>
            </a: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state is a linear superposition of the basis states |0⟩ and |1⟩.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8F74D-3F9F-DF86-C79A-122BD7B1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14" y="2298495"/>
            <a:ext cx="3797300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0" y="0"/>
            <a:ext cx="4621473" cy="5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Quantum Computing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830" y="181897"/>
            <a:ext cx="3317377" cy="2314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Photo of Sycamore chip and diagram of architecture">
            <a:extLst>
              <a:ext uri="{FF2B5EF4-FFF2-40B4-BE49-F238E27FC236}">
                <a16:creationId xmlns:a16="http://schemas.microsoft.com/office/drawing/2014/main" id="{ABED7A40-932A-A44A-B7ED-E12C08BB6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9786" y="3257740"/>
            <a:ext cx="2371977" cy="289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2;p15">
            <a:extLst>
              <a:ext uri="{FF2B5EF4-FFF2-40B4-BE49-F238E27FC236}">
                <a16:creationId xmlns:a16="http://schemas.microsoft.com/office/drawing/2014/main" id="{DCD2C0B7-2B91-2546-93D0-02B6CD73A6C7}"/>
              </a:ext>
            </a:extLst>
          </p:cNvPr>
          <p:cNvSpPr txBox="1"/>
          <p:nvPr/>
        </p:nvSpPr>
        <p:spPr>
          <a:xfrm>
            <a:off x="124742" y="942457"/>
            <a:ext cx="7879389" cy="3170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Google Quantum AI lab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Google’s Quantum Computer Is About 158 Million Times Faster Than the World’s Fastest Supercomputer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https://medium.com/predict/googles-quantum-computer-is-about-158-million-times-faster-than-the-world-s-fastest-supercomputer-36df56747f7f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Hood of Google's Quantum Computer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https://www.osa-opn.org/home/newsroom/2020/september/under_the_hood_of_google_s_quantum_computer/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Chemical Reaction Simulation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https://www.scientificamerican.com/article/googles-quantum-computer-achieves-chemistry-milestone/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33590-3867-884A-BEBE-87A8B4D00109}"/>
              </a:ext>
            </a:extLst>
          </p:cNvPr>
          <p:cNvSpPr txBox="1"/>
          <p:nvPr/>
        </p:nvSpPr>
        <p:spPr>
          <a:xfrm>
            <a:off x="9032693" y="2496709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Bristlecone - 72 qubits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25211-E6F8-AB43-8876-2CF5DCEB3CD7}"/>
              </a:ext>
            </a:extLst>
          </p:cNvPr>
          <p:cNvSpPr txBox="1"/>
          <p:nvPr/>
        </p:nvSpPr>
        <p:spPr>
          <a:xfrm>
            <a:off x="8815088" y="6134911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Sycamore chip – 53 circuits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0" y="0"/>
            <a:ext cx="4621473" cy="5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Quantum Computing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2;p15">
            <a:extLst>
              <a:ext uri="{FF2B5EF4-FFF2-40B4-BE49-F238E27FC236}">
                <a16:creationId xmlns:a16="http://schemas.microsoft.com/office/drawing/2014/main" id="{DCD2C0B7-2B91-2546-93D0-02B6CD73A6C7}"/>
              </a:ext>
            </a:extLst>
          </p:cNvPr>
          <p:cNvSpPr txBox="1"/>
          <p:nvPr/>
        </p:nvSpPr>
        <p:spPr>
          <a:xfrm>
            <a:off x="273023" y="1116510"/>
            <a:ext cx="7303191" cy="2677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Quantum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https://www.ibm.com/quantum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projects on quantum machine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https://quantum-computing.ibm.com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https://arxiv.org/abs/1411.4028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 “A Quantum Approximate Optimization Algorithm”, 2014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Qiskit – open-source SDK for working with quantum computers. Originally from IBM.</a:t>
            </a:r>
            <a:br>
              <a:rPr lang="en-US"/>
            </a:br>
            <a:r>
              <a:rPr lang="en-US"/>
              <a:t>.. </a:t>
            </a:r>
            <a:r>
              <a:rPr lang="en-US">
                <a:hlinkClick r:id="rId6"/>
              </a:rPr>
              <a:t>https://qiskit.org/</a:t>
            </a:r>
            <a:r>
              <a:rPr lang="en-US"/>
              <a:t> </a:t>
            </a:r>
            <a:br>
              <a:rPr lang="en-US"/>
            </a:br>
            <a:r>
              <a:rPr lang="en-US"/>
              <a:t>.. </a:t>
            </a:r>
            <a:r>
              <a:rPr lang="en-US">
                <a:hlinkClick r:id="rId7"/>
              </a:rPr>
              <a:t>https://qiskit.org/documentation/finance/tutorials/</a:t>
            </a:r>
            <a:endParaRPr lang="en-US"/>
          </a:p>
        </p:txBody>
      </p:sp>
      <p:pic>
        <p:nvPicPr>
          <p:cNvPr id="3074" name="Picture 2" descr="IBM Quantum microchip illustration">
            <a:extLst>
              <a:ext uri="{FF2B5EF4-FFF2-40B4-BE49-F238E27FC236}">
                <a16:creationId xmlns:a16="http://schemas.microsoft.com/office/drawing/2014/main" id="{CBB66653-D5F7-2D41-B1A1-9CB0392D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15841" y="407944"/>
            <a:ext cx="3603136" cy="25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0" y="0"/>
            <a:ext cx="4621473" cy="5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IonQ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2;p15">
            <a:extLst>
              <a:ext uri="{FF2B5EF4-FFF2-40B4-BE49-F238E27FC236}">
                <a16:creationId xmlns:a16="http://schemas.microsoft.com/office/drawing/2014/main" id="{DCD2C0B7-2B91-2546-93D0-02B6CD73A6C7}"/>
              </a:ext>
            </a:extLst>
          </p:cNvPr>
          <p:cNvSpPr txBox="1"/>
          <p:nvPr/>
        </p:nvSpPr>
        <p:spPr>
          <a:xfrm>
            <a:off x="435861" y="1154089"/>
            <a:ext cx="7303191" cy="2246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IonQ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quantum computing hardware and software company in Maryland, USA. They are developing a general-purpose </a:t>
            </a:r>
            <a:r>
              <a:rPr lang="en-US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trapped ion quantum computer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software to generate, optimize, and execute quantum circuits.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IonQ is claimed to be "The world’s most powerful quantum computer"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https://ionq.com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IonQ can be accessed from all 3 major clouds: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AWS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https://aws.amazon.com/braket/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Azure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https://azure.microsoft.com/en-us/services/quantum/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https://console.cloud.google.com/marketplace/product/ionq-public/ionq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450 algorithmic  qubits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584ECD-01FD-EFE3-D9AB-7E18A7D83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127" y="685800"/>
            <a:ext cx="2997200" cy="288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AD9600-5507-0224-4E9C-EC11382C61FA}"/>
              </a:ext>
            </a:extLst>
          </p:cNvPr>
          <p:cNvSpPr txBox="1"/>
          <p:nvPr/>
        </p:nvSpPr>
        <p:spPr>
          <a:xfrm>
            <a:off x="435861" y="3782593"/>
            <a:ext cx="4521895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qiskit_ionq import IonQProvider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qiskit import QuantumCircuit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#hello many worlds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 = QuantumCircuit(2, 2)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qc.h(0)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qc.cx(0, 1)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qc.measure([0, 1],[0, 1])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#run on IonQ hardware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ionq = provider.get_backend("ionq_simulator")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job = ionq.run(qc, shots=100)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print(job.get_counts())</a:t>
            </a:r>
          </a:p>
        </p:txBody>
      </p:sp>
    </p:spTree>
    <p:extLst>
      <p:ext uri="{BB962C8B-B14F-4D97-AF65-F5344CB8AC3E}">
        <p14:creationId xmlns:p14="http://schemas.microsoft.com/office/powerpoint/2010/main" val="68750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0" y="0"/>
            <a:ext cx="5832389" cy="5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Quantum Computing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2;p15">
            <a:extLst>
              <a:ext uri="{FF2B5EF4-FFF2-40B4-BE49-F238E27FC236}">
                <a16:creationId xmlns:a16="http://schemas.microsoft.com/office/drawing/2014/main" id="{DCD2C0B7-2B91-2546-93D0-02B6CD73A6C7}"/>
              </a:ext>
            </a:extLst>
          </p:cNvPr>
          <p:cNvSpPr txBox="1"/>
          <p:nvPr/>
        </p:nvSpPr>
        <p:spPr>
          <a:xfrm>
            <a:off x="273424" y="1432256"/>
            <a:ext cx="7189694" cy="1600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Quantum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https://azure.microsoft.com/en-us/solutions/quantum-computing/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https://azure.microsoft.com/en-us/services/quantum/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quantum on Azure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https://azure.microsoft.com/en-us/resources/whitepapers/search/?term=quantum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QIO (Quantum Inspired Optimization) from Microsoft </a:t>
            </a:r>
            <a:br>
              <a:rPr lang="en-US"/>
            </a:br>
            <a:r>
              <a:rPr lang="en-US"/>
              <a:t>..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https://docs.microsoft.com/en-us/azure/quantum/optimization-overview-introduction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Microsoft Takes Path Less Traveled to Build a Quantum Computer - Bloomberg">
            <a:extLst>
              <a:ext uri="{FF2B5EF4-FFF2-40B4-BE49-F238E27FC236}">
                <a16:creationId xmlns:a16="http://schemas.microsoft.com/office/drawing/2014/main" id="{0D2ECF7B-EE75-F24A-9C29-044EE2D04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98550" y="351238"/>
            <a:ext cx="1889069" cy="26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ED4AD-7C70-3854-BCA5-8D903E1AC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4485" y="3488016"/>
            <a:ext cx="2997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4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0" y="0"/>
            <a:ext cx="5832389" cy="5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Quantum Computing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2;p15">
            <a:extLst>
              <a:ext uri="{FF2B5EF4-FFF2-40B4-BE49-F238E27FC236}">
                <a16:creationId xmlns:a16="http://schemas.microsoft.com/office/drawing/2014/main" id="{DCD2C0B7-2B91-2546-93D0-02B6CD73A6C7}"/>
              </a:ext>
            </a:extLst>
          </p:cNvPr>
          <p:cNvSpPr txBox="1"/>
          <p:nvPr/>
        </p:nvSpPr>
        <p:spPr>
          <a:xfrm>
            <a:off x="124743" y="568582"/>
            <a:ext cx="7598230" cy="154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some libraries, research, and toy projects, for example: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https://www.tensorflow.org/quantum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https://qiskit.org/textbook/ch-machine-learning/machine-learning-qiskit-pytorch.html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https://pypi.org/project/pytorch-quantum/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</a:p>
          <a:p>
            <a:pPr lvl="0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TensorFlow Quantum: beauty and the beast | by Shubham Goyal | Towards Data  Science">
            <a:extLst>
              <a:ext uri="{FF2B5EF4-FFF2-40B4-BE49-F238E27FC236}">
                <a16:creationId xmlns:a16="http://schemas.microsoft.com/office/drawing/2014/main" id="{0D2110C4-6CE2-EA45-BE42-11A14702D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36226" y="556870"/>
            <a:ext cx="2916195" cy="122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raining quantum neural networks with PennyLane, PyTorch, and TensorFlow |  by Xanadu | XanaduAI | Medium">
            <a:extLst>
              <a:ext uri="{FF2B5EF4-FFF2-40B4-BE49-F238E27FC236}">
                <a16:creationId xmlns:a16="http://schemas.microsoft.com/office/drawing/2014/main" id="{085D9691-AB12-DC49-8DF7-314DF91F4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9380" y="2693773"/>
            <a:ext cx="5023041" cy="10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6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FE612-71F8-3E41-BF92-4C497117257D}"/>
              </a:ext>
            </a:extLst>
          </p:cNvPr>
          <p:cNvSpPr txBox="1"/>
          <p:nvPr/>
        </p:nvSpPr>
        <p:spPr>
          <a:xfrm>
            <a:off x="117988" y="1688690"/>
            <a:ext cx="759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https://www.fujitsu.com/us/services/business-services/digital-annealer/what-is-digital-annealer/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B77D-5ADA-3747-9A20-DDC8B3108EF5}"/>
              </a:ext>
            </a:extLst>
          </p:cNvPr>
          <p:cNvSpPr txBox="1"/>
          <p:nvPr/>
        </p:nvSpPr>
        <p:spPr>
          <a:xfrm>
            <a:off x="0" y="0"/>
            <a:ext cx="48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Fujitsu Digital Annealer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42219-EDFD-BA46-9E36-D9589946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1377" y="191729"/>
            <a:ext cx="3012635" cy="29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oad Practical Use diagram">
            <a:extLst>
              <a:ext uri="{FF2B5EF4-FFF2-40B4-BE49-F238E27FC236}">
                <a16:creationId xmlns:a16="http://schemas.microsoft.com/office/drawing/2014/main" id="{1EF14F88-5858-8D4D-BBDB-B491D14E3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5853" y="3429000"/>
            <a:ext cx="3668159" cy="31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71A3A-8BC8-3347-8ADC-571301EE9C2E}"/>
              </a:ext>
            </a:extLst>
          </p:cNvPr>
          <p:cNvSpPr txBox="1"/>
          <p:nvPr/>
        </p:nvSpPr>
        <p:spPr>
          <a:xfrm>
            <a:off x="117988" y="829806"/>
            <a:ext cx="6142053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specialized chip to solve massive combinatorial optimization problems.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Parallel, real-time optimization calculations.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Faster than GPUs.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8186F-6CBB-5F4F-925E-D179DA397A82}"/>
              </a:ext>
            </a:extLst>
          </p:cNvPr>
          <p:cNvSpPr txBox="1"/>
          <p:nvPr/>
        </p:nvSpPr>
        <p:spPr>
          <a:xfrm>
            <a:off x="117988" y="2264171"/>
            <a:ext cx="7344696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Fujitsu developed a “digital annealing unit” (DAU), a custom CMOS chip (similar to FPGA)  with an architecture designed for efficient solving large-scale optimization problems.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uses a version of classical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method.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for marketing purposes they say that it is “quantum-inspired”,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“quantum annealing” is a variant of "simulated annealing".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of course DAU is not "quantum".</a:t>
            </a:r>
          </a:p>
        </p:txBody>
      </p:sp>
      <p:pic>
        <p:nvPicPr>
          <p:cNvPr id="1030" name="Picture 6" descr="Image result for fujitsu digital annealer vs gpu">
            <a:extLst>
              <a:ext uri="{FF2B5EF4-FFF2-40B4-BE49-F238E27FC236}">
                <a16:creationId xmlns:a16="http://schemas.microsoft.com/office/drawing/2014/main" id="{E7C0A5D6-4F4D-354B-A96B-5A7C0B36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209" y="4085951"/>
            <a:ext cx="4926371" cy="27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11E2F-1793-A640-87D7-C415D249E322}"/>
              </a:ext>
            </a:extLst>
          </p:cNvPr>
          <p:cNvSpPr txBox="1"/>
          <p:nvPr/>
        </p:nvSpPr>
        <p:spPr>
          <a:xfrm>
            <a:off x="6260041" y="5504974"/>
            <a:ext cx="13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F4D6D8C-8515-0241-8E1D-8EC7DC08D6EB}"/>
              </a:ext>
            </a:extLst>
          </p:cNvPr>
          <p:cNvSpPr/>
          <p:nvPr/>
        </p:nvSpPr>
        <p:spPr>
          <a:xfrm rot="10800000">
            <a:off x="5500580" y="5619104"/>
            <a:ext cx="59542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1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B890B-BC58-A62B-D0E7-8C3CEC3A1FC8}"/>
              </a:ext>
            </a:extLst>
          </p:cNvPr>
          <p:cNvSpPr txBox="1"/>
          <p:nvPr/>
        </p:nvSpPr>
        <p:spPr>
          <a:xfrm>
            <a:off x="0" y="0"/>
            <a:ext cx="48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20C7D-5286-C347-9A50-F416875EB8A0}"/>
              </a:ext>
            </a:extLst>
          </p:cNvPr>
          <p:cNvSpPr txBox="1"/>
          <p:nvPr/>
        </p:nvSpPr>
        <p:spPr>
          <a:xfrm>
            <a:off x="463136" y="1164134"/>
            <a:ext cx="11210307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QIO (Quantum Inspired Optimization) from Microsoft (Microsoft uses Topological while IBM uses NISQ Quantum paradigms, different around noisy and number of qubits)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https://docs.microsoft.com/en-us/azure/quantum/optimization-overview-introduction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Three types of use cases – targeting &amp; prediction, trading optimization, risk profiling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Targeting and prediction includes use case like Recommendation, Fraud, AML (Anti-Money-Laundering)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Risk profiling  - stress tests, complying with regulations, Monte Carlo, Based III standards compliance, etc.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3" tooltip="Original URL:&#10;https://www.ibm.com/thought-leadership/institute-business-value/report/exploring-quantum-financial&#10;&#10;Click to follow link."/>
              </a:rPr>
              <a:t>https://www.ibm.com/thought-leadership/institute-business-value/report/exploring-quantum-financial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Case study of BBVA for use cases llike Currency arbitrage, Credit scoring, Portfolio optimization 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4" tooltip="Original URL:&#10;https://www.accenture.com/cr-en/case-studies/technology/quantum-computing-in-financial-services&#10;&#10;Click to follow link."/>
              </a:rPr>
              <a:t>https://www.accenture.com/cr-en/case-studies/technology/quantum-computing-in-financial-services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 - </a:t>
            </a:r>
            <a:endParaRPr lang="en-US" u="sng">
              <a:latin typeface="Calibri" panose="020F0502020204030204" pitchFamily="34" charset="0"/>
              <a:cs typeface="Calibri" panose="020F0502020204030204" pitchFamily="34" charset="0"/>
              <a:hlinkClick r:id="rId5" tooltip="Original URL:&#10;https://www.mastercard.com/news/perspectives/2022/quantum-computing-financial-services/&#10;&#10;Click to follow link.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References different use cases including bank of me, sustainability etc.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5" tooltip="Original URL:&#10;https://www.mastercard.com/news/perspectives/2022/quantum-computing-financial-services/&#10;&#10;Click to follow link."/>
              </a:rPr>
              <a:t>https://www.mastercard.com/news/perspectives/2022/quantum-computing-financial-services/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 - 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Use cases spanning trading, credit scoring, underwriting, risk management and cybersecurity; report includes case studies for Willis Towers, Project Natick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6" tooltip="Original URL:&#10;https://azure.microsoft.com/en-us/resources/quantum-impact-financial-services/&#10;&#10;Click to follow link."/>
              </a:rPr>
              <a:t>https://azure.microsoft.com/en-us/resources/quantum-impact-financial-services/</a:t>
            </a:r>
            <a:endParaRPr lang="en-US" u="sng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Ally exploring use cases with Microsoft spanning knowing why a customer is likely to contact a call center to portfolio management and streamlining business process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7" tooltip="Original URL:&#10;https://venturebeat.com/2021/04/22/ally-partners-with-microsoft-to-explore-quantum-computing-use-cases-in-fintech/&#10;&#10;Click to follow link."/>
              </a:rPr>
              <a:t>https://venturebeat.com/2021/04/22/ally-partners-with-microsoft-to-explore-quantum-computing-use-cases-in-fintech/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 - 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QIO algorithms references that were used by Toyota to optimize timing of traffic signals, used by Trimble to identify most efficient routes for fleets or vehicles etc.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8" tooltip="Original URL:&#10;https://www.geekwire.com/2021/microsoft-and-kpmg-get-set-to-test-quantum-computing-with-real-world-problems/&#10;&#10;Click to follow link."/>
              </a:rPr>
              <a:t>https://www.geekwire.com/2021/microsoft-and-kpmg-get-set-to-test-quantum-computing-with-real-world-problems/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 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BC09C-31FB-0E36-5FC0-5A581BCBBF22}"/>
              </a:ext>
            </a:extLst>
          </p:cNvPr>
          <p:cNvSpPr txBox="1"/>
          <p:nvPr/>
        </p:nvSpPr>
        <p:spPr>
          <a:xfrm>
            <a:off x="463136" y="597456"/>
            <a:ext cx="82348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Finovate conference in Sept in NY – 7 min demo - 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9" tooltip="https://nam11.safelinks.protection.outlook.com/?url=https%3A%2F%2Finformaconnect.com%2Ffinovatefall%2F&amp;data=05%7C01%7Clselector%40redapt.com%7Ce3500d2435ba4de06b3108da3cd521c8%7C116e990519fc428e93d4bcaffb833597%7C0%7C0%7C637889183365715946%7CUnknown%7CTWFpbGZsb3d8eyJWIjoiMC4wLjAwMDAiLCJQIjoiV2luMzIiLCJBTiI6Ik1haWwiLCJXVCI6Mn0%3D%7C3000%7C%7C%7C&amp;sdata=OIYwFt%2BKiBpQs%2Fti1MbPS%2FEDfO2S9LEkQjLdWsztgQ0%3D&amp;reserved=0"/>
              </a:rPr>
              <a:t>https://informaconnect.com/finovatefall/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 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Conference – 30 min presentation - 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10" tooltip="Original URL:&#10;https://www.re-work.co/events/ai-in-finance-summit-toronto-2022&#10;&#10;Click to follow link."/>
              </a:rPr>
              <a:t>https://www.re-work.co/events/ai-in-finance-summit-toronto-2022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 -</a:t>
            </a:r>
          </a:p>
        </p:txBody>
      </p:sp>
    </p:spTree>
    <p:extLst>
      <p:ext uri="{BB962C8B-B14F-4D97-AF65-F5344CB8AC3E}">
        <p14:creationId xmlns:p14="http://schemas.microsoft.com/office/powerpoint/2010/main" val="27901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1355</Words>
  <Application>Microsoft Macintosh PowerPoint</Application>
  <PresentationFormat>Widescreen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308</cp:revision>
  <cp:lastPrinted>2020-09-21T17:22:59Z</cp:lastPrinted>
  <dcterms:modified xsi:type="dcterms:W3CDTF">2022-07-09T14:02:45Z</dcterms:modified>
</cp:coreProperties>
</file>