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4"/>
  </p:normalViewPr>
  <p:slideViewPr>
    <p:cSldViewPr snapToGrid="0" snapToObjects="1">
      <p:cViewPr varScale="1">
        <p:scale>
          <a:sx n="108" d="100"/>
          <a:sy n="108" d="100"/>
        </p:scale>
        <p:origin x="73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13EE7-9281-0B41-9134-BBAB16B3E0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BB2DDE-0B47-2849-B4A1-C2BAA5FAED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BD2081-4191-7A49-B0CD-1ABD514489D5}"/>
              </a:ext>
            </a:extLst>
          </p:cNvPr>
          <p:cNvSpPr>
            <a:spLocks noGrp="1"/>
          </p:cNvSpPr>
          <p:nvPr>
            <p:ph type="dt" sz="half" idx="10"/>
          </p:nvPr>
        </p:nvSpPr>
        <p:spPr/>
        <p:txBody>
          <a:bodyPr/>
          <a:lstStyle/>
          <a:p>
            <a:fld id="{0DE98E6D-BB7E-A549-AE81-3955AB04FA52}" type="datetimeFigureOut">
              <a:rPr lang="en-US" smtClean="0"/>
              <a:t>5/29/21</a:t>
            </a:fld>
            <a:endParaRPr lang="en-US"/>
          </a:p>
        </p:txBody>
      </p:sp>
      <p:sp>
        <p:nvSpPr>
          <p:cNvPr id="5" name="Footer Placeholder 4">
            <a:extLst>
              <a:ext uri="{FF2B5EF4-FFF2-40B4-BE49-F238E27FC236}">
                <a16:creationId xmlns:a16="http://schemas.microsoft.com/office/drawing/2014/main" id="{B55F0D07-F517-6842-942C-396C9C7C6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C29BC4-3AF9-044F-8C44-205F0BADD712}"/>
              </a:ext>
            </a:extLst>
          </p:cNvPr>
          <p:cNvSpPr>
            <a:spLocks noGrp="1"/>
          </p:cNvSpPr>
          <p:nvPr>
            <p:ph type="sldNum" sz="quarter" idx="12"/>
          </p:nvPr>
        </p:nvSpPr>
        <p:spPr/>
        <p:txBody>
          <a:bodyPr/>
          <a:lstStyle/>
          <a:p>
            <a:fld id="{34123267-69CF-D44B-B48C-1062A9741C1D}" type="slidenum">
              <a:rPr lang="en-US" smtClean="0"/>
              <a:t>‹#›</a:t>
            </a:fld>
            <a:endParaRPr lang="en-US"/>
          </a:p>
        </p:txBody>
      </p:sp>
    </p:spTree>
    <p:extLst>
      <p:ext uri="{BB962C8B-B14F-4D97-AF65-F5344CB8AC3E}">
        <p14:creationId xmlns:p14="http://schemas.microsoft.com/office/powerpoint/2010/main" val="2057855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6779F-B43F-EA47-A2D1-73E148A316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93206C-A9EE-7B4F-B0FC-A14B6B5C2D7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A772C8-B711-2E47-BB05-FACF642395DC}"/>
              </a:ext>
            </a:extLst>
          </p:cNvPr>
          <p:cNvSpPr>
            <a:spLocks noGrp="1"/>
          </p:cNvSpPr>
          <p:nvPr>
            <p:ph type="dt" sz="half" idx="10"/>
          </p:nvPr>
        </p:nvSpPr>
        <p:spPr/>
        <p:txBody>
          <a:bodyPr/>
          <a:lstStyle/>
          <a:p>
            <a:fld id="{0DE98E6D-BB7E-A549-AE81-3955AB04FA52}" type="datetimeFigureOut">
              <a:rPr lang="en-US" smtClean="0"/>
              <a:t>5/29/21</a:t>
            </a:fld>
            <a:endParaRPr lang="en-US"/>
          </a:p>
        </p:txBody>
      </p:sp>
      <p:sp>
        <p:nvSpPr>
          <p:cNvPr id="5" name="Footer Placeholder 4">
            <a:extLst>
              <a:ext uri="{FF2B5EF4-FFF2-40B4-BE49-F238E27FC236}">
                <a16:creationId xmlns:a16="http://schemas.microsoft.com/office/drawing/2014/main" id="{DAE5C6B9-67A6-9F40-B8D8-44BB305F34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0C015A-3F45-B446-B019-3A5B7CB3EA1C}"/>
              </a:ext>
            </a:extLst>
          </p:cNvPr>
          <p:cNvSpPr>
            <a:spLocks noGrp="1"/>
          </p:cNvSpPr>
          <p:nvPr>
            <p:ph type="sldNum" sz="quarter" idx="12"/>
          </p:nvPr>
        </p:nvSpPr>
        <p:spPr/>
        <p:txBody>
          <a:bodyPr/>
          <a:lstStyle/>
          <a:p>
            <a:fld id="{34123267-69CF-D44B-B48C-1062A9741C1D}" type="slidenum">
              <a:rPr lang="en-US" smtClean="0"/>
              <a:t>‹#›</a:t>
            </a:fld>
            <a:endParaRPr lang="en-US"/>
          </a:p>
        </p:txBody>
      </p:sp>
    </p:spTree>
    <p:extLst>
      <p:ext uri="{BB962C8B-B14F-4D97-AF65-F5344CB8AC3E}">
        <p14:creationId xmlns:p14="http://schemas.microsoft.com/office/powerpoint/2010/main" val="2585371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2CDB58-24F6-364A-8852-B87E8B8AC0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8B71FE-104E-C549-9F71-9B7E5F83C3D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003A1A-E77B-2241-9B52-0E6E85E9B5FD}"/>
              </a:ext>
            </a:extLst>
          </p:cNvPr>
          <p:cNvSpPr>
            <a:spLocks noGrp="1"/>
          </p:cNvSpPr>
          <p:nvPr>
            <p:ph type="dt" sz="half" idx="10"/>
          </p:nvPr>
        </p:nvSpPr>
        <p:spPr/>
        <p:txBody>
          <a:bodyPr/>
          <a:lstStyle/>
          <a:p>
            <a:fld id="{0DE98E6D-BB7E-A549-AE81-3955AB04FA52}" type="datetimeFigureOut">
              <a:rPr lang="en-US" smtClean="0"/>
              <a:t>5/29/21</a:t>
            </a:fld>
            <a:endParaRPr lang="en-US"/>
          </a:p>
        </p:txBody>
      </p:sp>
      <p:sp>
        <p:nvSpPr>
          <p:cNvPr id="5" name="Footer Placeholder 4">
            <a:extLst>
              <a:ext uri="{FF2B5EF4-FFF2-40B4-BE49-F238E27FC236}">
                <a16:creationId xmlns:a16="http://schemas.microsoft.com/office/drawing/2014/main" id="{522E90E1-36F7-E844-8083-999346AE5B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730DD3-6E68-4E44-916D-95140BD25A58}"/>
              </a:ext>
            </a:extLst>
          </p:cNvPr>
          <p:cNvSpPr>
            <a:spLocks noGrp="1"/>
          </p:cNvSpPr>
          <p:nvPr>
            <p:ph type="sldNum" sz="quarter" idx="12"/>
          </p:nvPr>
        </p:nvSpPr>
        <p:spPr/>
        <p:txBody>
          <a:bodyPr/>
          <a:lstStyle/>
          <a:p>
            <a:fld id="{34123267-69CF-D44B-B48C-1062A9741C1D}" type="slidenum">
              <a:rPr lang="en-US" smtClean="0"/>
              <a:t>‹#›</a:t>
            </a:fld>
            <a:endParaRPr lang="en-US"/>
          </a:p>
        </p:txBody>
      </p:sp>
    </p:spTree>
    <p:extLst>
      <p:ext uri="{BB962C8B-B14F-4D97-AF65-F5344CB8AC3E}">
        <p14:creationId xmlns:p14="http://schemas.microsoft.com/office/powerpoint/2010/main" val="3230977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4FAF4-058C-D942-AD78-1AB69D021F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5E699A-99A8-B548-B207-302B93091FC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BE2C01-7FEB-2D42-982D-AF3DC4BF54C6}"/>
              </a:ext>
            </a:extLst>
          </p:cNvPr>
          <p:cNvSpPr>
            <a:spLocks noGrp="1"/>
          </p:cNvSpPr>
          <p:nvPr>
            <p:ph type="dt" sz="half" idx="10"/>
          </p:nvPr>
        </p:nvSpPr>
        <p:spPr/>
        <p:txBody>
          <a:bodyPr/>
          <a:lstStyle/>
          <a:p>
            <a:fld id="{0DE98E6D-BB7E-A549-AE81-3955AB04FA52}" type="datetimeFigureOut">
              <a:rPr lang="en-US" smtClean="0"/>
              <a:t>5/29/21</a:t>
            </a:fld>
            <a:endParaRPr lang="en-US"/>
          </a:p>
        </p:txBody>
      </p:sp>
      <p:sp>
        <p:nvSpPr>
          <p:cNvPr id="5" name="Footer Placeholder 4">
            <a:extLst>
              <a:ext uri="{FF2B5EF4-FFF2-40B4-BE49-F238E27FC236}">
                <a16:creationId xmlns:a16="http://schemas.microsoft.com/office/drawing/2014/main" id="{B8F881E0-A865-7742-BB60-0002A9AEAE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C58DB2-1DCB-D247-B3B2-650A6ADA42FD}"/>
              </a:ext>
            </a:extLst>
          </p:cNvPr>
          <p:cNvSpPr>
            <a:spLocks noGrp="1"/>
          </p:cNvSpPr>
          <p:nvPr>
            <p:ph type="sldNum" sz="quarter" idx="12"/>
          </p:nvPr>
        </p:nvSpPr>
        <p:spPr/>
        <p:txBody>
          <a:bodyPr/>
          <a:lstStyle/>
          <a:p>
            <a:fld id="{34123267-69CF-D44B-B48C-1062A9741C1D}" type="slidenum">
              <a:rPr lang="en-US" smtClean="0"/>
              <a:t>‹#›</a:t>
            </a:fld>
            <a:endParaRPr lang="en-US"/>
          </a:p>
        </p:txBody>
      </p:sp>
    </p:spTree>
    <p:extLst>
      <p:ext uri="{BB962C8B-B14F-4D97-AF65-F5344CB8AC3E}">
        <p14:creationId xmlns:p14="http://schemas.microsoft.com/office/powerpoint/2010/main" val="1153946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4E0D5-0917-6048-8905-B95F0D931F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43237B-285D-3D47-8B40-87E0E2A493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FD6A2BA-7F23-E449-B5F1-150E9152F70D}"/>
              </a:ext>
            </a:extLst>
          </p:cNvPr>
          <p:cNvSpPr>
            <a:spLocks noGrp="1"/>
          </p:cNvSpPr>
          <p:nvPr>
            <p:ph type="dt" sz="half" idx="10"/>
          </p:nvPr>
        </p:nvSpPr>
        <p:spPr/>
        <p:txBody>
          <a:bodyPr/>
          <a:lstStyle/>
          <a:p>
            <a:fld id="{0DE98E6D-BB7E-A549-AE81-3955AB04FA52}" type="datetimeFigureOut">
              <a:rPr lang="en-US" smtClean="0"/>
              <a:t>5/29/21</a:t>
            </a:fld>
            <a:endParaRPr lang="en-US"/>
          </a:p>
        </p:txBody>
      </p:sp>
      <p:sp>
        <p:nvSpPr>
          <p:cNvPr id="5" name="Footer Placeholder 4">
            <a:extLst>
              <a:ext uri="{FF2B5EF4-FFF2-40B4-BE49-F238E27FC236}">
                <a16:creationId xmlns:a16="http://schemas.microsoft.com/office/drawing/2014/main" id="{063D5E41-92D3-4740-8093-ACE3BA01E5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372A8F-2398-EE4D-A0E6-DD6CB8EFC47E}"/>
              </a:ext>
            </a:extLst>
          </p:cNvPr>
          <p:cNvSpPr>
            <a:spLocks noGrp="1"/>
          </p:cNvSpPr>
          <p:nvPr>
            <p:ph type="sldNum" sz="quarter" idx="12"/>
          </p:nvPr>
        </p:nvSpPr>
        <p:spPr/>
        <p:txBody>
          <a:bodyPr/>
          <a:lstStyle/>
          <a:p>
            <a:fld id="{34123267-69CF-D44B-B48C-1062A9741C1D}" type="slidenum">
              <a:rPr lang="en-US" smtClean="0"/>
              <a:t>‹#›</a:t>
            </a:fld>
            <a:endParaRPr lang="en-US"/>
          </a:p>
        </p:txBody>
      </p:sp>
    </p:spTree>
    <p:extLst>
      <p:ext uri="{BB962C8B-B14F-4D97-AF65-F5344CB8AC3E}">
        <p14:creationId xmlns:p14="http://schemas.microsoft.com/office/powerpoint/2010/main" val="3635644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614B2-2936-0C4F-A079-4EE991BB1E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9DF9E3-BC74-D447-AB9B-8DE0F6EFF00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04D318-4C9A-F94E-8670-9E943C125E6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0F9BCA-59F8-B444-BD1C-6ABECB936A23}"/>
              </a:ext>
            </a:extLst>
          </p:cNvPr>
          <p:cNvSpPr>
            <a:spLocks noGrp="1"/>
          </p:cNvSpPr>
          <p:nvPr>
            <p:ph type="dt" sz="half" idx="10"/>
          </p:nvPr>
        </p:nvSpPr>
        <p:spPr/>
        <p:txBody>
          <a:bodyPr/>
          <a:lstStyle/>
          <a:p>
            <a:fld id="{0DE98E6D-BB7E-A549-AE81-3955AB04FA52}" type="datetimeFigureOut">
              <a:rPr lang="en-US" smtClean="0"/>
              <a:t>5/29/21</a:t>
            </a:fld>
            <a:endParaRPr lang="en-US"/>
          </a:p>
        </p:txBody>
      </p:sp>
      <p:sp>
        <p:nvSpPr>
          <p:cNvPr id="6" name="Footer Placeholder 5">
            <a:extLst>
              <a:ext uri="{FF2B5EF4-FFF2-40B4-BE49-F238E27FC236}">
                <a16:creationId xmlns:a16="http://schemas.microsoft.com/office/drawing/2014/main" id="{7F7581E2-7FF4-8249-BCD7-F50762DC7F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803B52-DA0B-CF4F-A5E8-F141ECDF642C}"/>
              </a:ext>
            </a:extLst>
          </p:cNvPr>
          <p:cNvSpPr>
            <a:spLocks noGrp="1"/>
          </p:cNvSpPr>
          <p:nvPr>
            <p:ph type="sldNum" sz="quarter" idx="12"/>
          </p:nvPr>
        </p:nvSpPr>
        <p:spPr/>
        <p:txBody>
          <a:bodyPr/>
          <a:lstStyle/>
          <a:p>
            <a:fld id="{34123267-69CF-D44B-B48C-1062A9741C1D}" type="slidenum">
              <a:rPr lang="en-US" smtClean="0"/>
              <a:t>‹#›</a:t>
            </a:fld>
            <a:endParaRPr lang="en-US"/>
          </a:p>
        </p:txBody>
      </p:sp>
    </p:spTree>
    <p:extLst>
      <p:ext uri="{BB962C8B-B14F-4D97-AF65-F5344CB8AC3E}">
        <p14:creationId xmlns:p14="http://schemas.microsoft.com/office/powerpoint/2010/main" val="2145557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5C277-968C-8E48-A4F2-2211C3F964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1CF902-4EEC-3148-870F-4944410B0A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92DD1E5-55E4-F04A-9021-5CF1A40619C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3D2009-07E2-154F-92C0-48E2346849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E344CA6-63B0-8748-BECD-36C958CA145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69D803-5659-FF4B-ACCC-7B9CA9B70241}"/>
              </a:ext>
            </a:extLst>
          </p:cNvPr>
          <p:cNvSpPr>
            <a:spLocks noGrp="1"/>
          </p:cNvSpPr>
          <p:nvPr>
            <p:ph type="dt" sz="half" idx="10"/>
          </p:nvPr>
        </p:nvSpPr>
        <p:spPr/>
        <p:txBody>
          <a:bodyPr/>
          <a:lstStyle/>
          <a:p>
            <a:fld id="{0DE98E6D-BB7E-A549-AE81-3955AB04FA52}" type="datetimeFigureOut">
              <a:rPr lang="en-US" smtClean="0"/>
              <a:t>5/29/21</a:t>
            </a:fld>
            <a:endParaRPr lang="en-US"/>
          </a:p>
        </p:txBody>
      </p:sp>
      <p:sp>
        <p:nvSpPr>
          <p:cNvPr id="8" name="Footer Placeholder 7">
            <a:extLst>
              <a:ext uri="{FF2B5EF4-FFF2-40B4-BE49-F238E27FC236}">
                <a16:creationId xmlns:a16="http://schemas.microsoft.com/office/drawing/2014/main" id="{8AAAEA3F-38C1-2746-9B5A-7C4D40B4D5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6D827B-FC02-9048-AA43-D89817059E45}"/>
              </a:ext>
            </a:extLst>
          </p:cNvPr>
          <p:cNvSpPr>
            <a:spLocks noGrp="1"/>
          </p:cNvSpPr>
          <p:nvPr>
            <p:ph type="sldNum" sz="quarter" idx="12"/>
          </p:nvPr>
        </p:nvSpPr>
        <p:spPr/>
        <p:txBody>
          <a:bodyPr/>
          <a:lstStyle/>
          <a:p>
            <a:fld id="{34123267-69CF-D44B-B48C-1062A9741C1D}" type="slidenum">
              <a:rPr lang="en-US" smtClean="0"/>
              <a:t>‹#›</a:t>
            </a:fld>
            <a:endParaRPr lang="en-US"/>
          </a:p>
        </p:txBody>
      </p:sp>
    </p:spTree>
    <p:extLst>
      <p:ext uri="{BB962C8B-B14F-4D97-AF65-F5344CB8AC3E}">
        <p14:creationId xmlns:p14="http://schemas.microsoft.com/office/powerpoint/2010/main" val="2175915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34091-F22E-A948-894E-74A6C73DA3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53FBD6-6CD6-5046-82C0-312D377808FC}"/>
              </a:ext>
            </a:extLst>
          </p:cNvPr>
          <p:cNvSpPr>
            <a:spLocks noGrp="1"/>
          </p:cNvSpPr>
          <p:nvPr>
            <p:ph type="dt" sz="half" idx="10"/>
          </p:nvPr>
        </p:nvSpPr>
        <p:spPr/>
        <p:txBody>
          <a:bodyPr/>
          <a:lstStyle/>
          <a:p>
            <a:fld id="{0DE98E6D-BB7E-A549-AE81-3955AB04FA52}" type="datetimeFigureOut">
              <a:rPr lang="en-US" smtClean="0"/>
              <a:t>5/29/21</a:t>
            </a:fld>
            <a:endParaRPr lang="en-US"/>
          </a:p>
        </p:txBody>
      </p:sp>
      <p:sp>
        <p:nvSpPr>
          <p:cNvPr id="4" name="Footer Placeholder 3">
            <a:extLst>
              <a:ext uri="{FF2B5EF4-FFF2-40B4-BE49-F238E27FC236}">
                <a16:creationId xmlns:a16="http://schemas.microsoft.com/office/drawing/2014/main" id="{E92D18B2-4436-D04F-81AD-DA4CD33632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782EFA8-AF94-6A4A-9292-9C5CABF4DEC7}"/>
              </a:ext>
            </a:extLst>
          </p:cNvPr>
          <p:cNvSpPr>
            <a:spLocks noGrp="1"/>
          </p:cNvSpPr>
          <p:nvPr>
            <p:ph type="sldNum" sz="quarter" idx="12"/>
          </p:nvPr>
        </p:nvSpPr>
        <p:spPr/>
        <p:txBody>
          <a:bodyPr/>
          <a:lstStyle/>
          <a:p>
            <a:fld id="{34123267-69CF-D44B-B48C-1062A9741C1D}" type="slidenum">
              <a:rPr lang="en-US" smtClean="0"/>
              <a:t>‹#›</a:t>
            </a:fld>
            <a:endParaRPr lang="en-US"/>
          </a:p>
        </p:txBody>
      </p:sp>
    </p:spTree>
    <p:extLst>
      <p:ext uri="{BB962C8B-B14F-4D97-AF65-F5344CB8AC3E}">
        <p14:creationId xmlns:p14="http://schemas.microsoft.com/office/powerpoint/2010/main" val="397111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0F40B4-9368-F745-9B67-767806B21F83}"/>
              </a:ext>
            </a:extLst>
          </p:cNvPr>
          <p:cNvSpPr>
            <a:spLocks noGrp="1"/>
          </p:cNvSpPr>
          <p:nvPr>
            <p:ph type="dt" sz="half" idx="10"/>
          </p:nvPr>
        </p:nvSpPr>
        <p:spPr/>
        <p:txBody>
          <a:bodyPr/>
          <a:lstStyle/>
          <a:p>
            <a:fld id="{0DE98E6D-BB7E-A549-AE81-3955AB04FA52}" type="datetimeFigureOut">
              <a:rPr lang="en-US" smtClean="0"/>
              <a:t>5/29/21</a:t>
            </a:fld>
            <a:endParaRPr lang="en-US"/>
          </a:p>
        </p:txBody>
      </p:sp>
      <p:sp>
        <p:nvSpPr>
          <p:cNvPr id="3" name="Footer Placeholder 2">
            <a:extLst>
              <a:ext uri="{FF2B5EF4-FFF2-40B4-BE49-F238E27FC236}">
                <a16:creationId xmlns:a16="http://schemas.microsoft.com/office/drawing/2014/main" id="{B24FFE1A-9076-DF49-BF09-8C55EEB398D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43DD20-1809-C647-A94C-17616D1E5090}"/>
              </a:ext>
            </a:extLst>
          </p:cNvPr>
          <p:cNvSpPr>
            <a:spLocks noGrp="1"/>
          </p:cNvSpPr>
          <p:nvPr>
            <p:ph type="sldNum" sz="quarter" idx="12"/>
          </p:nvPr>
        </p:nvSpPr>
        <p:spPr/>
        <p:txBody>
          <a:bodyPr/>
          <a:lstStyle/>
          <a:p>
            <a:fld id="{34123267-69CF-D44B-B48C-1062A9741C1D}" type="slidenum">
              <a:rPr lang="en-US" smtClean="0"/>
              <a:t>‹#›</a:t>
            </a:fld>
            <a:endParaRPr lang="en-US"/>
          </a:p>
        </p:txBody>
      </p:sp>
    </p:spTree>
    <p:extLst>
      <p:ext uri="{BB962C8B-B14F-4D97-AF65-F5344CB8AC3E}">
        <p14:creationId xmlns:p14="http://schemas.microsoft.com/office/powerpoint/2010/main" val="42990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312D8-F52E-5B4A-9324-BACA73E014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B00E7B-7DFD-DE47-BA04-0DCB903869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0BBF1F-FD18-CE48-9A31-BD101323A7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E1B25DD-8C08-0041-B41F-9CF84AAB7E83}"/>
              </a:ext>
            </a:extLst>
          </p:cNvPr>
          <p:cNvSpPr>
            <a:spLocks noGrp="1"/>
          </p:cNvSpPr>
          <p:nvPr>
            <p:ph type="dt" sz="half" idx="10"/>
          </p:nvPr>
        </p:nvSpPr>
        <p:spPr/>
        <p:txBody>
          <a:bodyPr/>
          <a:lstStyle/>
          <a:p>
            <a:fld id="{0DE98E6D-BB7E-A549-AE81-3955AB04FA52}" type="datetimeFigureOut">
              <a:rPr lang="en-US" smtClean="0"/>
              <a:t>5/29/21</a:t>
            </a:fld>
            <a:endParaRPr lang="en-US"/>
          </a:p>
        </p:txBody>
      </p:sp>
      <p:sp>
        <p:nvSpPr>
          <p:cNvPr id="6" name="Footer Placeholder 5">
            <a:extLst>
              <a:ext uri="{FF2B5EF4-FFF2-40B4-BE49-F238E27FC236}">
                <a16:creationId xmlns:a16="http://schemas.microsoft.com/office/drawing/2014/main" id="{25EE3DB5-6115-8E46-B025-BFCB332099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B4580B-33DD-6848-B2EF-1EBA402FF765}"/>
              </a:ext>
            </a:extLst>
          </p:cNvPr>
          <p:cNvSpPr>
            <a:spLocks noGrp="1"/>
          </p:cNvSpPr>
          <p:nvPr>
            <p:ph type="sldNum" sz="quarter" idx="12"/>
          </p:nvPr>
        </p:nvSpPr>
        <p:spPr/>
        <p:txBody>
          <a:bodyPr/>
          <a:lstStyle/>
          <a:p>
            <a:fld id="{34123267-69CF-D44B-B48C-1062A9741C1D}" type="slidenum">
              <a:rPr lang="en-US" smtClean="0"/>
              <a:t>‹#›</a:t>
            </a:fld>
            <a:endParaRPr lang="en-US"/>
          </a:p>
        </p:txBody>
      </p:sp>
    </p:spTree>
    <p:extLst>
      <p:ext uri="{BB962C8B-B14F-4D97-AF65-F5344CB8AC3E}">
        <p14:creationId xmlns:p14="http://schemas.microsoft.com/office/powerpoint/2010/main" val="2264278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A8EF6-37A0-AA4A-A6D3-FB4C6E4771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2554EB-C74D-1A48-BEAF-67CBB24F15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74967C-79EA-4E4D-837E-585BBAD8DD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E840F06-1894-2644-8993-C1F8880523CF}"/>
              </a:ext>
            </a:extLst>
          </p:cNvPr>
          <p:cNvSpPr>
            <a:spLocks noGrp="1"/>
          </p:cNvSpPr>
          <p:nvPr>
            <p:ph type="dt" sz="half" idx="10"/>
          </p:nvPr>
        </p:nvSpPr>
        <p:spPr/>
        <p:txBody>
          <a:bodyPr/>
          <a:lstStyle/>
          <a:p>
            <a:fld id="{0DE98E6D-BB7E-A549-AE81-3955AB04FA52}" type="datetimeFigureOut">
              <a:rPr lang="en-US" smtClean="0"/>
              <a:t>5/29/21</a:t>
            </a:fld>
            <a:endParaRPr lang="en-US"/>
          </a:p>
        </p:txBody>
      </p:sp>
      <p:sp>
        <p:nvSpPr>
          <p:cNvPr id="6" name="Footer Placeholder 5">
            <a:extLst>
              <a:ext uri="{FF2B5EF4-FFF2-40B4-BE49-F238E27FC236}">
                <a16:creationId xmlns:a16="http://schemas.microsoft.com/office/drawing/2014/main" id="{6DA7E44C-2304-1D48-8C92-BBD0010929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709FA1-AEBE-4B44-8AE1-CB8F9F53DA8C}"/>
              </a:ext>
            </a:extLst>
          </p:cNvPr>
          <p:cNvSpPr>
            <a:spLocks noGrp="1"/>
          </p:cNvSpPr>
          <p:nvPr>
            <p:ph type="sldNum" sz="quarter" idx="12"/>
          </p:nvPr>
        </p:nvSpPr>
        <p:spPr/>
        <p:txBody>
          <a:bodyPr/>
          <a:lstStyle/>
          <a:p>
            <a:fld id="{34123267-69CF-D44B-B48C-1062A9741C1D}" type="slidenum">
              <a:rPr lang="en-US" smtClean="0"/>
              <a:t>‹#›</a:t>
            </a:fld>
            <a:endParaRPr lang="en-US"/>
          </a:p>
        </p:txBody>
      </p:sp>
    </p:spTree>
    <p:extLst>
      <p:ext uri="{BB962C8B-B14F-4D97-AF65-F5344CB8AC3E}">
        <p14:creationId xmlns:p14="http://schemas.microsoft.com/office/powerpoint/2010/main" val="3771339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2F6506-43F4-144D-BA2C-93EBB8FCBC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B07C34-1496-0E4D-933C-EEAB12B6B0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7C06F5-64E4-BA43-AA79-E52EFDCA8F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E98E6D-BB7E-A549-AE81-3955AB04FA52}" type="datetimeFigureOut">
              <a:rPr lang="en-US" smtClean="0"/>
              <a:t>5/29/21</a:t>
            </a:fld>
            <a:endParaRPr lang="en-US"/>
          </a:p>
        </p:txBody>
      </p:sp>
      <p:sp>
        <p:nvSpPr>
          <p:cNvPr id="5" name="Footer Placeholder 4">
            <a:extLst>
              <a:ext uri="{FF2B5EF4-FFF2-40B4-BE49-F238E27FC236}">
                <a16:creationId xmlns:a16="http://schemas.microsoft.com/office/drawing/2014/main" id="{986A2B8E-9465-994C-A27B-14B6DB3435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2CA9009-0638-A844-B6F9-550DEF5D4C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123267-69CF-D44B-B48C-1062A9741C1D}" type="slidenum">
              <a:rPr lang="en-US" smtClean="0"/>
              <a:t>‹#›</a:t>
            </a:fld>
            <a:endParaRPr lang="en-US"/>
          </a:p>
        </p:txBody>
      </p:sp>
    </p:spTree>
    <p:extLst>
      <p:ext uri="{BB962C8B-B14F-4D97-AF65-F5344CB8AC3E}">
        <p14:creationId xmlns:p14="http://schemas.microsoft.com/office/powerpoint/2010/main" val="3403385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tiff"/><Relationship Id="rId3" Type="http://schemas.openxmlformats.org/officeDocument/2006/relationships/hyperlink" Target="https://en.wikipedia.org/wiki/Thomas_Siebel" TargetMode="External"/><Relationship Id="rId7" Type="http://schemas.openxmlformats.org/officeDocument/2006/relationships/image" Target="../media/image4.tiff"/><Relationship Id="rId2" Type="http://schemas.openxmlformats.org/officeDocument/2006/relationships/image" Target="../media/image1.tiff"/><Relationship Id="rId1" Type="http://schemas.openxmlformats.org/officeDocument/2006/relationships/slideLayout" Target="../slideLayouts/slideLayout1.xml"/><Relationship Id="rId6" Type="http://schemas.openxmlformats.org/officeDocument/2006/relationships/image" Target="../media/image3.tiff"/><Relationship Id="rId5" Type="http://schemas.openxmlformats.org/officeDocument/2006/relationships/image" Target="../media/image2.tiff"/><Relationship Id="rId4" Type="http://schemas.openxmlformats.org/officeDocument/2006/relationships/hyperlink" Target="https://www.pcmag.com/news/360543/billionaire-tom-siebel-explains-his-fascination-with-ai" TargetMode="External"/><Relationship Id="rId9" Type="http://schemas.openxmlformats.org/officeDocument/2006/relationships/image" Target="../media/image6.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DEDB1C-66E7-A34F-9B4B-480E5FFF4D03}"/>
              </a:ext>
            </a:extLst>
          </p:cNvPr>
          <p:cNvSpPr txBox="1"/>
          <p:nvPr/>
        </p:nvSpPr>
        <p:spPr>
          <a:xfrm>
            <a:off x="-1" y="33144"/>
            <a:ext cx="5056545"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Tom Siebel and his companies</a:t>
            </a:r>
          </a:p>
        </p:txBody>
      </p:sp>
      <p:sp>
        <p:nvSpPr>
          <p:cNvPr id="6" name="TextBox 5">
            <a:extLst>
              <a:ext uri="{FF2B5EF4-FFF2-40B4-BE49-F238E27FC236}">
                <a16:creationId xmlns:a16="http://schemas.microsoft.com/office/drawing/2014/main" id="{50629EC8-8960-6345-8263-D2DDD3774B78}"/>
              </a:ext>
            </a:extLst>
          </p:cNvPr>
          <p:cNvSpPr txBox="1"/>
          <p:nvPr/>
        </p:nvSpPr>
        <p:spPr>
          <a:xfrm>
            <a:off x="6388442" y="33144"/>
            <a:ext cx="5811912" cy="2862322"/>
          </a:xfrm>
          <a:prstGeom prst="rect">
            <a:avLst/>
          </a:prstGeom>
          <a:noFill/>
        </p:spPr>
        <p:txBody>
          <a:bodyPr wrap="square" rtlCol="0">
            <a:spAutoFit/>
          </a:bodyPr>
          <a:lstStyle/>
          <a:p>
            <a:r>
              <a:rPr lang="en-US" b="1" dirty="0">
                <a:solidFill>
                  <a:srgbClr val="0070C0"/>
                </a:solidFill>
              </a:rPr>
              <a:t>1993-2006 - Siebel Systems - </a:t>
            </a:r>
            <a:r>
              <a:rPr lang="en-US" dirty="0"/>
              <a:t>sold to Oracle for $5.85 </a:t>
            </a:r>
            <a:r>
              <a:rPr lang="en-US" dirty="0" err="1"/>
              <a:t>Bln</a:t>
            </a:r>
            <a:endParaRPr lang="en-US" dirty="0"/>
          </a:p>
          <a:p>
            <a:r>
              <a:rPr lang="en-US" dirty="0"/>
              <a:t>    8,000 employees, $2 </a:t>
            </a:r>
            <a:r>
              <a:rPr lang="en-US" dirty="0" err="1"/>
              <a:t>Bln</a:t>
            </a:r>
            <a:r>
              <a:rPr lang="en-US" dirty="0"/>
              <a:t>/year, 32 countries </a:t>
            </a:r>
          </a:p>
          <a:p>
            <a:r>
              <a:rPr lang="en-US" dirty="0"/>
              <a:t>    CRM (Customer Relationship Management)</a:t>
            </a:r>
          </a:p>
          <a:p>
            <a:endParaRPr lang="en-US" dirty="0"/>
          </a:p>
          <a:p>
            <a:r>
              <a:rPr lang="en-US" b="1" dirty="0">
                <a:solidFill>
                  <a:srgbClr val="0070C0"/>
                </a:solidFill>
              </a:rPr>
              <a:t>2009-Present – C3Energy.com, restructured into C3IoT.ai</a:t>
            </a:r>
            <a:r>
              <a:rPr lang="en-US" dirty="0"/>
              <a:t> and </a:t>
            </a:r>
            <a:r>
              <a:rPr lang="en-US" b="1" dirty="0">
                <a:solidFill>
                  <a:srgbClr val="0070C0"/>
                </a:solidFill>
              </a:rPr>
              <a:t>C3.ai </a:t>
            </a:r>
            <a:r>
              <a:rPr lang="en-US" dirty="0"/>
              <a:t>– currently valuated at ~$2 </a:t>
            </a:r>
            <a:r>
              <a:rPr lang="en-US" dirty="0" err="1"/>
              <a:t>Bln</a:t>
            </a:r>
            <a:r>
              <a:rPr lang="en-US" dirty="0"/>
              <a:t>, ~300 employees.</a:t>
            </a:r>
          </a:p>
          <a:p>
            <a:r>
              <a:rPr lang="en-US" dirty="0"/>
              <a:t>The company provides enterprise AI software platform and services for multiple commercial uses (energy management, predictive maintenance, fraud detection, anti-money laundering, inventory optimization, and predictive CRM).</a:t>
            </a:r>
          </a:p>
        </p:txBody>
      </p:sp>
      <p:pic>
        <p:nvPicPr>
          <p:cNvPr id="7" name="Picture 6">
            <a:extLst>
              <a:ext uri="{FF2B5EF4-FFF2-40B4-BE49-F238E27FC236}">
                <a16:creationId xmlns:a16="http://schemas.microsoft.com/office/drawing/2014/main" id="{A98CB8D3-E881-AE47-888B-838590DF849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1210" y="494809"/>
            <a:ext cx="1119269" cy="1267272"/>
          </a:xfrm>
          <a:prstGeom prst="rect">
            <a:avLst/>
          </a:prstGeom>
        </p:spPr>
      </p:pic>
      <p:sp>
        <p:nvSpPr>
          <p:cNvPr id="8" name="TextBox 7">
            <a:extLst>
              <a:ext uri="{FF2B5EF4-FFF2-40B4-BE49-F238E27FC236}">
                <a16:creationId xmlns:a16="http://schemas.microsoft.com/office/drawing/2014/main" id="{A849A580-93BB-944B-B0BE-0A5D42FF7ED1}"/>
              </a:ext>
            </a:extLst>
          </p:cNvPr>
          <p:cNvSpPr txBox="1"/>
          <p:nvPr/>
        </p:nvSpPr>
        <p:spPr>
          <a:xfrm>
            <a:off x="-1" y="1753230"/>
            <a:ext cx="5857104" cy="430887"/>
          </a:xfrm>
          <a:prstGeom prst="rect">
            <a:avLst/>
          </a:prstGeom>
          <a:noFill/>
        </p:spPr>
        <p:txBody>
          <a:bodyPr wrap="square" rtlCol="0">
            <a:spAutoFit/>
          </a:bodyPr>
          <a:lstStyle/>
          <a:p>
            <a:r>
              <a:rPr lang="en-US" sz="1100" dirty="0">
                <a:hlinkClick r:id="rId3"/>
              </a:rPr>
              <a:t>https://en.wikipedia.org/wiki/Thomas_Siebel</a:t>
            </a:r>
            <a:r>
              <a:rPr lang="en-US" sz="1100" dirty="0"/>
              <a:t> </a:t>
            </a:r>
          </a:p>
          <a:p>
            <a:r>
              <a:rPr lang="en-US" sz="1100" dirty="0">
                <a:hlinkClick r:id="rId4"/>
              </a:rPr>
              <a:t>https://www.pcmag.com/news/360543/billionaire-tom-siebel-explains-his-fascination-with-ai</a:t>
            </a:r>
            <a:endParaRPr lang="en-US" sz="1100" dirty="0"/>
          </a:p>
        </p:txBody>
      </p:sp>
      <p:sp>
        <p:nvSpPr>
          <p:cNvPr id="9" name="TextBox 8">
            <a:extLst>
              <a:ext uri="{FF2B5EF4-FFF2-40B4-BE49-F238E27FC236}">
                <a16:creationId xmlns:a16="http://schemas.microsoft.com/office/drawing/2014/main" id="{23363C7B-961D-324B-9CD0-2758DC58FE59}"/>
              </a:ext>
            </a:extLst>
          </p:cNvPr>
          <p:cNvSpPr txBox="1"/>
          <p:nvPr/>
        </p:nvSpPr>
        <p:spPr>
          <a:xfrm>
            <a:off x="18760" y="2615265"/>
            <a:ext cx="6003588" cy="4031873"/>
          </a:xfrm>
          <a:prstGeom prst="rect">
            <a:avLst/>
          </a:prstGeom>
          <a:noFill/>
        </p:spPr>
        <p:txBody>
          <a:bodyPr wrap="square" rtlCol="0">
            <a:spAutoFit/>
          </a:bodyPr>
          <a:lstStyle/>
          <a:p>
            <a:r>
              <a:rPr lang="en-US" sz="1600" dirty="0"/>
              <a:t>Siebel was employee #20 at Oracle, then in 1993 he started his own </a:t>
            </a:r>
          </a:p>
          <a:p>
            <a:r>
              <a:rPr lang="en-US" sz="1600" dirty="0"/>
              <a:t>Company “Siebel Systems”, which he sold back to Oracle in 2016.</a:t>
            </a:r>
          </a:p>
          <a:p>
            <a:r>
              <a:rPr lang="en-US" sz="1600" dirty="0"/>
              <a:t>Then in 2009 he started “C3 Energy” (Carbon-3, where 3 comes from Measure-Mitigate-Monetize), which he restructured in 2011 into “C3 IoT” (Internet of Things), and in 2016 into C3.ai.</a:t>
            </a:r>
          </a:p>
          <a:p>
            <a:endParaRPr lang="en-US" sz="1600" dirty="0"/>
          </a:p>
          <a:p>
            <a:r>
              <a:rPr lang="en-US" sz="1600" dirty="0"/>
              <a:t>Siebel wrote multiple articles – and four books: </a:t>
            </a:r>
          </a:p>
          <a:p>
            <a:r>
              <a:rPr lang="en-US" sz="1600" dirty="0"/>
              <a:t>Virtual Selling (1996), Cyber Rules (1999), Taking Care of </a:t>
            </a:r>
            <a:r>
              <a:rPr lang="en-US" sz="1600" dirty="0" err="1"/>
              <a:t>eBusiness</a:t>
            </a:r>
            <a:r>
              <a:rPr lang="en-US" sz="1600" dirty="0"/>
              <a:t> (2001), and Digital Transformation (2019). </a:t>
            </a:r>
          </a:p>
          <a:p>
            <a:endParaRPr lang="en-US" sz="1600" dirty="0"/>
          </a:p>
          <a:p>
            <a:r>
              <a:rPr lang="en-US" sz="1600" dirty="0"/>
              <a:t>In “Digital Transformation" he writes that current fast changes are disruptive similar to a life extinction event, and that in order to survive, organizations must undergo digital transformation by using elastic cloud computing, big data, artificial intelligence, and internet of things. The book provides a 10-point CEO action plan – see on next page.</a:t>
            </a:r>
          </a:p>
        </p:txBody>
      </p:sp>
      <p:pic>
        <p:nvPicPr>
          <p:cNvPr id="11" name="Picture 10">
            <a:extLst>
              <a:ext uri="{FF2B5EF4-FFF2-40B4-BE49-F238E27FC236}">
                <a16:creationId xmlns:a16="http://schemas.microsoft.com/office/drawing/2014/main" id="{3686223F-C56B-AC4F-BB4C-CA0FBFB23A70}"/>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1385855" y="494809"/>
            <a:ext cx="1252690" cy="1267272"/>
          </a:xfrm>
          <a:prstGeom prst="rect">
            <a:avLst/>
          </a:prstGeom>
        </p:spPr>
      </p:pic>
      <p:pic>
        <p:nvPicPr>
          <p:cNvPr id="2" name="Picture 1">
            <a:extLst>
              <a:ext uri="{FF2B5EF4-FFF2-40B4-BE49-F238E27FC236}">
                <a16:creationId xmlns:a16="http://schemas.microsoft.com/office/drawing/2014/main" id="{B5CD3E07-F577-1249-A6C5-8FCD95693281}"/>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389717" y="1339427"/>
            <a:ext cx="952500" cy="533400"/>
          </a:xfrm>
          <a:prstGeom prst="rect">
            <a:avLst/>
          </a:prstGeom>
        </p:spPr>
      </p:pic>
      <p:pic>
        <p:nvPicPr>
          <p:cNvPr id="3" name="Picture 2">
            <a:extLst>
              <a:ext uri="{FF2B5EF4-FFF2-40B4-BE49-F238E27FC236}">
                <a16:creationId xmlns:a16="http://schemas.microsoft.com/office/drawing/2014/main" id="{0379E7AC-753F-2B49-9323-547012E98CDA}"/>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056545" y="615128"/>
            <a:ext cx="1372740" cy="561576"/>
          </a:xfrm>
          <a:prstGeom prst="rect">
            <a:avLst/>
          </a:prstGeom>
        </p:spPr>
      </p:pic>
      <p:pic>
        <p:nvPicPr>
          <p:cNvPr id="4" name="Picture 3">
            <a:extLst>
              <a:ext uri="{FF2B5EF4-FFF2-40B4-BE49-F238E27FC236}">
                <a16:creationId xmlns:a16="http://schemas.microsoft.com/office/drawing/2014/main" id="{BC7C50A6-43FF-BD43-8C71-9AB416D9155A}"/>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5189838" y="9621"/>
            <a:ext cx="1106154" cy="571871"/>
          </a:xfrm>
          <a:prstGeom prst="rect">
            <a:avLst/>
          </a:prstGeom>
        </p:spPr>
      </p:pic>
      <p:pic>
        <p:nvPicPr>
          <p:cNvPr id="12" name="Picture 11">
            <a:extLst>
              <a:ext uri="{FF2B5EF4-FFF2-40B4-BE49-F238E27FC236}">
                <a16:creationId xmlns:a16="http://schemas.microsoft.com/office/drawing/2014/main" id="{1D189F17-BCCB-EF49-B0B6-04B1BDAB9A1B}"/>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6170631" y="3474178"/>
            <a:ext cx="6004897" cy="3365244"/>
          </a:xfrm>
          <a:prstGeom prst="rect">
            <a:avLst/>
          </a:prstGeom>
        </p:spPr>
      </p:pic>
    </p:spTree>
    <p:extLst>
      <p:ext uri="{BB962C8B-B14F-4D97-AF65-F5344CB8AC3E}">
        <p14:creationId xmlns:p14="http://schemas.microsoft.com/office/powerpoint/2010/main" val="4092940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9829FE-116C-6042-BF0F-6BE817EAB5D7}"/>
              </a:ext>
            </a:extLst>
          </p:cNvPr>
          <p:cNvSpPr txBox="1"/>
          <p:nvPr/>
        </p:nvSpPr>
        <p:spPr>
          <a:xfrm>
            <a:off x="-1" y="626772"/>
            <a:ext cx="6512012" cy="5909310"/>
          </a:xfrm>
          <a:prstGeom prst="rect">
            <a:avLst/>
          </a:prstGeom>
          <a:noFill/>
        </p:spPr>
        <p:txBody>
          <a:bodyPr wrap="square" rtlCol="0">
            <a:spAutoFit/>
          </a:bodyPr>
          <a:lstStyle/>
          <a:p>
            <a:r>
              <a:rPr lang="en-US" sz="1400" dirty="0"/>
              <a:t>1. Marshall the CXO team as the digital transformation engine. </a:t>
            </a:r>
            <a:r>
              <a:rPr lang="en-US" sz="1400" b="1" dirty="0">
                <a:solidFill>
                  <a:srgbClr val="FF0000"/>
                </a:solidFill>
              </a:rPr>
              <a:t>A leadership team committed to the digital agenda is “an absolute requirement and a first priority,”</a:t>
            </a:r>
            <a:r>
              <a:rPr lang="en-US" sz="1400" dirty="0"/>
              <a:t> Siebel writes. But don’t take that to mean that the CEO or CMO will suddenly be writing code, he adds. Rather, the leaders must know what opportunities digital transformation can open up and how to differentiate the company’s digital efforts from others.</a:t>
            </a:r>
          </a:p>
          <a:p>
            <a:endParaRPr lang="en-US" sz="1400" dirty="0"/>
          </a:p>
          <a:p>
            <a:r>
              <a:rPr lang="en-US" sz="1400" dirty="0"/>
              <a:t>2. </a:t>
            </a:r>
            <a:r>
              <a:rPr lang="en-US" sz="1400" b="1" dirty="0">
                <a:solidFill>
                  <a:srgbClr val="FF0000"/>
                </a:solidFill>
              </a:rPr>
              <a:t>Appoint a chief digital officer with authority and budget. </a:t>
            </a:r>
            <a:r>
              <a:rPr lang="en-US" sz="1400" dirty="0"/>
              <a:t>This person’s primary role is chief evangelist and enabler of the transformation. He or she needs to have, or be able to establish, strong relationships throughout the organization “to help business line leaders transform their processes.”</a:t>
            </a:r>
          </a:p>
          <a:p>
            <a:endParaRPr lang="en-US" sz="1400" dirty="0"/>
          </a:p>
          <a:p>
            <a:r>
              <a:rPr lang="en-US" sz="1400" dirty="0"/>
              <a:t>3. </a:t>
            </a:r>
            <a:r>
              <a:rPr lang="en-US" sz="1400" b="1" dirty="0">
                <a:solidFill>
                  <a:srgbClr val="FF0000"/>
                </a:solidFill>
              </a:rPr>
              <a:t>Work incrementally to get wins and capture business value. </a:t>
            </a:r>
          </a:p>
          <a:p>
            <a:pPr marL="800100" lvl="1" indent="-342900">
              <a:buFont typeface="+mj-lt"/>
              <a:buAutoNum type="arabicPeriod"/>
            </a:pPr>
            <a:r>
              <a:rPr lang="en-US" sz="1400" dirty="0"/>
              <a:t>Don’t get caught up in endless and complicated approaches to unifying data. </a:t>
            </a:r>
          </a:p>
          <a:p>
            <a:pPr marL="800100" lvl="1" indent="-342900">
              <a:buFont typeface="+mj-lt"/>
              <a:buAutoNum type="arabicPeriod"/>
            </a:pPr>
            <a:r>
              <a:rPr lang="en-US" sz="1400" dirty="0"/>
              <a:t>Build use cases that generate measurable economic benefit first, and solve the IT challenges later.</a:t>
            </a:r>
          </a:p>
          <a:p>
            <a:pPr marL="800100" lvl="1" indent="-342900">
              <a:buFont typeface="+mj-lt"/>
              <a:buAutoNum type="arabicPeriod"/>
            </a:pPr>
            <a:r>
              <a:rPr lang="en-US" sz="1400" dirty="0"/>
              <a:t>Consider a phased approach to projects, “where you can deliver demonstrable ROI one step at a time, in less than a year.”</a:t>
            </a:r>
          </a:p>
          <a:p>
            <a:endParaRPr lang="en-US" sz="1400" dirty="0"/>
          </a:p>
          <a:p>
            <a:r>
              <a:rPr lang="en-US" sz="1400" dirty="0"/>
              <a:t>4. </a:t>
            </a:r>
            <a:r>
              <a:rPr lang="en-US" sz="1400" b="1" dirty="0">
                <a:solidFill>
                  <a:srgbClr val="FF0000"/>
                </a:solidFill>
              </a:rPr>
              <a:t>Forge a strategic vision in parallel, and get going. </a:t>
            </a:r>
            <a:r>
              <a:rPr lang="en-US" sz="1400" dirty="0"/>
              <a:t>“Map out your industry’s full value chain, and then identify steps of this value chain that have been, or that you expect to become, digitized. This will help you understand where your gaps are.”</a:t>
            </a:r>
          </a:p>
          <a:p>
            <a:endParaRPr lang="en-US" sz="1400" dirty="0"/>
          </a:p>
          <a:p>
            <a:r>
              <a:rPr lang="en-US" sz="1400" dirty="0"/>
              <a:t>5. </a:t>
            </a:r>
            <a:r>
              <a:rPr lang="en-US" sz="1400" b="1" dirty="0">
                <a:solidFill>
                  <a:srgbClr val="FF0000"/>
                </a:solidFill>
              </a:rPr>
              <a:t>Draft a digital transformation roadmap and communicate it to others. </a:t>
            </a:r>
            <a:r>
              <a:rPr lang="en-US" sz="1400" dirty="0"/>
              <a:t>Clearly define a future vision for your digital business. “What does your ideal future state look like in terms of your organizational structure, people and leadership, product and services, culture, and adoption of technology? Use this ideal future state to compare against your current state.”</a:t>
            </a:r>
          </a:p>
        </p:txBody>
      </p:sp>
      <p:sp>
        <p:nvSpPr>
          <p:cNvPr id="5" name="TextBox 4">
            <a:extLst>
              <a:ext uri="{FF2B5EF4-FFF2-40B4-BE49-F238E27FC236}">
                <a16:creationId xmlns:a16="http://schemas.microsoft.com/office/drawing/2014/main" id="{F94A134F-3348-EF47-84C2-06189C704B12}"/>
              </a:ext>
            </a:extLst>
          </p:cNvPr>
          <p:cNvSpPr txBox="1"/>
          <p:nvPr/>
        </p:nvSpPr>
        <p:spPr>
          <a:xfrm>
            <a:off x="6944497" y="622306"/>
            <a:ext cx="5247503" cy="5693866"/>
          </a:xfrm>
          <a:prstGeom prst="rect">
            <a:avLst/>
          </a:prstGeom>
          <a:noFill/>
        </p:spPr>
        <p:txBody>
          <a:bodyPr wrap="square" rtlCol="0">
            <a:spAutoFit/>
          </a:bodyPr>
          <a:lstStyle/>
          <a:p>
            <a:r>
              <a:rPr lang="en-US" sz="1400" dirty="0"/>
              <a:t>6. </a:t>
            </a:r>
            <a:r>
              <a:rPr lang="en-US" sz="1400" b="1" dirty="0">
                <a:solidFill>
                  <a:srgbClr val="FF0000"/>
                </a:solidFill>
              </a:rPr>
              <a:t>Pick your partners carefully. </a:t>
            </a:r>
            <a:r>
              <a:rPr lang="en-US" sz="1400" dirty="0"/>
              <a:t>“In a digitally transforming world, partners play a bigger role than in the past.” Management consultants can help flesh out a company’s AI strategy. Software partners can provide the right technology stack to power a digital transformation. Professional services partners can help build advanced AI applications.</a:t>
            </a:r>
          </a:p>
          <a:p>
            <a:endParaRPr lang="en-US" sz="1400" dirty="0"/>
          </a:p>
          <a:p>
            <a:r>
              <a:rPr lang="en-US" sz="1400" dirty="0"/>
              <a:t>7. </a:t>
            </a:r>
            <a:r>
              <a:rPr lang="en-US" sz="1400" b="1" dirty="0">
                <a:solidFill>
                  <a:srgbClr val="FF0000"/>
                </a:solidFill>
              </a:rPr>
              <a:t>Focus on economic benefit. </a:t>
            </a:r>
            <a:r>
              <a:rPr lang="en-US" sz="1400" dirty="0"/>
              <a:t>“If you can’t identify projects for digital transformation that will return significant economic value within one year, keep looking. The market is moving too rapidly.”</a:t>
            </a:r>
          </a:p>
          <a:p>
            <a:endParaRPr lang="en-US" sz="1400" dirty="0"/>
          </a:p>
          <a:p>
            <a:r>
              <a:rPr lang="en-US" sz="1400" dirty="0"/>
              <a:t>8. </a:t>
            </a:r>
            <a:r>
              <a:rPr lang="en-US" sz="1400" b="1" dirty="0">
                <a:solidFill>
                  <a:srgbClr val="FF0000"/>
                </a:solidFill>
              </a:rPr>
              <a:t>Create a transformative culture of innovation. </a:t>
            </a:r>
            <a:r>
              <a:rPr lang="en-US" sz="1400" dirty="0"/>
              <a:t>Even if the CEO has a clear vision of what needs to happen to transform the company, senior management, middle management, and rank-and-file employees must also fully understand it. The right culture rewards collaboration, hard work, and continuous learning.</a:t>
            </a:r>
          </a:p>
          <a:p>
            <a:endParaRPr lang="en-US" sz="1400" dirty="0"/>
          </a:p>
          <a:p>
            <a:r>
              <a:rPr lang="en-US" sz="1400" dirty="0"/>
              <a:t>9. </a:t>
            </a:r>
            <a:r>
              <a:rPr lang="en-US" sz="1400" b="1" dirty="0">
                <a:solidFill>
                  <a:srgbClr val="FF0000"/>
                </a:solidFill>
              </a:rPr>
              <a:t>Re-educate the leadership team. </a:t>
            </a:r>
            <a:r>
              <a:rPr lang="en-US" sz="1400" dirty="0"/>
              <a:t>“Face the facts. Your organization does not have the skills today to succeed at this effort…. A majority of what you will be told about AI and digital transformation is sheer poppycock delivered by self-proclaimed experts…. You need to be able to distinguish signal from noise.”</a:t>
            </a:r>
          </a:p>
          <a:p>
            <a:endParaRPr lang="en-US" sz="1400" dirty="0"/>
          </a:p>
          <a:p>
            <a:r>
              <a:rPr lang="en-US" sz="1400" dirty="0"/>
              <a:t>10. </a:t>
            </a:r>
            <a:r>
              <a:rPr lang="en-US" sz="1400" b="1" dirty="0">
                <a:solidFill>
                  <a:srgbClr val="FF0000"/>
                </a:solidFill>
              </a:rPr>
              <a:t>Continually re-educate the workforce. </a:t>
            </a:r>
            <a:r>
              <a:rPr lang="en-US" sz="1400" dirty="0"/>
              <a:t>“It is impractical to think about replacing your workforce with a new, qualified team. But you can train them.”</a:t>
            </a:r>
          </a:p>
        </p:txBody>
      </p:sp>
      <p:sp>
        <p:nvSpPr>
          <p:cNvPr id="6" name="TextBox 5">
            <a:extLst>
              <a:ext uri="{FF2B5EF4-FFF2-40B4-BE49-F238E27FC236}">
                <a16:creationId xmlns:a16="http://schemas.microsoft.com/office/drawing/2014/main" id="{46FBB35D-570F-1B44-8DE3-70E4D8193B52}"/>
              </a:ext>
            </a:extLst>
          </p:cNvPr>
          <p:cNvSpPr txBox="1"/>
          <p:nvPr/>
        </p:nvSpPr>
        <p:spPr>
          <a:xfrm>
            <a:off x="0" y="0"/>
            <a:ext cx="7350826"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Digital</a:t>
            </a:r>
            <a:r>
              <a:rPr lang="en-US" sz="2400" b="1" dirty="0"/>
              <a:t> Transformation : 10-point CEO action plan</a:t>
            </a:r>
          </a:p>
        </p:txBody>
      </p:sp>
    </p:spTree>
    <p:extLst>
      <p:ext uri="{BB962C8B-B14F-4D97-AF65-F5344CB8AC3E}">
        <p14:creationId xmlns:p14="http://schemas.microsoft.com/office/powerpoint/2010/main" val="15449555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849</Words>
  <Application>Microsoft Macintosh PowerPoint</Application>
  <PresentationFormat>Widescreen</PresentationFormat>
  <Paragraphs>39</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Lev Selector</dc:creator>
  <cp:lastModifiedBy>Lev Selector</cp:lastModifiedBy>
  <cp:revision>21</cp:revision>
  <dcterms:created xsi:type="dcterms:W3CDTF">2019-10-29T14:22:10Z</dcterms:created>
  <dcterms:modified xsi:type="dcterms:W3CDTF">2021-05-29T15:56:59Z</dcterms:modified>
</cp:coreProperties>
</file>