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58" r:id="rId4"/>
    <p:sldId id="257"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80"/>
    <p:restoredTop sz="94654"/>
  </p:normalViewPr>
  <p:slideViewPr>
    <p:cSldViewPr snapToGrid="0" snapToObjects="1">
      <p:cViewPr varScale="1">
        <p:scale>
          <a:sx n="104" d="100"/>
          <a:sy n="104" d="100"/>
        </p:scale>
        <p:origin x="4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BD85E-703D-484F-B5CF-0838993730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4E388E-E77A-AD4D-A236-6C8F05C9A2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BB6583-7C22-1849-AF86-67881C0AE306}"/>
              </a:ext>
            </a:extLst>
          </p:cNvPr>
          <p:cNvSpPr>
            <a:spLocks noGrp="1"/>
          </p:cNvSpPr>
          <p:nvPr>
            <p:ph type="dt" sz="half" idx="10"/>
          </p:nvPr>
        </p:nvSpPr>
        <p:spPr/>
        <p:txBody>
          <a:bodyPr/>
          <a:lstStyle/>
          <a:p>
            <a:fld id="{EE65A1C1-DAB8-144D-91BF-92D4901901FF}" type="datetimeFigureOut">
              <a:rPr lang="en-US" smtClean="0"/>
              <a:t>3/11/20</a:t>
            </a:fld>
            <a:endParaRPr lang="en-US"/>
          </a:p>
        </p:txBody>
      </p:sp>
      <p:sp>
        <p:nvSpPr>
          <p:cNvPr id="5" name="Footer Placeholder 4">
            <a:extLst>
              <a:ext uri="{FF2B5EF4-FFF2-40B4-BE49-F238E27FC236}">
                <a16:creationId xmlns:a16="http://schemas.microsoft.com/office/drawing/2014/main" id="{B1FAAF8A-871E-2548-B758-BD9FC13122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95F04-38EE-9B43-A60E-60F7CB22C417}"/>
              </a:ext>
            </a:extLst>
          </p:cNvPr>
          <p:cNvSpPr>
            <a:spLocks noGrp="1"/>
          </p:cNvSpPr>
          <p:nvPr>
            <p:ph type="sldNum" sz="quarter" idx="12"/>
          </p:nvPr>
        </p:nvSpPr>
        <p:spPr/>
        <p:txBody>
          <a:bodyPr/>
          <a:lstStyle/>
          <a:p>
            <a:fld id="{68E3D5AD-2427-C449-A148-16DBCC050D6B}" type="slidenum">
              <a:rPr lang="en-US" smtClean="0"/>
              <a:t>‹#›</a:t>
            </a:fld>
            <a:endParaRPr lang="en-US"/>
          </a:p>
        </p:txBody>
      </p:sp>
    </p:spTree>
    <p:extLst>
      <p:ext uri="{BB962C8B-B14F-4D97-AF65-F5344CB8AC3E}">
        <p14:creationId xmlns:p14="http://schemas.microsoft.com/office/powerpoint/2010/main" val="2933746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AF843-0545-7147-9429-9EAB579FE7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229FB9-870E-9D46-BDBE-CCD4389459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121E40-4C46-E246-A776-572BAFE6DAB2}"/>
              </a:ext>
            </a:extLst>
          </p:cNvPr>
          <p:cNvSpPr>
            <a:spLocks noGrp="1"/>
          </p:cNvSpPr>
          <p:nvPr>
            <p:ph type="dt" sz="half" idx="10"/>
          </p:nvPr>
        </p:nvSpPr>
        <p:spPr/>
        <p:txBody>
          <a:bodyPr/>
          <a:lstStyle/>
          <a:p>
            <a:fld id="{EE65A1C1-DAB8-144D-91BF-92D4901901FF}" type="datetimeFigureOut">
              <a:rPr lang="en-US" smtClean="0"/>
              <a:t>3/11/20</a:t>
            </a:fld>
            <a:endParaRPr lang="en-US"/>
          </a:p>
        </p:txBody>
      </p:sp>
      <p:sp>
        <p:nvSpPr>
          <p:cNvPr id="5" name="Footer Placeholder 4">
            <a:extLst>
              <a:ext uri="{FF2B5EF4-FFF2-40B4-BE49-F238E27FC236}">
                <a16:creationId xmlns:a16="http://schemas.microsoft.com/office/drawing/2014/main" id="{66AF3E12-8323-0D4B-900A-BBEE914EC0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0D0D64-26DB-3A4F-A940-4A98DA9AE119}"/>
              </a:ext>
            </a:extLst>
          </p:cNvPr>
          <p:cNvSpPr>
            <a:spLocks noGrp="1"/>
          </p:cNvSpPr>
          <p:nvPr>
            <p:ph type="sldNum" sz="quarter" idx="12"/>
          </p:nvPr>
        </p:nvSpPr>
        <p:spPr/>
        <p:txBody>
          <a:bodyPr/>
          <a:lstStyle/>
          <a:p>
            <a:fld id="{68E3D5AD-2427-C449-A148-16DBCC050D6B}" type="slidenum">
              <a:rPr lang="en-US" smtClean="0"/>
              <a:t>‹#›</a:t>
            </a:fld>
            <a:endParaRPr lang="en-US"/>
          </a:p>
        </p:txBody>
      </p:sp>
    </p:spTree>
    <p:extLst>
      <p:ext uri="{BB962C8B-B14F-4D97-AF65-F5344CB8AC3E}">
        <p14:creationId xmlns:p14="http://schemas.microsoft.com/office/powerpoint/2010/main" val="2852450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91B905-49C9-CC4C-BFEA-D76A4BE584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205ED7-4E1D-4A49-A2BB-360B0CBB1CF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ACB4C8-6270-AE44-9609-CF56649CEB7A}"/>
              </a:ext>
            </a:extLst>
          </p:cNvPr>
          <p:cNvSpPr>
            <a:spLocks noGrp="1"/>
          </p:cNvSpPr>
          <p:nvPr>
            <p:ph type="dt" sz="half" idx="10"/>
          </p:nvPr>
        </p:nvSpPr>
        <p:spPr/>
        <p:txBody>
          <a:bodyPr/>
          <a:lstStyle/>
          <a:p>
            <a:fld id="{EE65A1C1-DAB8-144D-91BF-92D4901901FF}" type="datetimeFigureOut">
              <a:rPr lang="en-US" smtClean="0"/>
              <a:t>3/11/20</a:t>
            </a:fld>
            <a:endParaRPr lang="en-US"/>
          </a:p>
        </p:txBody>
      </p:sp>
      <p:sp>
        <p:nvSpPr>
          <p:cNvPr id="5" name="Footer Placeholder 4">
            <a:extLst>
              <a:ext uri="{FF2B5EF4-FFF2-40B4-BE49-F238E27FC236}">
                <a16:creationId xmlns:a16="http://schemas.microsoft.com/office/drawing/2014/main" id="{F30D185D-3D0B-8D4A-8E31-DD55FA914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C4427-509D-B040-9A50-6B263EF469AC}"/>
              </a:ext>
            </a:extLst>
          </p:cNvPr>
          <p:cNvSpPr>
            <a:spLocks noGrp="1"/>
          </p:cNvSpPr>
          <p:nvPr>
            <p:ph type="sldNum" sz="quarter" idx="12"/>
          </p:nvPr>
        </p:nvSpPr>
        <p:spPr/>
        <p:txBody>
          <a:bodyPr/>
          <a:lstStyle/>
          <a:p>
            <a:fld id="{68E3D5AD-2427-C449-A148-16DBCC050D6B}" type="slidenum">
              <a:rPr lang="en-US" smtClean="0"/>
              <a:t>‹#›</a:t>
            </a:fld>
            <a:endParaRPr lang="en-US"/>
          </a:p>
        </p:txBody>
      </p:sp>
    </p:spTree>
    <p:extLst>
      <p:ext uri="{BB962C8B-B14F-4D97-AF65-F5344CB8AC3E}">
        <p14:creationId xmlns:p14="http://schemas.microsoft.com/office/powerpoint/2010/main" val="3638764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B10A0-E2A4-CD4F-94E7-F420353643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45E582-98B1-A044-8BD4-D86E29775E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0EE8F7-1669-8042-B662-EFB83007E3DD}"/>
              </a:ext>
            </a:extLst>
          </p:cNvPr>
          <p:cNvSpPr>
            <a:spLocks noGrp="1"/>
          </p:cNvSpPr>
          <p:nvPr>
            <p:ph type="dt" sz="half" idx="10"/>
          </p:nvPr>
        </p:nvSpPr>
        <p:spPr/>
        <p:txBody>
          <a:bodyPr/>
          <a:lstStyle/>
          <a:p>
            <a:fld id="{EE65A1C1-DAB8-144D-91BF-92D4901901FF}" type="datetimeFigureOut">
              <a:rPr lang="en-US" smtClean="0"/>
              <a:t>3/11/20</a:t>
            </a:fld>
            <a:endParaRPr lang="en-US"/>
          </a:p>
        </p:txBody>
      </p:sp>
      <p:sp>
        <p:nvSpPr>
          <p:cNvPr id="5" name="Footer Placeholder 4">
            <a:extLst>
              <a:ext uri="{FF2B5EF4-FFF2-40B4-BE49-F238E27FC236}">
                <a16:creationId xmlns:a16="http://schemas.microsoft.com/office/drawing/2014/main" id="{16E425DA-CBF1-0943-985E-B13EB380A4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C1B802-F41F-E44B-BEBD-F95BA133596F}"/>
              </a:ext>
            </a:extLst>
          </p:cNvPr>
          <p:cNvSpPr>
            <a:spLocks noGrp="1"/>
          </p:cNvSpPr>
          <p:nvPr>
            <p:ph type="sldNum" sz="quarter" idx="12"/>
          </p:nvPr>
        </p:nvSpPr>
        <p:spPr/>
        <p:txBody>
          <a:bodyPr/>
          <a:lstStyle/>
          <a:p>
            <a:fld id="{68E3D5AD-2427-C449-A148-16DBCC050D6B}" type="slidenum">
              <a:rPr lang="en-US" smtClean="0"/>
              <a:t>‹#›</a:t>
            </a:fld>
            <a:endParaRPr lang="en-US"/>
          </a:p>
        </p:txBody>
      </p:sp>
    </p:spTree>
    <p:extLst>
      <p:ext uri="{BB962C8B-B14F-4D97-AF65-F5344CB8AC3E}">
        <p14:creationId xmlns:p14="http://schemas.microsoft.com/office/powerpoint/2010/main" val="3097627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DD37A-F6F0-3943-BFA3-CEE1207989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F74C30-FCAD-E14A-A50E-D982EB1CB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A35D03-610A-D34D-B694-9DFB9E5FFD7C}"/>
              </a:ext>
            </a:extLst>
          </p:cNvPr>
          <p:cNvSpPr>
            <a:spLocks noGrp="1"/>
          </p:cNvSpPr>
          <p:nvPr>
            <p:ph type="dt" sz="half" idx="10"/>
          </p:nvPr>
        </p:nvSpPr>
        <p:spPr/>
        <p:txBody>
          <a:bodyPr/>
          <a:lstStyle/>
          <a:p>
            <a:fld id="{EE65A1C1-DAB8-144D-91BF-92D4901901FF}" type="datetimeFigureOut">
              <a:rPr lang="en-US" smtClean="0"/>
              <a:t>3/11/20</a:t>
            </a:fld>
            <a:endParaRPr lang="en-US"/>
          </a:p>
        </p:txBody>
      </p:sp>
      <p:sp>
        <p:nvSpPr>
          <p:cNvPr id="5" name="Footer Placeholder 4">
            <a:extLst>
              <a:ext uri="{FF2B5EF4-FFF2-40B4-BE49-F238E27FC236}">
                <a16:creationId xmlns:a16="http://schemas.microsoft.com/office/drawing/2014/main" id="{FAFC36A3-ACB2-CB4E-8DC4-71635EC0B2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2584F0-5A3F-D048-B57D-E9AE561A9200}"/>
              </a:ext>
            </a:extLst>
          </p:cNvPr>
          <p:cNvSpPr>
            <a:spLocks noGrp="1"/>
          </p:cNvSpPr>
          <p:nvPr>
            <p:ph type="sldNum" sz="quarter" idx="12"/>
          </p:nvPr>
        </p:nvSpPr>
        <p:spPr/>
        <p:txBody>
          <a:bodyPr/>
          <a:lstStyle/>
          <a:p>
            <a:fld id="{68E3D5AD-2427-C449-A148-16DBCC050D6B}" type="slidenum">
              <a:rPr lang="en-US" smtClean="0"/>
              <a:t>‹#›</a:t>
            </a:fld>
            <a:endParaRPr lang="en-US"/>
          </a:p>
        </p:txBody>
      </p:sp>
    </p:spTree>
    <p:extLst>
      <p:ext uri="{BB962C8B-B14F-4D97-AF65-F5344CB8AC3E}">
        <p14:creationId xmlns:p14="http://schemas.microsoft.com/office/powerpoint/2010/main" val="73429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11CF5-0A8E-0B4F-BD65-FEEBC2ACA7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375FA3-08BE-2E45-88A2-F8EF74B784C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687A48-82C6-184F-A289-8907F528F93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54348E-1596-F647-8D11-84117711C64E}"/>
              </a:ext>
            </a:extLst>
          </p:cNvPr>
          <p:cNvSpPr>
            <a:spLocks noGrp="1"/>
          </p:cNvSpPr>
          <p:nvPr>
            <p:ph type="dt" sz="half" idx="10"/>
          </p:nvPr>
        </p:nvSpPr>
        <p:spPr/>
        <p:txBody>
          <a:bodyPr/>
          <a:lstStyle/>
          <a:p>
            <a:fld id="{EE65A1C1-DAB8-144D-91BF-92D4901901FF}" type="datetimeFigureOut">
              <a:rPr lang="en-US" smtClean="0"/>
              <a:t>3/11/20</a:t>
            </a:fld>
            <a:endParaRPr lang="en-US"/>
          </a:p>
        </p:txBody>
      </p:sp>
      <p:sp>
        <p:nvSpPr>
          <p:cNvPr id="6" name="Footer Placeholder 5">
            <a:extLst>
              <a:ext uri="{FF2B5EF4-FFF2-40B4-BE49-F238E27FC236}">
                <a16:creationId xmlns:a16="http://schemas.microsoft.com/office/drawing/2014/main" id="{2A224D6B-C990-2645-A859-9B1EF9788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A77998-1C76-5D4F-82FE-E684956F2CAA}"/>
              </a:ext>
            </a:extLst>
          </p:cNvPr>
          <p:cNvSpPr>
            <a:spLocks noGrp="1"/>
          </p:cNvSpPr>
          <p:nvPr>
            <p:ph type="sldNum" sz="quarter" idx="12"/>
          </p:nvPr>
        </p:nvSpPr>
        <p:spPr/>
        <p:txBody>
          <a:bodyPr/>
          <a:lstStyle/>
          <a:p>
            <a:fld id="{68E3D5AD-2427-C449-A148-16DBCC050D6B}" type="slidenum">
              <a:rPr lang="en-US" smtClean="0"/>
              <a:t>‹#›</a:t>
            </a:fld>
            <a:endParaRPr lang="en-US"/>
          </a:p>
        </p:txBody>
      </p:sp>
    </p:spTree>
    <p:extLst>
      <p:ext uri="{BB962C8B-B14F-4D97-AF65-F5344CB8AC3E}">
        <p14:creationId xmlns:p14="http://schemas.microsoft.com/office/powerpoint/2010/main" val="303867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E2743-07F5-8F44-9640-5F025CAF08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05ACC1-FCC2-DD4D-B1F9-2B45422853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86C33D7-A011-2F4F-B749-819BE7CB724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64396F-658A-D740-A2ED-419ECF2683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E4A648-7660-004D-99CE-C73C160F14D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066D9A-3B10-E545-9E2F-8BCCEF3BDFF7}"/>
              </a:ext>
            </a:extLst>
          </p:cNvPr>
          <p:cNvSpPr>
            <a:spLocks noGrp="1"/>
          </p:cNvSpPr>
          <p:nvPr>
            <p:ph type="dt" sz="half" idx="10"/>
          </p:nvPr>
        </p:nvSpPr>
        <p:spPr/>
        <p:txBody>
          <a:bodyPr/>
          <a:lstStyle/>
          <a:p>
            <a:fld id="{EE65A1C1-DAB8-144D-91BF-92D4901901FF}" type="datetimeFigureOut">
              <a:rPr lang="en-US" smtClean="0"/>
              <a:t>3/11/20</a:t>
            </a:fld>
            <a:endParaRPr lang="en-US"/>
          </a:p>
        </p:txBody>
      </p:sp>
      <p:sp>
        <p:nvSpPr>
          <p:cNvPr id="8" name="Footer Placeholder 7">
            <a:extLst>
              <a:ext uri="{FF2B5EF4-FFF2-40B4-BE49-F238E27FC236}">
                <a16:creationId xmlns:a16="http://schemas.microsoft.com/office/drawing/2014/main" id="{5B38D04A-179A-1742-A2F8-A585CA21AF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51159A-49A4-CD4B-B282-B8732C22170B}"/>
              </a:ext>
            </a:extLst>
          </p:cNvPr>
          <p:cNvSpPr>
            <a:spLocks noGrp="1"/>
          </p:cNvSpPr>
          <p:nvPr>
            <p:ph type="sldNum" sz="quarter" idx="12"/>
          </p:nvPr>
        </p:nvSpPr>
        <p:spPr/>
        <p:txBody>
          <a:bodyPr/>
          <a:lstStyle/>
          <a:p>
            <a:fld id="{68E3D5AD-2427-C449-A148-16DBCC050D6B}" type="slidenum">
              <a:rPr lang="en-US" smtClean="0"/>
              <a:t>‹#›</a:t>
            </a:fld>
            <a:endParaRPr lang="en-US"/>
          </a:p>
        </p:txBody>
      </p:sp>
    </p:spTree>
    <p:extLst>
      <p:ext uri="{BB962C8B-B14F-4D97-AF65-F5344CB8AC3E}">
        <p14:creationId xmlns:p14="http://schemas.microsoft.com/office/powerpoint/2010/main" val="3785076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5BF6C-657A-0C40-A863-2D8F48DCB7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9FA68B-5B43-3E4E-A1FB-14E560DB5300}"/>
              </a:ext>
            </a:extLst>
          </p:cNvPr>
          <p:cNvSpPr>
            <a:spLocks noGrp="1"/>
          </p:cNvSpPr>
          <p:nvPr>
            <p:ph type="dt" sz="half" idx="10"/>
          </p:nvPr>
        </p:nvSpPr>
        <p:spPr/>
        <p:txBody>
          <a:bodyPr/>
          <a:lstStyle/>
          <a:p>
            <a:fld id="{EE65A1C1-DAB8-144D-91BF-92D4901901FF}" type="datetimeFigureOut">
              <a:rPr lang="en-US" smtClean="0"/>
              <a:t>3/11/20</a:t>
            </a:fld>
            <a:endParaRPr lang="en-US"/>
          </a:p>
        </p:txBody>
      </p:sp>
      <p:sp>
        <p:nvSpPr>
          <p:cNvPr id="4" name="Footer Placeholder 3">
            <a:extLst>
              <a:ext uri="{FF2B5EF4-FFF2-40B4-BE49-F238E27FC236}">
                <a16:creationId xmlns:a16="http://schemas.microsoft.com/office/drawing/2014/main" id="{48F3779E-EDDB-9844-8654-21B3E00906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D02C3A-EB52-D746-9BE2-25E26F45C3CF}"/>
              </a:ext>
            </a:extLst>
          </p:cNvPr>
          <p:cNvSpPr>
            <a:spLocks noGrp="1"/>
          </p:cNvSpPr>
          <p:nvPr>
            <p:ph type="sldNum" sz="quarter" idx="12"/>
          </p:nvPr>
        </p:nvSpPr>
        <p:spPr/>
        <p:txBody>
          <a:bodyPr/>
          <a:lstStyle/>
          <a:p>
            <a:fld id="{68E3D5AD-2427-C449-A148-16DBCC050D6B}" type="slidenum">
              <a:rPr lang="en-US" smtClean="0"/>
              <a:t>‹#›</a:t>
            </a:fld>
            <a:endParaRPr lang="en-US"/>
          </a:p>
        </p:txBody>
      </p:sp>
    </p:spTree>
    <p:extLst>
      <p:ext uri="{BB962C8B-B14F-4D97-AF65-F5344CB8AC3E}">
        <p14:creationId xmlns:p14="http://schemas.microsoft.com/office/powerpoint/2010/main" val="455018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1CEC2D-7F9D-774C-AD54-112492054EC8}"/>
              </a:ext>
            </a:extLst>
          </p:cNvPr>
          <p:cNvSpPr>
            <a:spLocks noGrp="1"/>
          </p:cNvSpPr>
          <p:nvPr>
            <p:ph type="dt" sz="half" idx="10"/>
          </p:nvPr>
        </p:nvSpPr>
        <p:spPr/>
        <p:txBody>
          <a:bodyPr/>
          <a:lstStyle/>
          <a:p>
            <a:fld id="{EE65A1C1-DAB8-144D-91BF-92D4901901FF}" type="datetimeFigureOut">
              <a:rPr lang="en-US" smtClean="0"/>
              <a:t>3/11/20</a:t>
            </a:fld>
            <a:endParaRPr lang="en-US"/>
          </a:p>
        </p:txBody>
      </p:sp>
      <p:sp>
        <p:nvSpPr>
          <p:cNvPr id="3" name="Footer Placeholder 2">
            <a:extLst>
              <a:ext uri="{FF2B5EF4-FFF2-40B4-BE49-F238E27FC236}">
                <a16:creationId xmlns:a16="http://schemas.microsoft.com/office/drawing/2014/main" id="{9363F158-0CD6-7640-8D0D-C5AE7984BD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6911C1-55D3-704A-BD69-129837ECDC8D}"/>
              </a:ext>
            </a:extLst>
          </p:cNvPr>
          <p:cNvSpPr>
            <a:spLocks noGrp="1"/>
          </p:cNvSpPr>
          <p:nvPr>
            <p:ph type="sldNum" sz="quarter" idx="12"/>
          </p:nvPr>
        </p:nvSpPr>
        <p:spPr/>
        <p:txBody>
          <a:bodyPr/>
          <a:lstStyle/>
          <a:p>
            <a:fld id="{68E3D5AD-2427-C449-A148-16DBCC050D6B}" type="slidenum">
              <a:rPr lang="en-US" smtClean="0"/>
              <a:t>‹#›</a:t>
            </a:fld>
            <a:endParaRPr lang="en-US"/>
          </a:p>
        </p:txBody>
      </p:sp>
    </p:spTree>
    <p:extLst>
      <p:ext uri="{BB962C8B-B14F-4D97-AF65-F5344CB8AC3E}">
        <p14:creationId xmlns:p14="http://schemas.microsoft.com/office/powerpoint/2010/main" val="2943233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C360D-C827-9248-B5D0-A415B58825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F6BD4C-B7F9-DB4A-8E1B-5B3E3862E0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F4182E-9802-3D43-ADFC-2877613B1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A0C853D-0FA9-5B42-B6A6-DB1963F02EAB}"/>
              </a:ext>
            </a:extLst>
          </p:cNvPr>
          <p:cNvSpPr>
            <a:spLocks noGrp="1"/>
          </p:cNvSpPr>
          <p:nvPr>
            <p:ph type="dt" sz="half" idx="10"/>
          </p:nvPr>
        </p:nvSpPr>
        <p:spPr/>
        <p:txBody>
          <a:bodyPr/>
          <a:lstStyle/>
          <a:p>
            <a:fld id="{EE65A1C1-DAB8-144D-91BF-92D4901901FF}" type="datetimeFigureOut">
              <a:rPr lang="en-US" smtClean="0"/>
              <a:t>3/11/20</a:t>
            </a:fld>
            <a:endParaRPr lang="en-US"/>
          </a:p>
        </p:txBody>
      </p:sp>
      <p:sp>
        <p:nvSpPr>
          <p:cNvPr id="6" name="Footer Placeholder 5">
            <a:extLst>
              <a:ext uri="{FF2B5EF4-FFF2-40B4-BE49-F238E27FC236}">
                <a16:creationId xmlns:a16="http://schemas.microsoft.com/office/drawing/2014/main" id="{D9BF0FE7-EEDA-F14E-8E56-FA1FE49BB9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E2A53A-6D2E-084C-BB69-AE48B7E6DCEC}"/>
              </a:ext>
            </a:extLst>
          </p:cNvPr>
          <p:cNvSpPr>
            <a:spLocks noGrp="1"/>
          </p:cNvSpPr>
          <p:nvPr>
            <p:ph type="sldNum" sz="quarter" idx="12"/>
          </p:nvPr>
        </p:nvSpPr>
        <p:spPr/>
        <p:txBody>
          <a:bodyPr/>
          <a:lstStyle/>
          <a:p>
            <a:fld id="{68E3D5AD-2427-C449-A148-16DBCC050D6B}" type="slidenum">
              <a:rPr lang="en-US" smtClean="0"/>
              <a:t>‹#›</a:t>
            </a:fld>
            <a:endParaRPr lang="en-US"/>
          </a:p>
        </p:txBody>
      </p:sp>
    </p:spTree>
    <p:extLst>
      <p:ext uri="{BB962C8B-B14F-4D97-AF65-F5344CB8AC3E}">
        <p14:creationId xmlns:p14="http://schemas.microsoft.com/office/powerpoint/2010/main" val="1466295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52BE0-871A-A940-981C-F5BFD1F76F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8A5B23-E5EA-F741-B6F3-A9E2481F84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A7C6F4-8009-3242-A374-7A6104DB4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F936312-5CEF-2C4F-A783-BD9DCCBBB6A8}"/>
              </a:ext>
            </a:extLst>
          </p:cNvPr>
          <p:cNvSpPr>
            <a:spLocks noGrp="1"/>
          </p:cNvSpPr>
          <p:nvPr>
            <p:ph type="dt" sz="half" idx="10"/>
          </p:nvPr>
        </p:nvSpPr>
        <p:spPr/>
        <p:txBody>
          <a:bodyPr/>
          <a:lstStyle/>
          <a:p>
            <a:fld id="{EE65A1C1-DAB8-144D-91BF-92D4901901FF}" type="datetimeFigureOut">
              <a:rPr lang="en-US" smtClean="0"/>
              <a:t>3/11/20</a:t>
            </a:fld>
            <a:endParaRPr lang="en-US"/>
          </a:p>
        </p:txBody>
      </p:sp>
      <p:sp>
        <p:nvSpPr>
          <p:cNvPr id="6" name="Footer Placeholder 5">
            <a:extLst>
              <a:ext uri="{FF2B5EF4-FFF2-40B4-BE49-F238E27FC236}">
                <a16:creationId xmlns:a16="http://schemas.microsoft.com/office/drawing/2014/main" id="{ACEB08EF-7E0D-2940-A4BD-F5F910F50E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3D066F-BD09-B24E-BFD7-EB5DF94BC2D6}"/>
              </a:ext>
            </a:extLst>
          </p:cNvPr>
          <p:cNvSpPr>
            <a:spLocks noGrp="1"/>
          </p:cNvSpPr>
          <p:nvPr>
            <p:ph type="sldNum" sz="quarter" idx="12"/>
          </p:nvPr>
        </p:nvSpPr>
        <p:spPr/>
        <p:txBody>
          <a:bodyPr/>
          <a:lstStyle/>
          <a:p>
            <a:fld id="{68E3D5AD-2427-C449-A148-16DBCC050D6B}" type="slidenum">
              <a:rPr lang="en-US" smtClean="0"/>
              <a:t>‹#›</a:t>
            </a:fld>
            <a:endParaRPr lang="en-US"/>
          </a:p>
        </p:txBody>
      </p:sp>
    </p:spTree>
    <p:extLst>
      <p:ext uri="{BB962C8B-B14F-4D97-AF65-F5344CB8AC3E}">
        <p14:creationId xmlns:p14="http://schemas.microsoft.com/office/powerpoint/2010/main" val="2581408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8484FB-1E88-1749-BA11-DF52DF0E80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60031B-8771-6B45-944D-B25130EA49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A85E5E-F2E0-E942-9B8A-D16447F4D9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65A1C1-DAB8-144D-91BF-92D4901901FF}" type="datetimeFigureOut">
              <a:rPr lang="en-US" smtClean="0"/>
              <a:t>3/11/20</a:t>
            </a:fld>
            <a:endParaRPr lang="en-US"/>
          </a:p>
        </p:txBody>
      </p:sp>
      <p:sp>
        <p:nvSpPr>
          <p:cNvPr id="5" name="Footer Placeholder 4">
            <a:extLst>
              <a:ext uri="{FF2B5EF4-FFF2-40B4-BE49-F238E27FC236}">
                <a16:creationId xmlns:a16="http://schemas.microsoft.com/office/drawing/2014/main" id="{1A73C220-0A3A-064A-99A8-3F8002DD93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45A22E-8233-D74A-BF05-7C049707B7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E3D5AD-2427-C449-A148-16DBCC050D6B}" type="slidenum">
              <a:rPr lang="en-US" smtClean="0"/>
              <a:t>‹#›</a:t>
            </a:fld>
            <a:endParaRPr lang="en-US"/>
          </a:p>
        </p:txBody>
      </p:sp>
    </p:spTree>
    <p:extLst>
      <p:ext uri="{BB962C8B-B14F-4D97-AF65-F5344CB8AC3E}">
        <p14:creationId xmlns:p14="http://schemas.microsoft.com/office/powerpoint/2010/main" val="2732401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igitalassets.lib.berkeley.edu/math/ucb/text/math_s4_v1_article-19.pdf" TargetMode="External"/><Relationship Id="rId7" Type="http://schemas.openxmlformats.org/officeDocument/2006/relationships/image" Target="../media/image3.tiff"/><Relationship Id="rId2" Type="http://schemas.openxmlformats.org/officeDocument/2006/relationships/hyperlink" Target="https://en.wikipedia.org/wiki/Stein%27s_example" TargetMode="External"/><Relationship Id="rId1" Type="http://schemas.openxmlformats.org/officeDocument/2006/relationships/slideLayout" Target="../slideLayouts/slideLayout1.xml"/><Relationship Id="rId6" Type="http://schemas.openxmlformats.org/officeDocument/2006/relationships/image" Target="../media/image2.tiff"/><Relationship Id="rId5" Type="http://schemas.openxmlformats.org/officeDocument/2006/relationships/image" Target="../media/image1.tiff"/><Relationship Id="rId4" Type="http://schemas.openxmlformats.org/officeDocument/2006/relationships/hyperlink" Target="http://www.statslab.cam.ac.uk/~rjs57/SteinParadox.pdf"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maxkasy.github.io/home/files/teaching/TopicsEconometrics2019/NormalShrinkage-Slides.pdf" TargetMode="External"/><Relationship Id="rId2" Type="http://schemas.openxmlformats.org/officeDocument/2006/relationships/hyperlink" Target="https://projecteuclid.org/download/pdf_1/euclid.ss/1177012274"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6.tiff"/><Relationship Id="rId3" Type="http://schemas.openxmlformats.org/officeDocument/2006/relationships/image" Target="../media/image5.tiff"/><Relationship Id="rId7" Type="http://schemas.openxmlformats.org/officeDocument/2006/relationships/hyperlink" Target="https://www.naftaliharris.com/blog/ten-stat-ideas/" TargetMode="External"/><Relationship Id="rId2" Type="http://schemas.openxmlformats.org/officeDocument/2006/relationships/hyperlink" Target="https://www.naftaliharris.com/blog/steinviz/" TargetMode="External"/><Relationship Id="rId1" Type="http://schemas.openxmlformats.org/officeDocument/2006/relationships/slideLayout" Target="../slideLayouts/slideLayout2.xml"/><Relationship Id="rId6" Type="http://schemas.openxmlformats.org/officeDocument/2006/relationships/hyperlink" Target="https://www.sentilink.com/about/" TargetMode="External"/><Relationship Id="rId5" Type="http://schemas.openxmlformats.org/officeDocument/2006/relationships/hyperlink" Target="https://sentilink.com/" TargetMode="External"/><Relationship Id="rId4" Type="http://schemas.openxmlformats.org/officeDocument/2006/relationships/hyperlink" Target="mailto:Naftali.Harris@gmail.com" TargetMode="External"/><Relationship Id="rId9" Type="http://schemas.openxmlformats.org/officeDocument/2006/relationships/image" Target="../media/image2.tiff"/></Relationships>
</file>

<file path=ppt/slides/_rels/slide4.xml.rels><?xml version="1.0" encoding="UTF-8" standalone="yes"?>
<Relationships xmlns="http://schemas.openxmlformats.org/package/2006/relationships"><Relationship Id="rId3" Type="http://schemas.openxmlformats.org/officeDocument/2006/relationships/hyperlink" Target="https://stats.stackexchange.com/questions/304308/why-is-the-james-stein-estimator-called-a-shrinkage-estimator" TargetMode="External"/><Relationship Id="rId2" Type="http://schemas.openxmlformats.org/officeDocument/2006/relationships/hyperlink" Target="https://en.wikipedia.org/wiki/James%E2%80%93Stein_estimator" TargetMode="External"/><Relationship Id="rId1" Type="http://schemas.openxmlformats.org/officeDocument/2006/relationships/slideLayout" Target="../slideLayouts/slideLayout1.xml"/><Relationship Id="rId6" Type="http://schemas.openxmlformats.org/officeDocument/2006/relationships/hyperlink" Target="http://statweb.stanford.edu/~ckirby/brad/other/Article1977.pdf" TargetMode="External"/><Relationship Id="rId5" Type="http://schemas.openxmlformats.org/officeDocument/2006/relationships/image" Target="../media/image7.tiff"/><Relationship Id="rId4" Type="http://schemas.openxmlformats.org/officeDocument/2006/relationships/hyperlink" Target="https://www.quora.com/Why-isnt-the-James-Stein-estimator-the-standard-method-for-linear-regression-if-it-is-strictly-better-than-OLS-when-there-are-more-than-2-covariate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Stein%27s_unbiased_risk_estimate" TargetMode="External"/><Relationship Id="rId2" Type="http://schemas.openxmlformats.org/officeDocument/2006/relationships/hyperlink" Target="http://www.stat.cmu.edu/~larry/=sml/stein.pdf" TargetMode="External"/><Relationship Id="rId1" Type="http://schemas.openxmlformats.org/officeDocument/2006/relationships/slideLayout" Target="../slideLayouts/slideLayout2.xml"/><Relationship Id="rId5" Type="http://schemas.openxmlformats.org/officeDocument/2006/relationships/image" Target="../media/image8.tiff"/><Relationship Id="rId4" Type="http://schemas.openxmlformats.org/officeDocument/2006/relationships/hyperlink" Target="https://projecteuclid.org/download/pdf_1/euclid.aos/117634563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1EE289-B5BD-3D4D-A72E-223588FF1497}"/>
              </a:ext>
            </a:extLst>
          </p:cNvPr>
          <p:cNvSpPr txBox="1"/>
          <p:nvPr/>
        </p:nvSpPr>
        <p:spPr>
          <a:xfrm>
            <a:off x="0" y="360180"/>
            <a:ext cx="10424694" cy="4124206"/>
          </a:xfrm>
          <a:prstGeom prst="rect">
            <a:avLst/>
          </a:prstGeom>
          <a:noFill/>
        </p:spPr>
        <p:txBody>
          <a:bodyPr wrap="square" rtlCol="0">
            <a:spAutoFit/>
          </a:bodyPr>
          <a:lstStyle/>
          <a:p>
            <a:r>
              <a:rPr lang="en-US" dirty="0"/>
              <a:t>Stein's Example (paradox, phenomenon) - </a:t>
            </a:r>
            <a:r>
              <a:rPr lang="en-US" dirty="0">
                <a:hlinkClick r:id="rId2"/>
              </a:rPr>
              <a:t>https://en.wikipedia.org/wiki/Stein%27s_example</a:t>
            </a:r>
            <a:endParaRPr lang="en-US" dirty="0"/>
          </a:p>
          <a:p>
            <a:r>
              <a:rPr lang="en-US" sz="1600" dirty="0">
                <a:solidFill>
                  <a:srgbClr val="00B050"/>
                </a:solidFill>
                <a:latin typeface="Consolas" panose="020B0609020204030204" pitchFamily="49" charset="0"/>
                <a:cs typeface="Consolas" panose="020B0609020204030204" pitchFamily="49" charset="0"/>
              </a:rPr>
              <a:t>Suppose we have random m-dimensional vector </a:t>
            </a:r>
            <a:r>
              <a:rPr lang="en-US" sz="1600" b="1" dirty="0">
                <a:solidFill>
                  <a:srgbClr val="FF0000"/>
                </a:solidFill>
                <a:latin typeface="Consolas" panose="020B0609020204030204" pitchFamily="49" charset="0"/>
                <a:cs typeface="Consolas" panose="020B0609020204030204" pitchFamily="49" charset="0"/>
              </a:rPr>
              <a:t>Y</a:t>
            </a:r>
            <a:r>
              <a:rPr lang="en-US" sz="1600" dirty="0">
                <a:solidFill>
                  <a:srgbClr val="00B050"/>
                </a:solidFill>
                <a:latin typeface="Consolas" panose="020B0609020204030204" pitchFamily="49" charset="0"/>
                <a:cs typeface="Consolas" panose="020B0609020204030204" pitchFamily="49" charset="0"/>
              </a:rPr>
              <a:t>, where m &gt;= 3, all components are normally distributed with sigma=1 and mutually independent from each other. Suppose the vector </a:t>
            </a:r>
            <a:r>
              <a:rPr lang="el-GR" sz="1600" b="1" dirty="0">
                <a:solidFill>
                  <a:srgbClr val="FF0000"/>
                </a:solidFill>
              </a:rPr>
              <a:t>θ</a:t>
            </a:r>
            <a:r>
              <a:rPr lang="en-US" sz="1600" dirty="0">
                <a:solidFill>
                  <a:srgbClr val="00B050"/>
                </a:solidFill>
                <a:latin typeface="Consolas" panose="020B0609020204030204" pitchFamily="49" charset="0"/>
                <a:cs typeface="Consolas" panose="020B0609020204030204" pitchFamily="49" charset="0"/>
              </a:rPr>
              <a:t> is the unknown mean vector of mean values of components of Y.</a:t>
            </a:r>
          </a:p>
          <a:p>
            <a:r>
              <a:rPr lang="en-US" sz="1600" dirty="0">
                <a:solidFill>
                  <a:srgbClr val="00B050"/>
                </a:solidFill>
                <a:latin typeface="Consolas" panose="020B0609020204030204" pitchFamily="49" charset="0"/>
                <a:cs typeface="Consolas" panose="020B0609020204030204" pitchFamily="49" charset="0"/>
              </a:rPr>
              <a:t>Suppose we want to estimate </a:t>
            </a:r>
            <a:r>
              <a:rPr lang="el-GR" sz="1600" b="1" dirty="0">
                <a:solidFill>
                  <a:srgbClr val="FF0000"/>
                </a:solidFill>
              </a:rPr>
              <a:t>θ</a:t>
            </a:r>
            <a:r>
              <a:rPr lang="en-US" sz="1600" dirty="0">
                <a:solidFill>
                  <a:srgbClr val="00B050"/>
                </a:solidFill>
                <a:latin typeface="Consolas" panose="020B0609020204030204" pitchFamily="49" charset="0"/>
                <a:cs typeface="Consolas" panose="020B0609020204030204" pitchFamily="49" charset="0"/>
              </a:rPr>
              <a:t> based on a single observation of </a:t>
            </a:r>
            <a:r>
              <a:rPr lang="en-US" sz="1600" b="1" dirty="0">
                <a:solidFill>
                  <a:srgbClr val="FF0000"/>
                </a:solidFill>
                <a:latin typeface="Consolas" panose="020B0609020204030204" pitchFamily="49" charset="0"/>
                <a:cs typeface="Consolas" panose="020B0609020204030204" pitchFamily="49" charset="0"/>
              </a:rPr>
              <a:t>Y</a:t>
            </a:r>
            <a:r>
              <a:rPr lang="en-US" sz="1600" dirty="0">
                <a:solidFill>
                  <a:srgbClr val="00B050"/>
                </a:solidFill>
                <a:latin typeface="Consolas" panose="020B0609020204030204" pitchFamily="49" charset="0"/>
                <a:cs typeface="Consolas" panose="020B0609020204030204" pitchFamily="49" charset="0"/>
              </a:rPr>
              <a:t>. As the components are independent, you would think that your best bet is to use values of </a:t>
            </a:r>
            <a:r>
              <a:rPr lang="en-US" sz="1600" b="1" dirty="0">
                <a:solidFill>
                  <a:srgbClr val="FF0000"/>
                </a:solidFill>
                <a:latin typeface="Consolas" panose="020B0609020204030204" pitchFamily="49" charset="0"/>
                <a:cs typeface="Consolas" panose="020B0609020204030204" pitchFamily="49" charset="0"/>
              </a:rPr>
              <a:t>Y</a:t>
            </a:r>
            <a:r>
              <a:rPr lang="en-US" sz="1600" dirty="0">
                <a:solidFill>
                  <a:srgbClr val="00B050"/>
                </a:solidFill>
                <a:latin typeface="Consolas" panose="020B0609020204030204" pitchFamily="49" charset="0"/>
                <a:cs typeface="Consolas" panose="020B0609020204030204" pitchFamily="49" charset="0"/>
              </a:rPr>
              <a:t> for that estimation. But actually there is a combined JS estimate which is better (on average), mostly because it reduces the influence of individual outliers by combining (mixing-in) the values from other independent components of the same sample observation vector. </a:t>
            </a:r>
            <a:br>
              <a:rPr lang="en-US" sz="1600" dirty="0">
                <a:solidFill>
                  <a:srgbClr val="00B050"/>
                </a:solidFill>
                <a:latin typeface="Consolas" panose="020B0609020204030204" pitchFamily="49" charset="0"/>
                <a:cs typeface="Consolas" panose="020B0609020204030204" pitchFamily="49" charset="0"/>
              </a:rPr>
            </a:br>
            <a:r>
              <a:rPr lang="en-US" dirty="0"/>
              <a:t>This estimator is named after Charles Stein of Stanford University, who discovered the phenomenon in 1955, and further developed with Stein's graduate student Willard James).</a:t>
            </a:r>
          </a:p>
          <a:p>
            <a:r>
              <a:rPr lang="en-US" dirty="0"/>
              <a:t>"ESTIMATION WITH QUADRATIC LOSS", 1961:</a:t>
            </a:r>
          </a:p>
          <a:p>
            <a:r>
              <a:rPr lang="en-US" dirty="0"/>
              <a:t> - </a:t>
            </a:r>
            <a:r>
              <a:rPr lang="en-US" dirty="0">
                <a:hlinkClick r:id="rId3"/>
              </a:rPr>
              <a:t>https://digitalassets.lib.berkeley.edu/math/ucb/text/math_s4_v1_article-19.pdf</a:t>
            </a:r>
            <a:r>
              <a:rPr lang="en-US" dirty="0"/>
              <a:t> </a:t>
            </a:r>
          </a:p>
          <a:p>
            <a:r>
              <a:rPr lang="en-US" dirty="0"/>
              <a:t> - </a:t>
            </a:r>
            <a:r>
              <a:rPr lang="en-US" dirty="0">
                <a:hlinkClick r:id="rId4"/>
              </a:rPr>
              <a:t>http://www.statslab.cam.ac.uk/~rjs57/SteinParadox.pdf</a:t>
            </a:r>
            <a:r>
              <a:rPr lang="en-US" dirty="0"/>
              <a:t>  - nice clear explanation</a:t>
            </a:r>
          </a:p>
          <a:p>
            <a:r>
              <a:rPr lang="en-US" dirty="0"/>
              <a:t>Important Note: It doesn't work for m=2 dimensions, it should be 3 dimensions, or more.</a:t>
            </a:r>
          </a:p>
        </p:txBody>
      </p:sp>
      <p:pic>
        <p:nvPicPr>
          <p:cNvPr id="5" name="Picture 4">
            <a:extLst>
              <a:ext uri="{FF2B5EF4-FFF2-40B4-BE49-F238E27FC236}">
                <a16:creationId xmlns:a16="http://schemas.microsoft.com/office/drawing/2014/main" id="{5C27D72C-A77D-8946-AA05-00B89EB02A0E}"/>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10605857" y="34865"/>
            <a:ext cx="1586143" cy="2125557"/>
          </a:xfrm>
          <a:prstGeom prst="rect">
            <a:avLst/>
          </a:prstGeom>
        </p:spPr>
      </p:pic>
      <p:sp>
        <p:nvSpPr>
          <p:cNvPr id="7" name="TextBox 6">
            <a:extLst>
              <a:ext uri="{FF2B5EF4-FFF2-40B4-BE49-F238E27FC236}">
                <a16:creationId xmlns:a16="http://schemas.microsoft.com/office/drawing/2014/main" id="{C905D215-2DF8-EC48-816F-5AB013F85FA5}"/>
              </a:ext>
            </a:extLst>
          </p:cNvPr>
          <p:cNvSpPr txBox="1"/>
          <p:nvPr/>
        </p:nvSpPr>
        <p:spPr>
          <a:xfrm>
            <a:off x="-60929" y="-52146"/>
            <a:ext cx="3605982" cy="523220"/>
          </a:xfrm>
          <a:prstGeom prst="rect">
            <a:avLst/>
          </a:prstGeom>
          <a:noFill/>
        </p:spPr>
        <p:txBody>
          <a:bodyPr wrap="square" rtlCol="0">
            <a:spAutoFit/>
          </a:bodyPr>
          <a:lstStyle/>
          <a:p>
            <a:r>
              <a:rPr lang="en-US" sz="2800" b="1" dirty="0"/>
              <a:t>James-Stein Estimator</a:t>
            </a:r>
          </a:p>
        </p:txBody>
      </p:sp>
      <p:sp>
        <p:nvSpPr>
          <p:cNvPr id="8" name="TextBox 7">
            <a:extLst>
              <a:ext uri="{FF2B5EF4-FFF2-40B4-BE49-F238E27FC236}">
                <a16:creationId xmlns:a16="http://schemas.microsoft.com/office/drawing/2014/main" id="{838BF89F-E0CB-D04C-AA63-37BB94708B6A}"/>
              </a:ext>
            </a:extLst>
          </p:cNvPr>
          <p:cNvSpPr txBox="1"/>
          <p:nvPr/>
        </p:nvSpPr>
        <p:spPr>
          <a:xfrm>
            <a:off x="10424694" y="2223855"/>
            <a:ext cx="1767306" cy="1200329"/>
          </a:xfrm>
          <a:prstGeom prst="rect">
            <a:avLst/>
          </a:prstGeom>
          <a:noFill/>
        </p:spPr>
        <p:txBody>
          <a:bodyPr wrap="square" rtlCol="0">
            <a:spAutoFit/>
          </a:bodyPr>
          <a:lstStyle/>
          <a:p>
            <a:pPr algn="ctr"/>
            <a:r>
              <a:rPr lang="en-US" dirty="0"/>
              <a:t>Charles M. Stein</a:t>
            </a:r>
          </a:p>
          <a:p>
            <a:pPr algn="ctr"/>
            <a:r>
              <a:rPr lang="en-US" dirty="0"/>
              <a:t>   ( 1920-2016 )</a:t>
            </a:r>
          </a:p>
          <a:p>
            <a:pPr algn="ctr"/>
            <a:r>
              <a:rPr lang="en-US" dirty="0"/>
              <a:t>Statistics, </a:t>
            </a:r>
          </a:p>
          <a:p>
            <a:pPr algn="ctr"/>
            <a:r>
              <a:rPr lang="en-US" dirty="0"/>
              <a:t>Stanford</a:t>
            </a:r>
          </a:p>
        </p:txBody>
      </p:sp>
      <p:sp>
        <p:nvSpPr>
          <p:cNvPr id="9" name="TextBox 8">
            <a:extLst>
              <a:ext uri="{FF2B5EF4-FFF2-40B4-BE49-F238E27FC236}">
                <a16:creationId xmlns:a16="http://schemas.microsoft.com/office/drawing/2014/main" id="{A62837E7-4F2E-3446-A2BC-6586544521F6}"/>
              </a:ext>
            </a:extLst>
          </p:cNvPr>
          <p:cNvSpPr txBox="1"/>
          <p:nvPr/>
        </p:nvSpPr>
        <p:spPr>
          <a:xfrm>
            <a:off x="32250" y="6038176"/>
            <a:ext cx="9036799" cy="830997"/>
          </a:xfrm>
          <a:prstGeom prst="rect">
            <a:avLst/>
          </a:prstGeom>
          <a:noFill/>
        </p:spPr>
        <p:txBody>
          <a:bodyPr wrap="square" rtlCol="0">
            <a:spAutoFit/>
          </a:bodyPr>
          <a:lstStyle/>
          <a:p>
            <a:r>
              <a:rPr lang="en-US" sz="1600" dirty="0">
                <a:solidFill>
                  <a:srgbClr val="00B050"/>
                </a:solidFill>
              </a:rPr>
              <a:t>A quirky example would be estimating the three unrelated values together (given a sample): speed of light, tea consumption in Taiwan, hog weight in Montana. Note that any particular component (such as the speed of light, for example) would improve for some parameter values, and deteriorate for others. </a:t>
            </a:r>
          </a:p>
        </p:txBody>
      </p:sp>
      <p:sp>
        <p:nvSpPr>
          <p:cNvPr id="6" name="TextBox 5">
            <a:extLst>
              <a:ext uri="{FF2B5EF4-FFF2-40B4-BE49-F238E27FC236}">
                <a16:creationId xmlns:a16="http://schemas.microsoft.com/office/drawing/2014/main" id="{5C0B402F-1CF8-F94B-B583-B0F6F3D3DB97}"/>
              </a:ext>
            </a:extLst>
          </p:cNvPr>
          <p:cNvSpPr txBox="1"/>
          <p:nvPr/>
        </p:nvSpPr>
        <p:spPr>
          <a:xfrm>
            <a:off x="-14682" y="4399483"/>
            <a:ext cx="3250422" cy="584775"/>
          </a:xfrm>
          <a:prstGeom prst="rect">
            <a:avLst/>
          </a:prstGeom>
          <a:noFill/>
        </p:spPr>
        <p:txBody>
          <a:bodyPr wrap="square" rtlCol="0">
            <a:spAutoFit/>
          </a:bodyPr>
          <a:lstStyle/>
          <a:p>
            <a:r>
              <a:rPr lang="en-US" sz="1600" b="1" dirty="0">
                <a:solidFill>
                  <a:srgbClr val="FF0000"/>
                </a:solidFill>
              </a:rPr>
              <a:t>Maximum likelihood Estimation</a:t>
            </a:r>
          </a:p>
          <a:p>
            <a:r>
              <a:rPr lang="en-US" sz="1600" b="1" dirty="0">
                <a:solidFill>
                  <a:srgbClr val="FF0000"/>
                </a:solidFill>
              </a:rPr>
              <a:t>(LS = Least Squares)</a:t>
            </a:r>
          </a:p>
        </p:txBody>
      </p:sp>
      <p:sp>
        <p:nvSpPr>
          <p:cNvPr id="10" name="TextBox 9">
            <a:extLst>
              <a:ext uri="{FF2B5EF4-FFF2-40B4-BE49-F238E27FC236}">
                <a16:creationId xmlns:a16="http://schemas.microsoft.com/office/drawing/2014/main" id="{7560EC06-2B9A-304B-93AE-B4DB29271D50}"/>
              </a:ext>
            </a:extLst>
          </p:cNvPr>
          <p:cNvSpPr txBox="1"/>
          <p:nvPr/>
        </p:nvSpPr>
        <p:spPr>
          <a:xfrm>
            <a:off x="3235740" y="4376553"/>
            <a:ext cx="4487294" cy="369332"/>
          </a:xfrm>
          <a:prstGeom prst="rect">
            <a:avLst/>
          </a:prstGeom>
          <a:noFill/>
        </p:spPr>
        <p:txBody>
          <a:bodyPr wrap="square" rtlCol="0">
            <a:spAutoFit/>
          </a:bodyPr>
          <a:lstStyle/>
          <a:p>
            <a:r>
              <a:rPr lang="en-US" b="1" dirty="0">
                <a:solidFill>
                  <a:srgbClr val="FF0000"/>
                </a:solidFill>
              </a:rPr>
              <a:t>James-Stein Estimator (</a:t>
            </a:r>
            <a:r>
              <a:rPr lang="en-US" b="1" dirty="0" err="1">
                <a:solidFill>
                  <a:srgbClr val="FF0000"/>
                </a:solidFill>
              </a:rPr>
              <a:t>shrinked</a:t>
            </a:r>
            <a:r>
              <a:rPr lang="en-US" b="1" dirty="0">
                <a:solidFill>
                  <a:srgbClr val="FF0000"/>
                </a:solidFill>
              </a:rPr>
              <a:t> and biased)</a:t>
            </a:r>
          </a:p>
        </p:txBody>
      </p:sp>
      <p:sp>
        <p:nvSpPr>
          <p:cNvPr id="11" name="TextBox 10">
            <a:extLst>
              <a:ext uri="{FF2B5EF4-FFF2-40B4-BE49-F238E27FC236}">
                <a16:creationId xmlns:a16="http://schemas.microsoft.com/office/drawing/2014/main" id="{815531C0-330A-8B4B-BC26-9D2092D0E877}"/>
              </a:ext>
            </a:extLst>
          </p:cNvPr>
          <p:cNvSpPr txBox="1"/>
          <p:nvPr/>
        </p:nvSpPr>
        <p:spPr>
          <a:xfrm>
            <a:off x="8247657" y="4712992"/>
            <a:ext cx="925163" cy="646331"/>
          </a:xfrm>
          <a:prstGeom prst="rect">
            <a:avLst/>
          </a:prstGeom>
          <a:noFill/>
        </p:spPr>
        <p:txBody>
          <a:bodyPr wrap="square" rtlCol="0">
            <a:spAutoFit/>
          </a:bodyPr>
          <a:lstStyle/>
          <a:p>
            <a:r>
              <a:rPr lang="en-US" dirty="0">
                <a:solidFill>
                  <a:srgbClr val="FF0000"/>
                </a:solidFill>
              </a:rPr>
              <a:t>sample</a:t>
            </a:r>
            <a:br>
              <a:rPr lang="en-US" dirty="0">
                <a:solidFill>
                  <a:srgbClr val="FF0000"/>
                </a:solidFill>
              </a:rPr>
            </a:br>
            <a:r>
              <a:rPr lang="en-US" dirty="0">
                <a:solidFill>
                  <a:srgbClr val="FF0000"/>
                </a:solidFill>
              </a:rPr>
              <a:t>vector</a:t>
            </a:r>
          </a:p>
        </p:txBody>
      </p:sp>
      <p:sp>
        <p:nvSpPr>
          <p:cNvPr id="12" name="Right Arrow 11">
            <a:extLst>
              <a:ext uri="{FF2B5EF4-FFF2-40B4-BE49-F238E27FC236}">
                <a16:creationId xmlns:a16="http://schemas.microsoft.com/office/drawing/2014/main" id="{24052A83-78FE-AC48-B97E-14DF39C35070}"/>
              </a:ext>
            </a:extLst>
          </p:cNvPr>
          <p:cNvSpPr/>
          <p:nvPr/>
        </p:nvSpPr>
        <p:spPr>
          <a:xfrm rot="9051664">
            <a:off x="7607263" y="5080472"/>
            <a:ext cx="600501" cy="259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16BEFFB1-7AB7-F747-90DB-9D0D01D2D318}"/>
              </a:ext>
            </a:extLst>
          </p:cNvPr>
          <p:cNvPicPr>
            <a:picLocks noChangeAspect="1"/>
          </p:cNvPicPr>
          <p:nvPr/>
        </p:nvPicPr>
        <p:blipFill>
          <a:blip r:embed="rId6"/>
          <a:stretch>
            <a:fillRect/>
          </a:stretch>
        </p:blipFill>
        <p:spPr>
          <a:xfrm>
            <a:off x="3480868" y="4691976"/>
            <a:ext cx="4025900" cy="1346200"/>
          </a:xfrm>
          <a:prstGeom prst="rect">
            <a:avLst/>
          </a:prstGeom>
        </p:spPr>
      </p:pic>
      <p:pic>
        <p:nvPicPr>
          <p:cNvPr id="18" name="Picture 17">
            <a:extLst>
              <a:ext uri="{FF2B5EF4-FFF2-40B4-BE49-F238E27FC236}">
                <a16:creationId xmlns:a16="http://schemas.microsoft.com/office/drawing/2014/main" id="{A597F48E-9A54-7A40-9A20-1CDD1EDCBC24}"/>
              </a:ext>
            </a:extLst>
          </p:cNvPr>
          <p:cNvPicPr>
            <a:picLocks noChangeAspect="1"/>
          </p:cNvPicPr>
          <p:nvPr/>
        </p:nvPicPr>
        <p:blipFill>
          <a:blip r:embed="rId7"/>
          <a:stretch>
            <a:fillRect/>
          </a:stretch>
        </p:blipFill>
        <p:spPr>
          <a:xfrm>
            <a:off x="537359" y="5099931"/>
            <a:ext cx="1219200" cy="584200"/>
          </a:xfrm>
          <a:prstGeom prst="rect">
            <a:avLst/>
          </a:prstGeom>
        </p:spPr>
      </p:pic>
      <p:sp>
        <p:nvSpPr>
          <p:cNvPr id="19" name="TextBox 18">
            <a:extLst>
              <a:ext uri="{FF2B5EF4-FFF2-40B4-BE49-F238E27FC236}">
                <a16:creationId xmlns:a16="http://schemas.microsoft.com/office/drawing/2014/main" id="{FAF5D9E0-8D7E-044D-9D66-BC3316681888}"/>
              </a:ext>
            </a:extLst>
          </p:cNvPr>
          <p:cNvSpPr txBox="1"/>
          <p:nvPr/>
        </p:nvSpPr>
        <p:spPr>
          <a:xfrm>
            <a:off x="9475384" y="5538149"/>
            <a:ext cx="2664941" cy="1323439"/>
          </a:xfrm>
          <a:prstGeom prst="rect">
            <a:avLst/>
          </a:prstGeom>
          <a:noFill/>
        </p:spPr>
        <p:txBody>
          <a:bodyPr wrap="square" rtlCol="0">
            <a:spAutoFit/>
          </a:bodyPr>
          <a:lstStyle/>
          <a:p>
            <a:r>
              <a:rPr lang="en-US" sz="1600" dirty="0"/>
              <a:t>Note how the correction is different for each sample vector "y", it depends on squared normalized length of this vector.</a:t>
            </a:r>
          </a:p>
        </p:txBody>
      </p:sp>
      <p:cxnSp>
        <p:nvCxnSpPr>
          <p:cNvPr id="21" name="Straight Arrow Connector 20">
            <a:extLst>
              <a:ext uri="{FF2B5EF4-FFF2-40B4-BE49-F238E27FC236}">
                <a16:creationId xmlns:a16="http://schemas.microsoft.com/office/drawing/2014/main" id="{962EA97A-16CF-A949-8207-4DCDA5ADB063}"/>
              </a:ext>
            </a:extLst>
          </p:cNvPr>
          <p:cNvCxnSpPr/>
          <p:nvPr/>
        </p:nvCxnSpPr>
        <p:spPr>
          <a:xfrm flipH="1" flipV="1">
            <a:off x="6635578" y="5758249"/>
            <a:ext cx="2681417" cy="279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7010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B8EA38-C551-4B4F-AFD1-EA78A757653A}"/>
              </a:ext>
            </a:extLst>
          </p:cNvPr>
          <p:cNvSpPr txBox="1"/>
          <p:nvPr/>
        </p:nvSpPr>
        <p:spPr>
          <a:xfrm>
            <a:off x="109181" y="109182"/>
            <a:ext cx="9403308" cy="1384995"/>
          </a:xfrm>
          <a:prstGeom prst="rect">
            <a:avLst/>
          </a:prstGeom>
          <a:noFill/>
        </p:spPr>
        <p:txBody>
          <a:bodyPr wrap="square" rtlCol="0">
            <a:spAutoFit/>
          </a:bodyPr>
          <a:lstStyle/>
          <a:p>
            <a:r>
              <a:rPr lang="en-US" b="1" dirty="0"/>
              <a:t>The 1988 </a:t>
            </a:r>
            <a:r>
              <a:rPr lang="en-US" b="1" dirty="0" err="1"/>
              <a:t>Neyman</a:t>
            </a:r>
            <a:r>
              <a:rPr lang="en-US" b="1" dirty="0"/>
              <a:t> Memorial Lecture: A Galtonian Perspective on Shrinkage Estimators</a:t>
            </a:r>
          </a:p>
          <a:p>
            <a:r>
              <a:rPr lang="en-US" dirty="0"/>
              <a:t>By Stephen M. Stigler</a:t>
            </a:r>
          </a:p>
          <a:p>
            <a:r>
              <a:rPr lang="en-US" sz="1600" dirty="0">
                <a:hlinkClick r:id="rId2"/>
              </a:rPr>
              <a:t>https://projecteuclid.org/download/pdf_1/euclid.ss/1177012274</a:t>
            </a:r>
            <a:r>
              <a:rPr lang="en-US" sz="1600" dirty="0"/>
              <a:t> </a:t>
            </a:r>
          </a:p>
          <a:p>
            <a:r>
              <a:rPr lang="en-US" sz="1600" dirty="0"/>
              <a:t>also these slides:</a:t>
            </a:r>
          </a:p>
          <a:p>
            <a:r>
              <a:rPr lang="en-US" sz="1600" dirty="0">
                <a:hlinkClick r:id="rId3"/>
              </a:rPr>
              <a:t>https://maxkasy.github.io/home/files/teaching/TopicsEconometrics2019/NormalShrinkage-Slides.pdf</a:t>
            </a:r>
            <a:r>
              <a:rPr lang="en-US" sz="1600" dirty="0"/>
              <a:t>  </a:t>
            </a:r>
          </a:p>
        </p:txBody>
      </p:sp>
      <p:pic>
        <p:nvPicPr>
          <p:cNvPr id="5" name="Picture 4">
            <a:extLst>
              <a:ext uri="{FF2B5EF4-FFF2-40B4-BE49-F238E27FC236}">
                <a16:creationId xmlns:a16="http://schemas.microsoft.com/office/drawing/2014/main" id="{EDE7DE24-74B4-D043-AA8B-839FCB262D6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049133" y="1919099"/>
            <a:ext cx="5142867" cy="4938901"/>
          </a:xfrm>
          <a:prstGeom prst="rect">
            <a:avLst/>
          </a:prstGeom>
        </p:spPr>
      </p:pic>
      <p:sp>
        <p:nvSpPr>
          <p:cNvPr id="6" name="TextBox 5">
            <a:extLst>
              <a:ext uri="{FF2B5EF4-FFF2-40B4-BE49-F238E27FC236}">
                <a16:creationId xmlns:a16="http://schemas.microsoft.com/office/drawing/2014/main" id="{EA5642CA-F80C-CD41-8133-D117A4B3CB61}"/>
              </a:ext>
            </a:extLst>
          </p:cNvPr>
          <p:cNvSpPr txBox="1"/>
          <p:nvPr/>
        </p:nvSpPr>
        <p:spPr>
          <a:xfrm>
            <a:off x="-1" y="1670505"/>
            <a:ext cx="7165075" cy="4062651"/>
          </a:xfrm>
          <a:prstGeom prst="rect">
            <a:avLst/>
          </a:prstGeom>
          <a:noFill/>
        </p:spPr>
        <p:txBody>
          <a:bodyPr wrap="square" rtlCol="0">
            <a:spAutoFit/>
          </a:bodyPr>
          <a:lstStyle/>
          <a:p>
            <a:r>
              <a:rPr lang="en-US" dirty="0"/>
              <a:t>For each </a:t>
            </a:r>
            <a:r>
              <a:rPr lang="en-US" dirty="0" err="1"/>
              <a:t>i</a:t>
            </a:r>
            <a:r>
              <a:rPr lang="en-US" dirty="0"/>
              <a:t> in [1,..k], X</a:t>
            </a:r>
            <a:r>
              <a:rPr lang="en-US" baseline="-25000" dirty="0"/>
              <a:t>i</a:t>
            </a:r>
            <a:r>
              <a:rPr lang="en-US" dirty="0"/>
              <a:t> is normally distributed with mean </a:t>
            </a:r>
            <a:r>
              <a:rPr lang="el-GR" dirty="0"/>
              <a:t>θ</a:t>
            </a:r>
            <a:r>
              <a:rPr lang="en-US" baseline="-25000" dirty="0" err="1"/>
              <a:t>i</a:t>
            </a:r>
            <a:r>
              <a:rPr lang="en-US" baseline="-25000" dirty="0"/>
              <a:t> </a:t>
            </a:r>
            <a:r>
              <a:rPr lang="en-US" dirty="0"/>
              <a:t> . We want to find estimate for each </a:t>
            </a:r>
            <a:r>
              <a:rPr lang="el-GR" dirty="0"/>
              <a:t>θ</a:t>
            </a:r>
            <a:r>
              <a:rPr lang="en-US" baseline="-25000" dirty="0" err="1"/>
              <a:t>i</a:t>
            </a:r>
            <a:r>
              <a:rPr lang="en-US" dirty="0"/>
              <a:t> to minimize the sum of MSE. This is equivalent to standard linear regression with k-points (X</a:t>
            </a:r>
            <a:r>
              <a:rPr lang="en-US" baseline="-25000" dirty="0"/>
              <a:t>i</a:t>
            </a:r>
            <a:r>
              <a:rPr lang="en-US" dirty="0"/>
              <a:t> ,</a:t>
            </a:r>
            <a:r>
              <a:rPr lang="el-GR" dirty="0"/>
              <a:t> θ</a:t>
            </a:r>
            <a:r>
              <a:rPr lang="en-US" baseline="-25000" dirty="0" err="1"/>
              <a:t>i</a:t>
            </a:r>
            <a:r>
              <a:rPr lang="en-US" dirty="0"/>
              <a:t>) – see the graph.</a:t>
            </a:r>
          </a:p>
          <a:p>
            <a:endParaRPr lang="en-US" sz="800" dirty="0"/>
          </a:p>
          <a:p>
            <a:r>
              <a:rPr lang="en-US" b="1" dirty="0">
                <a:solidFill>
                  <a:srgbClr val="00B050"/>
                </a:solidFill>
              </a:rPr>
              <a:t>For number of dimensions k = 2 there are only two points, so you can draw only one line. </a:t>
            </a:r>
          </a:p>
          <a:p>
            <a:endParaRPr lang="en-US" sz="800" dirty="0"/>
          </a:p>
          <a:p>
            <a:r>
              <a:rPr lang="en-US" b="1" dirty="0">
                <a:solidFill>
                  <a:srgbClr val="FF0000"/>
                </a:solidFill>
              </a:rPr>
              <a:t>But for k &gt;= 3 ,  E(X|</a:t>
            </a:r>
            <a:r>
              <a:rPr lang="el-GR" b="1" dirty="0">
                <a:solidFill>
                  <a:srgbClr val="FF0000"/>
                </a:solidFill>
              </a:rPr>
              <a:t>θ</a:t>
            </a:r>
            <a:r>
              <a:rPr lang="en-US" b="1" dirty="0">
                <a:solidFill>
                  <a:srgbClr val="FF0000"/>
                </a:solidFill>
              </a:rPr>
              <a:t>) is generally not same as E(</a:t>
            </a:r>
            <a:r>
              <a:rPr lang="el-GR" b="1" dirty="0">
                <a:solidFill>
                  <a:srgbClr val="FF0000"/>
                </a:solidFill>
              </a:rPr>
              <a:t>θ</a:t>
            </a:r>
            <a:r>
              <a:rPr lang="en-US" b="1" dirty="0">
                <a:solidFill>
                  <a:srgbClr val="FF0000"/>
                </a:solidFill>
              </a:rPr>
              <a:t>|X) .</a:t>
            </a:r>
          </a:p>
          <a:p>
            <a:endParaRPr lang="en-US" sz="800" dirty="0"/>
          </a:p>
          <a:p>
            <a:r>
              <a:rPr lang="en-US" dirty="0"/>
              <a:t>X is distributed normally with mean </a:t>
            </a:r>
            <a:r>
              <a:rPr lang="el-GR" dirty="0"/>
              <a:t>θ</a:t>
            </a:r>
            <a:r>
              <a:rPr lang="en-US" dirty="0"/>
              <a:t>, so E(X</a:t>
            </a:r>
            <a:r>
              <a:rPr lang="en-US" baseline="-25000" dirty="0"/>
              <a:t>i</a:t>
            </a:r>
            <a:r>
              <a:rPr lang="en-US" dirty="0"/>
              <a:t>|</a:t>
            </a:r>
            <a:r>
              <a:rPr lang="el-GR" dirty="0"/>
              <a:t>θ</a:t>
            </a:r>
            <a:r>
              <a:rPr lang="en-US" baseline="-25000" dirty="0" err="1"/>
              <a:t>i</a:t>
            </a:r>
            <a:r>
              <a:rPr lang="en-US" dirty="0"/>
              <a:t>) = </a:t>
            </a:r>
            <a:r>
              <a:rPr lang="el-GR" dirty="0"/>
              <a:t>θ</a:t>
            </a:r>
            <a:r>
              <a:rPr lang="en-US" baseline="-25000" dirty="0" err="1"/>
              <a:t>i</a:t>
            </a:r>
            <a:endParaRPr lang="en-US" dirty="0"/>
          </a:p>
          <a:p>
            <a:r>
              <a:rPr lang="en-US" dirty="0"/>
              <a:t>So If we estimate X from </a:t>
            </a:r>
            <a:r>
              <a:rPr lang="el-GR" dirty="0"/>
              <a:t>θ</a:t>
            </a:r>
            <a:r>
              <a:rPr lang="en-US" dirty="0"/>
              <a:t> , we simply follow line </a:t>
            </a:r>
            <a:r>
              <a:rPr lang="el-GR" dirty="0"/>
              <a:t>θ</a:t>
            </a:r>
            <a:r>
              <a:rPr lang="en-US" dirty="0"/>
              <a:t> = X.</a:t>
            </a:r>
          </a:p>
          <a:p>
            <a:endParaRPr lang="en-US" dirty="0"/>
          </a:p>
          <a:p>
            <a:r>
              <a:rPr lang="en-US" dirty="0"/>
              <a:t>But if we estimate </a:t>
            </a:r>
            <a:r>
              <a:rPr lang="el-GR" dirty="0"/>
              <a:t>θ</a:t>
            </a:r>
            <a:r>
              <a:rPr lang="en-US" dirty="0"/>
              <a:t> from X - then we will generally get different estimate of </a:t>
            </a:r>
            <a:r>
              <a:rPr lang="el-GR" dirty="0"/>
              <a:t>θ</a:t>
            </a:r>
            <a:r>
              <a:rPr lang="en-US" dirty="0"/>
              <a:t>. JS estimator shrinkage is derived by finding estimators of the form </a:t>
            </a:r>
          </a:p>
          <a:p>
            <a:r>
              <a:rPr lang="en-US" dirty="0"/>
              <a:t>    </a:t>
            </a:r>
            <a:r>
              <a:rPr lang="el-GR" dirty="0"/>
              <a:t>θ</a:t>
            </a:r>
            <a:r>
              <a:rPr lang="en-US" baseline="-25000" dirty="0" err="1"/>
              <a:t>i</a:t>
            </a:r>
            <a:r>
              <a:rPr lang="en-US" dirty="0"/>
              <a:t> = </a:t>
            </a:r>
            <a:r>
              <a:rPr lang="en-US" dirty="0" err="1"/>
              <a:t>a+b·X</a:t>
            </a:r>
            <a:r>
              <a:rPr lang="en-US" baseline="-25000" dirty="0" err="1"/>
              <a:t>i</a:t>
            </a:r>
            <a:endParaRPr lang="en-US" baseline="-25000" dirty="0"/>
          </a:p>
          <a:p>
            <a:r>
              <a:rPr lang="en-US" dirty="0"/>
              <a:t>and finding values of a and b that minimize loss.</a:t>
            </a:r>
          </a:p>
        </p:txBody>
      </p:sp>
    </p:spTree>
    <p:extLst>
      <p:ext uri="{BB962C8B-B14F-4D97-AF65-F5344CB8AC3E}">
        <p14:creationId xmlns:p14="http://schemas.microsoft.com/office/powerpoint/2010/main" val="3146839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7FEDF4-E49C-B648-8D3A-845D2817CBD2}"/>
              </a:ext>
            </a:extLst>
          </p:cNvPr>
          <p:cNvSpPr txBox="1"/>
          <p:nvPr/>
        </p:nvSpPr>
        <p:spPr>
          <a:xfrm>
            <a:off x="353962" y="1034197"/>
            <a:ext cx="4616245" cy="369332"/>
          </a:xfrm>
          <a:prstGeom prst="rect">
            <a:avLst/>
          </a:prstGeom>
          <a:noFill/>
        </p:spPr>
        <p:txBody>
          <a:bodyPr wrap="square" rtlCol="0">
            <a:spAutoFit/>
          </a:bodyPr>
          <a:lstStyle/>
          <a:p>
            <a:r>
              <a:rPr lang="en-US" dirty="0">
                <a:hlinkClick r:id="rId2"/>
              </a:rPr>
              <a:t>https://www.naftaliharris.com/blog/steinviz/</a:t>
            </a:r>
            <a:endParaRPr lang="en-US" dirty="0"/>
          </a:p>
        </p:txBody>
      </p:sp>
      <p:pic>
        <p:nvPicPr>
          <p:cNvPr id="5" name="Picture 4">
            <a:extLst>
              <a:ext uri="{FF2B5EF4-FFF2-40B4-BE49-F238E27FC236}">
                <a16:creationId xmlns:a16="http://schemas.microsoft.com/office/drawing/2014/main" id="{45323EC6-A239-BD45-BEC3-15C0BB2C920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794361" y="364994"/>
            <a:ext cx="1614129" cy="1979998"/>
          </a:xfrm>
          <a:prstGeom prst="rect">
            <a:avLst/>
          </a:prstGeom>
        </p:spPr>
      </p:pic>
      <p:sp>
        <p:nvSpPr>
          <p:cNvPr id="6" name="TextBox 5">
            <a:extLst>
              <a:ext uri="{FF2B5EF4-FFF2-40B4-BE49-F238E27FC236}">
                <a16:creationId xmlns:a16="http://schemas.microsoft.com/office/drawing/2014/main" id="{5B6A79B6-4EDE-1948-815C-FE5AE9D2591D}"/>
              </a:ext>
            </a:extLst>
          </p:cNvPr>
          <p:cNvSpPr txBox="1"/>
          <p:nvPr/>
        </p:nvSpPr>
        <p:spPr>
          <a:xfrm>
            <a:off x="9276735" y="2344992"/>
            <a:ext cx="2741971" cy="2308324"/>
          </a:xfrm>
          <a:prstGeom prst="rect">
            <a:avLst/>
          </a:prstGeom>
          <a:noFill/>
        </p:spPr>
        <p:txBody>
          <a:bodyPr wrap="square" rtlCol="0">
            <a:spAutoFit/>
          </a:bodyPr>
          <a:lstStyle/>
          <a:p>
            <a:r>
              <a:rPr lang="en-US" dirty="0">
                <a:hlinkClick r:id="rId4"/>
              </a:rPr>
              <a:t>Naftali.Harris@gmail.com</a:t>
            </a:r>
            <a:endParaRPr lang="en-US" dirty="0"/>
          </a:p>
          <a:p>
            <a:endParaRPr lang="en-US" dirty="0">
              <a:hlinkClick r:id="rId5"/>
            </a:endParaRPr>
          </a:p>
          <a:p>
            <a:r>
              <a:rPr lang="en-US" dirty="0">
                <a:hlinkClick r:id="rId6"/>
              </a:rPr>
              <a:t>https://www.sentilink.com/about/</a:t>
            </a:r>
            <a:endParaRPr lang="en-US" dirty="0"/>
          </a:p>
          <a:p>
            <a:endParaRPr lang="en-US" dirty="0"/>
          </a:p>
          <a:p>
            <a:r>
              <a:rPr lang="en-US" dirty="0">
                <a:hlinkClick r:id="rId7"/>
              </a:rPr>
              <a:t>https://www.naftaliharris.com/blog/ten-stat-ideas/</a:t>
            </a:r>
            <a:r>
              <a:rPr lang="en-US" dirty="0"/>
              <a:t> </a:t>
            </a:r>
          </a:p>
          <a:p>
            <a:endParaRPr lang="en-US" dirty="0"/>
          </a:p>
        </p:txBody>
      </p:sp>
      <p:sp>
        <p:nvSpPr>
          <p:cNvPr id="7" name="TextBox 6">
            <a:extLst>
              <a:ext uri="{FF2B5EF4-FFF2-40B4-BE49-F238E27FC236}">
                <a16:creationId xmlns:a16="http://schemas.microsoft.com/office/drawing/2014/main" id="{ABB1AAF8-4C91-0A43-B91E-D14888B94E71}"/>
              </a:ext>
            </a:extLst>
          </p:cNvPr>
          <p:cNvSpPr txBox="1"/>
          <p:nvPr/>
        </p:nvSpPr>
        <p:spPr>
          <a:xfrm>
            <a:off x="353962" y="189074"/>
            <a:ext cx="6607277" cy="800219"/>
          </a:xfrm>
          <a:prstGeom prst="rect">
            <a:avLst/>
          </a:prstGeom>
          <a:noFill/>
        </p:spPr>
        <p:txBody>
          <a:bodyPr wrap="square" rtlCol="0">
            <a:spAutoFit/>
          </a:bodyPr>
          <a:lstStyle/>
          <a:p>
            <a:r>
              <a:rPr lang="en-US" sz="2800" b="1" dirty="0"/>
              <a:t>Visualizing the James-Stein Estimator</a:t>
            </a:r>
          </a:p>
          <a:p>
            <a:r>
              <a:rPr lang="en-US" dirty="0"/>
              <a:t>by Naftali Harris, 2013</a:t>
            </a:r>
          </a:p>
        </p:txBody>
      </p:sp>
      <p:pic>
        <p:nvPicPr>
          <p:cNvPr id="8" name="Picture 7">
            <a:extLst>
              <a:ext uri="{FF2B5EF4-FFF2-40B4-BE49-F238E27FC236}">
                <a16:creationId xmlns:a16="http://schemas.microsoft.com/office/drawing/2014/main" id="{6F40216D-B1D2-2F4E-A9BD-CC54A81E322B}"/>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53962" y="1905013"/>
            <a:ext cx="5969000" cy="3061244"/>
          </a:xfrm>
          <a:prstGeom prst="rect">
            <a:avLst/>
          </a:prstGeom>
        </p:spPr>
      </p:pic>
      <p:sp>
        <p:nvSpPr>
          <p:cNvPr id="10" name="TextBox 9">
            <a:extLst>
              <a:ext uri="{FF2B5EF4-FFF2-40B4-BE49-F238E27FC236}">
                <a16:creationId xmlns:a16="http://schemas.microsoft.com/office/drawing/2014/main" id="{7026508C-7D8D-7049-BD7D-1485959D3611}"/>
              </a:ext>
            </a:extLst>
          </p:cNvPr>
          <p:cNvSpPr txBox="1"/>
          <p:nvPr/>
        </p:nvSpPr>
        <p:spPr>
          <a:xfrm rot="20790127">
            <a:off x="6620183" y="608028"/>
            <a:ext cx="1519084" cy="369332"/>
          </a:xfrm>
          <a:prstGeom prst="rect">
            <a:avLst/>
          </a:prstGeom>
          <a:noFill/>
        </p:spPr>
        <p:txBody>
          <a:bodyPr wrap="square" rtlCol="0">
            <a:spAutoFit/>
          </a:bodyPr>
          <a:lstStyle/>
          <a:p>
            <a:r>
              <a:rPr lang="en-US" dirty="0"/>
              <a:t>read this</a:t>
            </a:r>
          </a:p>
        </p:txBody>
      </p:sp>
      <p:sp>
        <p:nvSpPr>
          <p:cNvPr id="11" name="Right Arrow 10">
            <a:extLst>
              <a:ext uri="{FF2B5EF4-FFF2-40B4-BE49-F238E27FC236}">
                <a16:creationId xmlns:a16="http://schemas.microsoft.com/office/drawing/2014/main" id="{3E38CEFB-4703-D344-A5A0-4EFE1A4CD463}"/>
              </a:ext>
            </a:extLst>
          </p:cNvPr>
          <p:cNvSpPr/>
          <p:nvPr/>
        </p:nvSpPr>
        <p:spPr>
          <a:xfrm rot="10225705">
            <a:off x="5021916" y="956288"/>
            <a:ext cx="1504336" cy="3244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45C4170-B6A2-E545-8F93-71389923E8E3}"/>
              </a:ext>
            </a:extLst>
          </p:cNvPr>
          <p:cNvSpPr txBox="1"/>
          <p:nvPr/>
        </p:nvSpPr>
        <p:spPr>
          <a:xfrm>
            <a:off x="6542754" y="4966257"/>
            <a:ext cx="5201182" cy="1477328"/>
          </a:xfrm>
          <a:prstGeom prst="rect">
            <a:avLst/>
          </a:prstGeom>
          <a:noFill/>
        </p:spPr>
        <p:txBody>
          <a:bodyPr wrap="square" rtlCol="0">
            <a:spAutoFit/>
          </a:bodyPr>
          <a:lstStyle/>
          <a:p>
            <a:r>
              <a:rPr lang="en-US" dirty="0"/>
              <a:t>Here:</a:t>
            </a:r>
          </a:p>
          <a:p>
            <a:r>
              <a:rPr lang="en-US" dirty="0"/>
              <a:t>"y" – sample vector with "m" components</a:t>
            </a:r>
          </a:p>
          <a:p>
            <a:r>
              <a:rPr lang="en-US" dirty="0"/>
              <a:t>Note how the correction is different for each sample vector "y", it depends on squared normalized length of this vector.</a:t>
            </a:r>
          </a:p>
        </p:txBody>
      </p:sp>
      <p:pic>
        <p:nvPicPr>
          <p:cNvPr id="13" name="Picture 12">
            <a:extLst>
              <a:ext uri="{FF2B5EF4-FFF2-40B4-BE49-F238E27FC236}">
                <a16:creationId xmlns:a16="http://schemas.microsoft.com/office/drawing/2014/main" id="{6A9ED865-3E21-A542-8CE2-361ED3C95919}"/>
              </a:ext>
            </a:extLst>
          </p:cNvPr>
          <p:cNvPicPr>
            <a:picLocks noChangeAspect="1"/>
          </p:cNvPicPr>
          <p:nvPr/>
        </p:nvPicPr>
        <p:blipFill>
          <a:blip r:embed="rId9"/>
          <a:stretch>
            <a:fillRect/>
          </a:stretch>
        </p:blipFill>
        <p:spPr>
          <a:xfrm>
            <a:off x="1466716" y="5109498"/>
            <a:ext cx="4025900" cy="1346200"/>
          </a:xfrm>
          <a:prstGeom prst="rect">
            <a:avLst/>
          </a:prstGeom>
        </p:spPr>
      </p:pic>
    </p:spTree>
    <p:extLst>
      <p:ext uri="{BB962C8B-B14F-4D97-AF65-F5344CB8AC3E}">
        <p14:creationId xmlns:p14="http://schemas.microsoft.com/office/powerpoint/2010/main" val="1863281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0F35CB5-A81F-104D-90BC-318D4759688D}"/>
              </a:ext>
            </a:extLst>
          </p:cNvPr>
          <p:cNvSpPr txBox="1"/>
          <p:nvPr/>
        </p:nvSpPr>
        <p:spPr>
          <a:xfrm>
            <a:off x="0" y="656768"/>
            <a:ext cx="7433187" cy="2862322"/>
          </a:xfrm>
          <a:prstGeom prst="rect">
            <a:avLst/>
          </a:prstGeom>
          <a:noFill/>
        </p:spPr>
        <p:txBody>
          <a:bodyPr wrap="square" rtlCol="0">
            <a:spAutoFit/>
          </a:bodyPr>
          <a:lstStyle/>
          <a:p>
            <a:r>
              <a:rPr lang="en-US" dirty="0"/>
              <a:t>Why is the James-Stein estimator called a “shrinkage” estimator?</a:t>
            </a:r>
          </a:p>
          <a:p>
            <a:r>
              <a:rPr lang="en-US" dirty="0"/>
              <a:t> - </a:t>
            </a:r>
            <a:r>
              <a:rPr lang="en-US" dirty="0">
                <a:hlinkClick r:id="rId2"/>
              </a:rPr>
              <a:t>https://en.wikipedia.org/wiki/James%E2%80%93Stein_estimator</a:t>
            </a:r>
            <a:r>
              <a:rPr lang="en-US" dirty="0"/>
              <a:t> </a:t>
            </a:r>
          </a:p>
          <a:p>
            <a:r>
              <a:rPr lang="en-US" dirty="0"/>
              <a:t> - </a:t>
            </a:r>
            <a:r>
              <a:rPr lang="en-US" dirty="0">
                <a:hlinkClick r:id="rId3"/>
              </a:rPr>
              <a:t>https://stats.stackexchange.com/questions/304308/why-is-the-james-stein-estimator-called-a-shrinkage-estimator</a:t>
            </a:r>
            <a:endParaRPr lang="en-US" dirty="0"/>
          </a:p>
          <a:p>
            <a:endParaRPr lang="en-US" dirty="0"/>
          </a:p>
          <a:p>
            <a:r>
              <a:rPr lang="en-US" dirty="0"/>
              <a:t>Why isn't the James Stein estimator the standard method for linear regression if it is strictly better than OLS when there are more than 2 covariates?</a:t>
            </a:r>
          </a:p>
          <a:p>
            <a:r>
              <a:rPr lang="en-US" dirty="0"/>
              <a:t> - </a:t>
            </a:r>
            <a:r>
              <a:rPr lang="en-US" dirty="0">
                <a:hlinkClick r:id="rId4"/>
              </a:rPr>
              <a:t>https://www.quora.com/Why-isnt-the-James-Stein-estimator-the-standard-method-for-linear-regression-if-it-is-strictly-better-than-OLS-when-there-are-more-than-2-covariates</a:t>
            </a:r>
            <a:endParaRPr lang="en-US" dirty="0"/>
          </a:p>
        </p:txBody>
      </p:sp>
      <p:sp>
        <p:nvSpPr>
          <p:cNvPr id="7" name="TextBox 6">
            <a:extLst>
              <a:ext uri="{FF2B5EF4-FFF2-40B4-BE49-F238E27FC236}">
                <a16:creationId xmlns:a16="http://schemas.microsoft.com/office/drawing/2014/main" id="{C905D215-2DF8-EC48-816F-5AB013F85FA5}"/>
              </a:ext>
            </a:extLst>
          </p:cNvPr>
          <p:cNvSpPr txBox="1"/>
          <p:nvPr/>
        </p:nvSpPr>
        <p:spPr>
          <a:xfrm>
            <a:off x="0" y="60295"/>
            <a:ext cx="6452419" cy="523220"/>
          </a:xfrm>
          <a:prstGeom prst="rect">
            <a:avLst/>
          </a:prstGeom>
          <a:noFill/>
        </p:spPr>
        <p:txBody>
          <a:bodyPr wrap="square" rtlCol="0">
            <a:spAutoFit/>
          </a:bodyPr>
          <a:lstStyle/>
          <a:p>
            <a:r>
              <a:rPr lang="en-US" sz="2800" b="1" dirty="0"/>
              <a:t>James-Stein Estimator - continued</a:t>
            </a:r>
          </a:p>
        </p:txBody>
      </p:sp>
      <p:pic>
        <p:nvPicPr>
          <p:cNvPr id="2" name="Picture 1">
            <a:extLst>
              <a:ext uri="{FF2B5EF4-FFF2-40B4-BE49-F238E27FC236}">
                <a16:creationId xmlns:a16="http://schemas.microsoft.com/office/drawing/2014/main" id="{238B8DC1-11D8-6B42-8B2E-D5D6EC1BA5D6}"/>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569200" y="0"/>
            <a:ext cx="4622800" cy="3670300"/>
          </a:xfrm>
          <a:prstGeom prst="rect">
            <a:avLst/>
          </a:prstGeom>
        </p:spPr>
      </p:pic>
      <p:sp>
        <p:nvSpPr>
          <p:cNvPr id="9" name="TextBox 8">
            <a:extLst>
              <a:ext uri="{FF2B5EF4-FFF2-40B4-BE49-F238E27FC236}">
                <a16:creationId xmlns:a16="http://schemas.microsoft.com/office/drawing/2014/main" id="{8900125B-CDE3-1E48-A686-117C8983E172}"/>
              </a:ext>
            </a:extLst>
          </p:cNvPr>
          <p:cNvSpPr txBox="1"/>
          <p:nvPr/>
        </p:nvSpPr>
        <p:spPr>
          <a:xfrm>
            <a:off x="124739" y="4935877"/>
            <a:ext cx="11850331" cy="1754326"/>
          </a:xfrm>
          <a:prstGeom prst="rect">
            <a:avLst/>
          </a:prstGeom>
          <a:noFill/>
        </p:spPr>
        <p:txBody>
          <a:bodyPr wrap="square" rtlCol="0">
            <a:spAutoFit/>
          </a:bodyPr>
          <a:lstStyle/>
          <a:p>
            <a:r>
              <a:rPr lang="en-US" dirty="0"/>
              <a:t>Stein's Paradox in Statistics – by Bradley </a:t>
            </a:r>
            <a:r>
              <a:rPr lang="en-US" dirty="0" err="1"/>
              <a:t>Efron</a:t>
            </a:r>
            <a:r>
              <a:rPr lang="en-US" dirty="0"/>
              <a:t> and Carl Morris (Scientific American, 1977)</a:t>
            </a:r>
          </a:p>
          <a:p>
            <a:r>
              <a:rPr lang="en-US" dirty="0"/>
              <a:t> - </a:t>
            </a:r>
            <a:r>
              <a:rPr lang="en-US" dirty="0">
                <a:hlinkClick r:id="rId6"/>
              </a:rPr>
              <a:t>http://statweb.stanford.edu/~ckirby/brad/other/Article1977.pdf</a:t>
            </a:r>
            <a:r>
              <a:rPr lang="en-US" dirty="0"/>
              <a:t> </a:t>
            </a:r>
          </a:p>
          <a:p>
            <a:r>
              <a:rPr lang="en-US" dirty="0"/>
              <a:t>In this "Scientific American" article, </a:t>
            </a:r>
            <a:r>
              <a:rPr lang="en-US" dirty="0" err="1"/>
              <a:t>Efron</a:t>
            </a:r>
            <a:r>
              <a:rPr lang="en-US" dirty="0"/>
              <a:t> explained the paradox with a baseball example: while most people would think the best prediction for the end-of-season batting averages of 10 players would be obtained by looking at each player's early average, the James-Stein theorem showed that including other players' averages leads to a better result. This is a paradox because players' individual performances shouldn't influence each other. </a:t>
            </a:r>
          </a:p>
        </p:txBody>
      </p:sp>
      <p:sp>
        <p:nvSpPr>
          <p:cNvPr id="3" name="TextBox 2">
            <a:extLst>
              <a:ext uri="{FF2B5EF4-FFF2-40B4-BE49-F238E27FC236}">
                <a16:creationId xmlns:a16="http://schemas.microsoft.com/office/drawing/2014/main" id="{35DF5690-79DC-E24F-A4C6-C4036FF65217}"/>
              </a:ext>
            </a:extLst>
          </p:cNvPr>
          <p:cNvSpPr txBox="1"/>
          <p:nvPr/>
        </p:nvSpPr>
        <p:spPr>
          <a:xfrm>
            <a:off x="7786130" y="3594695"/>
            <a:ext cx="4188940" cy="950583"/>
          </a:xfrm>
          <a:prstGeom prst="rect">
            <a:avLst/>
          </a:prstGeom>
          <a:noFill/>
        </p:spPr>
        <p:txBody>
          <a:bodyPr wrap="square" rtlCol="0">
            <a:spAutoFit/>
          </a:bodyPr>
          <a:lstStyle/>
          <a:p>
            <a:r>
              <a:rPr lang="en-US" dirty="0"/>
              <a:t>The picture above shows the shrinking of individual batting averages toward the overall "average of averages" by ~80% .</a:t>
            </a:r>
          </a:p>
        </p:txBody>
      </p:sp>
    </p:spTree>
    <p:extLst>
      <p:ext uri="{BB962C8B-B14F-4D97-AF65-F5344CB8AC3E}">
        <p14:creationId xmlns:p14="http://schemas.microsoft.com/office/powerpoint/2010/main" val="3468902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5B8BD1-0E77-BA48-BE6E-CF630524DBD8}"/>
              </a:ext>
            </a:extLst>
          </p:cNvPr>
          <p:cNvSpPr txBox="1"/>
          <p:nvPr/>
        </p:nvSpPr>
        <p:spPr>
          <a:xfrm>
            <a:off x="26802" y="499452"/>
            <a:ext cx="6946490" cy="1477328"/>
          </a:xfrm>
          <a:prstGeom prst="rect">
            <a:avLst/>
          </a:prstGeom>
          <a:noFill/>
        </p:spPr>
        <p:txBody>
          <a:bodyPr wrap="square" rtlCol="0">
            <a:spAutoFit/>
          </a:bodyPr>
          <a:lstStyle/>
          <a:p>
            <a:r>
              <a:rPr lang="en-US" dirty="0"/>
              <a:t>Estimation of the Mean of a Multivariate Normal Distribution</a:t>
            </a:r>
          </a:p>
          <a:p>
            <a:r>
              <a:rPr lang="en-US" dirty="0"/>
              <a:t>by Charles M. Stein, Stanford, 1981</a:t>
            </a:r>
          </a:p>
          <a:p>
            <a:r>
              <a:rPr lang="en-US" dirty="0"/>
              <a:t> - </a:t>
            </a:r>
            <a:r>
              <a:rPr lang="en-US" dirty="0">
                <a:hlinkClick r:id="rId2"/>
              </a:rPr>
              <a:t>http://www.stat.cmu.edu/~larry/=sml/stein.pdf</a:t>
            </a:r>
            <a:r>
              <a:rPr lang="en-US" dirty="0"/>
              <a:t>   </a:t>
            </a:r>
          </a:p>
          <a:p>
            <a:r>
              <a:rPr lang="en-US" dirty="0"/>
              <a:t> - </a:t>
            </a:r>
            <a:r>
              <a:rPr lang="en-US" dirty="0">
                <a:hlinkClick r:id="rId3"/>
              </a:rPr>
              <a:t>https://en.wikipedia.org/wiki/Stein%27s_unbiased_risk_estimate</a:t>
            </a:r>
            <a:endParaRPr lang="en-US" dirty="0"/>
          </a:p>
          <a:p>
            <a:r>
              <a:rPr lang="en-US" dirty="0"/>
              <a:t> - </a:t>
            </a:r>
            <a:r>
              <a:rPr lang="en-US" dirty="0">
                <a:hlinkClick r:id="rId4"/>
              </a:rPr>
              <a:t>https://projecteuclid.org/download/pdf_1/euclid.aos/1176345632</a:t>
            </a:r>
            <a:endParaRPr lang="en-US" dirty="0"/>
          </a:p>
        </p:txBody>
      </p:sp>
      <p:sp>
        <p:nvSpPr>
          <p:cNvPr id="5" name="TextBox 4">
            <a:extLst>
              <a:ext uri="{FF2B5EF4-FFF2-40B4-BE49-F238E27FC236}">
                <a16:creationId xmlns:a16="http://schemas.microsoft.com/office/drawing/2014/main" id="{AA529C9B-1CEB-194B-8746-6EB32A008C58}"/>
              </a:ext>
            </a:extLst>
          </p:cNvPr>
          <p:cNvSpPr txBox="1"/>
          <p:nvPr/>
        </p:nvSpPr>
        <p:spPr>
          <a:xfrm>
            <a:off x="48924" y="-23768"/>
            <a:ext cx="6902246" cy="523220"/>
          </a:xfrm>
          <a:prstGeom prst="rect">
            <a:avLst/>
          </a:prstGeom>
          <a:noFill/>
        </p:spPr>
        <p:txBody>
          <a:bodyPr wrap="square" rtlCol="0">
            <a:spAutoFit/>
          </a:bodyPr>
          <a:lstStyle/>
          <a:p>
            <a:r>
              <a:rPr lang="en-US" sz="2800" b="1" dirty="0"/>
              <a:t>SURE = Stein’s Unbiased Risk Estimate (1981)</a:t>
            </a:r>
          </a:p>
        </p:txBody>
      </p:sp>
      <p:sp>
        <p:nvSpPr>
          <p:cNvPr id="6" name="TextBox 5">
            <a:extLst>
              <a:ext uri="{FF2B5EF4-FFF2-40B4-BE49-F238E27FC236}">
                <a16:creationId xmlns:a16="http://schemas.microsoft.com/office/drawing/2014/main" id="{D39C8D6F-7498-5F44-9A10-C807E464F1DD}"/>
              </a:ext>
            </a:extLst>
          </p:cNvPr>
          <p:cNvSpPr txBox="1"/>
          <p:nvPr/>
        </p:nvSpPr>
        <p:spPr>
          <a:xfrm>
            <a:off x="8377086" y="58994"/>
            <a:ext cx="3642850" cy="1477328"/>
          </a:xfrm>
          <a:prstGeom prst="rect">
            <a:avLst/>
          </a:prstGeom>
          <a:noFill/>
        </p:spPr>
        <p:txBody>
          <a:bodyPr wrap="square" rtlCol="0">
            <a:spAutoFit/>
          </a:bodyPr>
          <a:lstStyle/>
          <a:p>
            <a:r>
              <a:rPr lang="en-US" dirty="0"/>
              <a:t>Note: the abbreviation "SURE" may also relate to "Seemingly Unrelated Regression Equations" describing the SUR model proposed by Arnold Zellner in 1962.</a:t>
            </a:r>
          </a:p>
        </p:txBody>
      </p:sp>
      <p:sp>
        <p:nvSpPr>
          <p:cNvPr id="7" name="TextBox 6">
            <a:extLst>
              <a:ext uri="{FF2B5EF4-FFF2-40B4-BE49-F238E27FC236}">
                <a16:creationId xmlns:a16="http://schemas.microsoft.com/office/drawing/2014/main" id="{7D471192-5867-7747-9AA7-956B22CE6968}"/>
              </a:ext>
            </a:extLst>
          </p:cNvPr>
          <p:cNvSpPr txBox="1"/>
          <p:nvPr/>
        </p:nvSpPr>
        <p:spPr>
          <a:xfrm>
            <a:off x="6341805" y="2500000"/>
            <a:ext cx="5678130" cy="1200329"/>
          </a:xfrm>
          <a:prstGeom prst="rect">
            <a:avLst/>
          </a:prstGeom>
          <a:noFill/>
        </p:spPr>
        <p:txBody>
          <a:bodyPr wrap="square" rtlCol="0">
            <a:spAutoFit/>
          </a:bodyPr>
          <a:lstStyle/>
          <a:p>
            <a:r>
              <a:rPr lang="en-US" dirty="0"/>
              <a:t>Stein's unbiased risk estimate (SURE) is an unbiased estimator of the mean-squared error of "a nearly arbitrary, nonlinear biased estimator." In other words, it provides an indication of the accuracy of a given estimator.</a:t>
            </a:r>
          </a:p>
        </p:txBody>
      </p:sp>
      <p:pic>
        <p:nvPicPr>
          <p:cNvPr id="9" name="Picture 8">
            <a:extLst>
              <a:ext uri="{FF2B5EF4-FFF2-40B4-BE49-F238E27FC236}">
                <a16:creationId xmlns:a16="http://schemas.microsoft.com/office/drawing/2014/main" id="{5182323A-1BF4-C847-964A-DB534436252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66909" y="1921564"/>
            <a:ext cx="5909425" cy="4886198"/>
          </a:xfrm>
          <a:prstGeom prst="rect">
            <a:avLst/>
          </a:prstGeom>
        </p:spPr>
      </p:pic>
      <p:sp>
        <p:nvSpPr>
          <p:cNvPr id="10" name="TextBox 9">
            <a:extLst>
              <a:ext uri="{FF2B5EF4-FFF2-40B4-BE49-F238E27FC236}">
                <a16:creationId xmlns:a16="http://schemas.microsoft.com/office/drawing/2014/main" id="{972D4671-D167-0C4E-A6AB-DA7A7FF5D7F5}"/>
              </a:ext>
            </a:extLst>
          </p:cNvPr>
          <p:cNvSpPr txBox="1"/>
          <p:nvPr/>
        </p:nvSpPr>
        <p:spPr>
          <a:xfrm>
            <a:off x="6341805" y="4055806"/>
            <a:ext cx="5678130" cy="1754326"/>
          </a:xfrm>
          <a:prstGeom prst="rect">
            <a:avLst/>
          </a:prstGeom>
          <a:noFill/>
        </p:spPr>
        <p:txBody>
          <a:bodyPr wrap="square" rtlCol="0">
            <a:spAutoFit/>
          </a:bodyPr>
          <a:lstStyle/>
          <a:p>
            <a:r>
              <a:rPr lang="en-US" dirty="0"/>
              <a:t>A standard application of SURE is to minimize the risk estimate. For example, the technique has been used by </a:t>
            </a:r>
            <a:r>
              <a:rPr lang="en-US" dirty="0" err="1"/>
              <a:t>Donoho</a:t>
            </a:r>
            <a:r>
              <a:rPr lang="en-US" dirty="0"/>
              <a:t> and Johnstone to determine the optimal shrinkage factor in a wavelet denoising setting.</a:t>
            </a:r>
          </a:p>
          <a:p>
            <a:r>
              <a:rPr lang="en-US" dirty="0"/>
              <a:t>"Adapting to Unknown Smoothness via Wavelet Shrinkage", 1995</a:t>
            </a:r>
          </a:p>
        </p:txBody>
      </p:sp>
    </p:spTree>
    <p:extLst>
      <p:ext uri="{BB962C8B-B14F-4D97-AF65-F5344CB8AC3E}">
        <p14:creationId xmlns:p14="http://schemas.microsoft.com/office/powerpoint/2010/main" val="1675767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TotalTime>
  <Words>1117</Words>
  <Application>Microsoft Macintosh PowerPoint</Application>
  <PresentationFormat>Widescreen</PresentationFormat>
  <Paragraphs>68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42</cp:revision>
  <cp:lastPrinted>2020-03-10T03:24:33Z</cp:lastPrinted>
  <dcterms:created xsi:type="dcterms:W3CDTF">2020-02-27T19:49:03Z</dcterms:created>
  <dcterms:modified xsi:type="dcterms:W3CDTF">2020-03-11T19:56:28Z</dcterms:modified>
</cp:coreProperties>
</file>