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3" r:id="rId4"/>
    <p:sldId id="264" r:id="rId5"/>
    <p:sldId id="262" r:id="rId6"/>
    <p:sldId id="259" r:id="rId7"/>
    <p:sldId id="258" r:id="rId8"/>
    <p:sldId id="265"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26"/>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1946D7-9ACD-5741-9A93-6BC3A876858B}" type="datetimeFigureOut">
              <a:rPr lang="en-US" smtClean="0"/>
              <a:t>5/13/22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1E873-B224-394B-B916-6479B7FB4561}" type="slidenum">
              <a:rPr lang="en-US" smtClean="0"/>
              <a:t>‹#›</a:t>
            </a:fld>
            <a:endParaRPr lang="en-US"/>
          </a:p>
        </p:txBody>
      </p:sp>
    </p:spTree>
    <p:extLst>
      <p:ext uri="{BB962C8B-B14F-4D97-AF65-F5344CB8AC3E}">
        <p14:creationId xmlns:p14="http://schemas.microsoft.com/office/powerpoint/2010/main" val="870186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11E873-B224-394B-B916-6479B7FB4561}" type="slidenum">
              <a:rPr lang="en-US" smtClean="0"/>
              <a:t>3</a:t>
            </a:fld>
            <a:endParaRPr lang="en-US"/>
          </a:p>
        </p:txBody>
      </p:sp>
    </p:spTree>
    <p:extLst>
      <p:ext uri="{BB962C8B-B14F-4D97-AF65-F5344CB8AC3E}">
        <p14:creationId xmlns:p14="http://schemas.microsoft.com/office/powerpoint/2010/main" val="892153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11E873-B224-394B-B916-6479B7FB4561}" type="slidenum">
              <a:rPr lang="en-US" smtClean="0"/>
              <a:t>7</a:t>
            </a:fld>
            <a:endParaRPr lang="en-US"/>
          </a:p>
        </p:txBody>
      </p:sp>
    </p:spTree>
    <p:extLst>
      <p:ext uri="{BB962C8B-B14F-4D97-AF65-F5344CB8AC3E}">
        <p14:creationId xmlns:p14="http://schemas.microsoft.com/office/powerpoint/2010/main" val="148455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16F0-5243-E446-B61C-9A9EE75423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3832ED-8A7F-694A-9BDE-2B0A450FC3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8F6894-9F95-F04A-B7FD-B6A8A7709DF8}"/>
              </a:ext>
            </a:extLst>
          </p:cNvPr>
          <p:cNvSpPr>
            <a:spLocks noGrp="1"/>
          </p:cNvSpPr>
          <p:nvPr>
            <p:ph type="dt" sz="half" idx="10"/>
          </p:nvPr>
        </p:nvSpPr>
        <p:spPr/>
        <p:txBody>
          <a:bodyPr/>
          <a:lstStyle/>
          <a:p>
            <a:fld id="{F7C34817-32A6-8B49-A0F9-E5B31E458402}" type="datetimeFigureOut">
              <a:rPr lang="en-US" smtClean="0"/>
              <a:t>5/13/22</a:t>
            </a:fld>
            <a:endParaRPr lang="en-US"/>
          </a:p>
        </p:txBody>
      </p:sp>
      <p:sp>
        <p:nvSpPr>
          <p:cNvPr id="5" name="Footer Placeholder 4">
            <a:extLst>
              <a:ext uri="{FF2B5EF4-FFF2-40B4-BE49-F238E27FC236}">
                <a16:creationId xmlns:a16="http://schemas.microsoft.com/office/drawing/2014/main" id="{EEB0ECA2-AAB4-9D43-837B-F614C9835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C8B8F-AFE8-9C4D-875B-24425E161F23}"/>
              </a:ext>
            </a:extLst>
          </p:cNvPr>
          <p:cNvSpPr>
            <a:spLocks noGrp="1"/>
          </p:cNvSpPr>
          <p:nvPr>
            <p:ph type="sldNum" sz="quarter" idx="12"/>
          </p:nvPr>
        </p:nvSpPr>
        <p:spPr/>
        <p:txBody>
          <a:bodyPr/>
          <a:lstStyle/>
          <a:p>
            <a:fld id="{B2705478-AFFB-6B45-9823-5457BC63999F}" type="slidenum">
              <a:rPr lang="en-US" smtClean="0"/>
              <a:t>‹#›</a:t>
            </a:fld>
            <a:endParaRPr lang="en-US"/>
          </a:p>
        </p:txBody>
      </p:sp>
    </p:spTree>
    <p:extLst>
      <p:ext uri="{BB962C8B-B14F-4D97-AF65-F5344CB8AC3E}">
        <p14:creationId xmlns:p14="http://schemas.microsoft.com/office/powerpoint/2010/main" val="4231503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4D8D-5D00-624C-838D-363A2BDC22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8C693A-D352-D842-AB9F-7E211BF1BFE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D58F6-C930-9D4C-B0BA-48B0E7D10EAE}"/>
              </a:ext>
            </a:extLst>
          </p:cNvPr>
          <p:cNvSpPr>
            <a:spLocks noGrp="1"/>
          </p:cNvSpPr>
          <p:nvPr>
            <p:ph type="dt" sz="half" idx="10"/>
          </p:nvPr>
        </p:nvSpPr>
        <p:spPr/>
        <p:txBody>
          <a:bodyPr/>
          <a:lstStyle/>
          <a:p>
            <a:fld id="{F7C34817-32A6-8B49-A0F9-E5B31E458402}" type="datetimeFigureOut">
              <a:rPr lang="en-US" smtClean="0"/>
              <a:t>5/13/22</a:t>
            </a:fld>
            <a:endParaRPr lang="en-US"/>
          </a:p>
        </p:txBody>
      </p:sp>
      <p:sp>
        <p:nvSpPr>
          <p:cNvPr id="5" name="Footer Placeholder 4">
            <a:extLst>
              <a:ext uri="{FF2B5EF4-FFF2-40B4-BE49-F238E27FC236}">
                <a16:creationId xmlns:a16="http://schemas.microsoft.com/office/drawing/2014/main" id="{40707E38-EBA0-384C-BF11-81C619023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6A3126-4AA3-3743-B239-7F9A6BB9281F}"/>
              </a:ext>
            </a:extLst>
          </p:cNvPr>
          <p:cNvSpPr>
            <a:spLocks noGrp="1"/>
          </p:cNvSpPr>
          <p:nvPr>
            <p:ph type="sldNum" sz="quarter" idx="12"/>
          </p:nvPr>
        </p:nvSpPr>
        <p:spPr/>
        <p:txBody>
          <a:bodyPr/>
          <a:lstStyle/>
          <a:p>
            <a:fld id="{B2705478-AFFB-6B45-9823-5457BC63999F}" type="slidenum">
              <a:rPr lang="en-US" smtClean="0"/>
              <a:t>‹#›</a:t>
            </a:fld>
            <a:endParaRPr lang="en-US"/>
          </a:p>
        </p:txBody>
      </p:sp>
    </p:spTree>
    <p:extLst>
      <p:ext uri="{BB962C8B-B14F-4D97-AF65-F5344CB8AC3E}">
        <p14:creationId xmlns:p14="http://schemas.microsoft.com/office/powerpoint/2010/main" val="3561318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5B6CC1-FF9E-B844-89CF-473B77F68E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0F608B-1F86-7D40-80D2-90853403C6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550EE8-B9C8-0A4E-9E3D-F7AF73F594ED}"/>
              </a:ext>
            </a:extLst>
          </p:cNvPr>
          <p:cNvSpPr>
            <a:spLocks noGrp="1"/>
          </p:cNvSpPr>
          <p:nvPr>
            <p:ph type="dt" sz="half" idx="10"/>
          </p:nvPr>
        </p:nvSpPr>
        <p:spPr/>
        <p:txBody>
          <a:bodyPr/>
          <a:lstStyle/>
          <a:p>
            <a:fld id="{F7C34817-32A6-8B49-A0F9-E5B31E458402}" type="datetimeFigureOut">
              <a:rPr lang="en-US" smtClean="0"/>
              <a:t>5/13/22</a:t>
            </a:fld>
            <a:endParaRPr lang="en-US"/>
          </a:p>
        </p:txBody>
      </p:sp>
      <p:sp>
        <p:nvSpPr>
          <p:cNvPr id="5" name="Footer Placeholder 4">
            <a:extLst>
              <a:ext uri="{FF2B5EF4-FFF2-40B4-BE49-F238E27FC236}">
                <a16:creationId xmlns:a16="http://schemas.microsoft.com/office/drawing/2014/main" id="{5EF65E81-F8FD-694B-B8A4-2A771BBAF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4A061-985E-894A-8CED-8F35B0230C8B}"/>
              </a:ext>
            </a:extLst>
          </p:cNvPr>
          <p:cNvSpPr>
            <a:spLocks noGrp="1"/>
          </p:cNvSpPr>
          <p:nvPr>
            <p:ph type="sldNum" sz="quarter" idx="12"/>
          </p:nvPr>
        </p:nvSpPr>
        <p:spPr/>
        <p:txBody>
          <a:bodyPr/>
          <a:lstStyle/>
          <a:p>
            <a:fld id="{B2705478-AFFB-6B45-9823-5457BC63999F}" type="slidenum">
              <a:rPr lang="en-US" smtClean="0"/>
              <a:t>‹#›</a:t>
            </a:fld>
            <a:endParaRPr lang="en-US"/>
          </a:p>
        </p:txBody>
      </p:sp>
    </p:spTree>
    <p:extLst>
      <p:ext uri="{BB962C8B-B14F-4D97-AF65-F5344CB8AC3E}">
        <p14:creationId xmlns:p14="http://schemas.microsoft.com/office/powerpoint/2010/main" val="268498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6059-1598-8E49-9DE4-E7AE4EE6CC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30AD40-FE68-514A-9710-1BA175FB0A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AE6F35-2EDA-9846-80D6-EBF52A845FC6}"/>
              </a:ext>
            </a:extLst>
          </p:cNvPr>
          <p:cNvSpPr>
            <a:spLocks noGrp="1"/>
          </p:cNvSpPr>
          <p:nvPr>
            <p:ph type="dt" sz="half" idx="10"/>
          </p:nvPr>
        </p:nvSpPr>
        <p:spPr/>
        <p:txBody>
          <a:bodyPr/>
          <a:lstStyle/>
          <a:p>
            <a:fld id="{F7C34817-32A6-8B49-A0F9-E5B31E458402}" type="datetimeFigureOut">
              <a:rPr lang="en-US" smtClean="0"/>
              <a:t>5/13/22</a:t>
            </a:fld>
            <a:endParaRPr lang="en-US"/>
          </a:p>
        </p:txBody>
      </p:sp>
      <p:sp>
        <p:nvSpPr>
          <p:cNvPr id="5" name="Footer Placeholder 4">
            <a:extLst>
              <a:ext uri="{FF2B5EF4-FFF2-40B4-BE49-F238E27FC236}">
                <a16:creationId xmlns:a16="http://schemas.microsoft.com/office/drawing/2014/main" id="{1987BBCC-33DE-1742-BA09-68AD8BAD9E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A6DD5-F2D9-2F42-A6E7-503B067A0C15}"/>
              </a:ext>
            </a:extLst>
          </p:cNvPr>
          <p:cNvSpPr>
            <a:spLocks noGrp="1"/>
          </p:cNvSpPr>
          <p:nvPr>
            <p:ph type="sldNum" sz="quarter" idx="12"/>
          </p:nvPr>
        </p:nvSpPr>
        <p:spPr/>
        <p:txBody>
          <a:bodyPr/>
          <a:lstStyle/>
          <a:p>
            <a:fld id="{B2705478-AFFB-6B45-9823-5457BC63999F}" type="slidenum">
              <a:rPr lang="en-US" smtClean="0"/>
              <a:t>‹#›</a:t>
            </a:fld>
            <a:endParaRPr lang="en-US"/>
          </a:p>
        </p:txBody>
      </p:sp>
    </p:spTree>
    <p:extLst>
      <p:ext uri="{BB962C8B-B14F-4D97-AF65-F5344CB8AC3E}">
        <p14:creationId xmlns:p14="http://schemas.microsoft.com/office/powerpoint/2010/main" val="45759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BE6E-BF11-994D-95BE-34FD81CA15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03006E-A93F-2C40-B80A-1EA79235D5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7561FE6-B90A-DC42-8AD1-9ABE4E59172A}"/>
              </a:ext>
            </a:extLst>
          </p:cNvPr>
          <p:cNvSpPr>
            <a:spLocks noGrp="1"/>
          </p:cNvSpPr>
          <p:nvPr>
            <p:ph type="dt" sz="half" idx="10"/>
          </p:nvPr>
        </p:nvSpPr>
        <p:spPr/>
        <p:txBody>
          <a:bodyPr/>
          <a:lstStyle/>
          <a:p>
            <a:fld id="{F7C34817-32A6-8B49-A0F9-E5B31E458402}" type="datetimeFigureOut">
              <a:rPr lang="en-US" smtClean="0"/>
              <a:t>5/13/22</a:t>
            </a:fld>
            <a:endParaRPr lang="en-US"/>
          </a:p>
        </p:txBody>
      </p:sp>
      <p:sp>
        <p:nvSpPr>
          <p:cNvPr id="5" name="Footer Placeholder 4">
            <a:extLst>
              <a:ext uri="{FF2B5EF4-FFF2-40B4-BE49-F238E27FC236}">
                <a16:creationId xmlns:a16="http://schemas.microsoft.com/office/drawing/2014/main" id="{ADFAB50F-CC7A-BA49-BD24-DBA96FCAB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C133F-162C-1042-9FBB-B7EDF7BA8B68}"/>
              </a:ext>
            </a:extLst>
          </p:cNvPr>
          <p:cNvSpPr>
            <a:spLocks noGrp="1"/>
          </p:cNvSpPr>
          <p:nvPr>
            <p:ph type="sldNum" sz="quarter" idx="12"/>
          </p:nvPr>
        </p:nvSpPr>
        <p:spPr/>
        <p:txBody>
          <a:bodyPr/>
          <a:lstStyle/>
          <a:p>
            <a:fld id="{B2705478-AFFB-6B45-9823-5457BC63999F}" type="slidenum">
              <a:rPr lang="en-US" smtClean="0"/>
              <a:t>‹#›</a:t>
            </a:fld>
            <a:endParaRPr lang="en-US"/>
          </a:p>
        </p:txBody>
      </p:sp>
    </p:spTree>
    <p:extLst>
      <p:ext uri="{BB962C8B-B14F-4D97-AF65-F5344CB8AC3E}">
        <p14:creationId xmlns:p14="http://schemas.microsoft.com/office/powerpoint/2010/main" val="1937859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98DB1-6FFA-7840-B1CF-BB1E6E0C0E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27CE1C-031C-E341-83ED-F14AD10A8A7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768A3D-4B2E-8748-B4C7-F65042E2886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2FB99E-D1AA-7B45-A822-EDADC260A297}"/>
              </a:ext>
            </a:extLst>
          </p:cNvPr>
          <p:cNvSpPr>
            <a:spLocks noGrp="1"/>
          </p:cNvSpPr>
          <p:nvPr>
            <p:ph type="dt" sz="half" idx="10"/>
          </p:nvPr>
        </p:nvSpPr>
        <p:spPr/>
        <p:txBody>
          <a:bodyPr/>
          <a:lstStyle/>
          <a:p>
            <a:fld id="{F7C34817-32A6-8B49-A0F9-E5B31E458402}" type="datetimeFigureOut">
              <a:rPr lang="en-US" smtClean="0"/>
              <a:t>5/13/22</a:t>
            </a:fld>
            <a:endParaRPr lang="en-US"/>
          </a:p>
        </p:txBody>
      </p:sp>
      <p:sp>
        <p:nvSpPr>
          <p:cNvPr id="6" name="Footer Placeholder 5">
            <a:extLst>
              <a:ext uri="{FF2B5EF4-FFF2-40B4-BE49-F238E27FC236}">
                <a16:creationId xmlns:a16="http://schemas.microsoft.com/office/drawing/2014/main" id="{738507C7-2581-5348-B01E-82B7983243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FEA96A-865E-DC4F-A4E1-34F9C58FD7E2}"/>
              </a:ext>
            </a:extLst>
          </p:cNvPr>
          <p:cNvSpPr>
            <a:spLocks noGrp="1"/>
          </p:cNvSpPr>
          <p:nvPr>
            <p:ph type="sldNum" sz="quarter" idx="12"/>
          </p:nvPr>
        </p:nvSpPr>
        <p:spPr/>
        <p:txBody>
          <a:bodyPr/>
          <a:lstStyle/>
          <a:p>
            <a:fld id="{B2705478-AFFB-6B45-9823-5457BC63999F}" type="slidenum">
              <a:rPr lang="en-US" smtClean="0"/>
              <a:t>‹#›</a:t>
            </a:fld>
            <a:endParaRPr lang="en-US"/>
          </a:p>
        </p:txBody>
      </p:sp>
    </p:spTree>
    <p:extLst>
      <p:ext uri="{BB962C8B-B14F-4D97-AF65-F5344CB8AC3E}">
        <p14:creationId xmlns:p14="http://schemas.microsoft.com/office/powerpoint/2010/main" val="2815131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DE55-D5FF-DE48-9498-020C4106E2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7FC2A1-01FE-9B4A-8654-6290D09CD0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EC8B565-ED26-8C42-88F4-9FA202E9C9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784C44-AFE0-B049-8D98-ADA550C5BD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B314072-FF82-0E42-BA6A-354FBC89E5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373675-A1CB-174C-B904-8173D1926C1E}"/>
              </a:ext>
            </a:extLst>
          </p:cNvPr>
          <p:cNvSpPr>
            <a:spLocks noGrp="1"/>
          </p:cNvSpPr>
          <p:nvPr>
            <p:ph type="dt" sz="half" idx="10"/>
          </p:nvPr>
        </p:nvSpPr>
        <p:spPr/>
        <p:txBody>
          <a:bodyPr/>
          <a:lstStyle/>
          <a:p>
            <a:fld id="{F7C34817-32A6-8B49-A0F9-E5B31E458402}" type="datetimeFigureOut">
              <a:rPr lang="en-US" smtClean="0"/>
              <a:t>5/13/22</a:t>
            </a:fld>
            <a:endParaRPr lang="en-US"/>
          </a:p>
        </p:txBody>
      </p:sp>
      <p:sp>
        <p:nvSpPr>
          <p:cNvPr id="8" name="Footer Placeholder 7">
            <a:extLst>
              <a:ext uri="{FF2B5EF4-FFF2-40B4-BE49-F238E27FC236}">
                <a16:creationId xmlns:a16="http://schemas.microsoft.com/office/drawing/2014/main" id="{0E9D6D42-B268-5B4E-A310-6D5D4AAE09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540AD2-E4C5-634D-A109-001622DD9EF9}"/>
              </a:ext>
            </a:extLst>
          </p:cNvPr>
          <p:cNvSpPr>
            <a:spLocks noGrp="1"/>
          </p:cNvSpPr>
          <p:nvPr>
            <p:ph type="sldNum" sz="quarter" idx="12"/>
          </p:nvPr>
        </p:nvSpPr>
        <p:spPr/>
        <p:txBody>
          <a:bodyPr/>
          <a:lstStyle/>
          <a:p>
            <a:fld id="{B2705478-AFFB-6B45-9823-5457BC63999F}" type="slidenum">
              <a:rPr lang="en-US" smtClean="0"/>
              <a:t>‹#›</a:t>
            </a:fld>
            <a:endParaRPr lang="en-US"/>
          </a:p>
        </p:txBody>
      </p:sp>
    </p:spTree>
    <p:extLst>
      <p:ext uri="{BB962C8B-B14F-4D97-AF65-F5344CB8AC3E}">
        <p14:creationId xmlns:p14="http://schemas.microsoft.com/office/powerpoint/2010/main" val="179701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8AB0-79D6-A34B-9CA6-E160080367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F6D91E-BD8D-6242-AFC3-73AA086C7316}"/>
              </a:ext>
            </a:extLst>
          </p:cNvPr>
          <p:cNvSpPr>
            <a:spLocks noGrp="1"/>
          </p:cNvSpPr>
          <p:nvPr>
            <p:ph type="dt" sz="half" idx="10"/>
          </p:nvPr>
        </p:nvSpPr>
        <p:spPr/>
        <p:txBody>
          <a:bodyPr/>
          <a:lstStyle/>
          <a:p>
            <a:fld id="{F7C34817-32A6-8B49-A0F9-E5B31E458402}" type="datetimeFigureOut">
              <a:rPr lang="en-US" smtClean="0"/>
              <a:t>5/13/22</a:t>
            </a:fld>
            <a:endParaRPr lang="en-US"/>
          </a:p>
        </p:txBody>
      </p:sp>
      <p:sp>
        <p:nvSpPr>
          <p:cNvPr id="4" name="Footer Placeholder 3">
            <a:extLst>
              <a:ext uri="{FF2B5EF4-FFF2-40B4-BE49-F238E27FC236}">
                <a16:creationId xmlns:a16="http://schemas.microsoft.com/office/drawing/2014/main" id="{CD874E4C-000E-9545-90A0-C3EF613146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A2595-965A-5044-9F6E-CDE7CECADDCC}"/>
              </a:ext>
            </a:extLst>
          </p:cNvPr>
          <p:cNvSpPr>
            <a:spLocks noGrp="1"/>
          </p:cNvSpPr>
          <p:nvPr>
            <p:ph type="sldNum" sz="quarter" idx="12"/>
          </p:nvPr>
        </p:nvSpPr>
        <p:spPr/>
        <p:txBody>
          <a:bodyPr/>
          <a:lstStyle/>
          <a:p>
            <a:fld id="{B2705478-AFFB-6B45-9823-5457BC63999F}" type="slidenum">
              <a:rPr lang="en-US" smtClean="0"/>
              <a:t>‹#›</a:t>
            </a:fld>
            <a:endParaRPr lang="en-US"/>
          </a:p>
        </p:txBody>
      </p:sp>
    </p:spTree>
    <p:extLst>
      <p:ext uri="{BB962C8B-B14F-4D97-AF65-F5344CB8AC3E}">
        <p14:creationId xmlns:p14="http://schemas.microsoft.com/office/powerpoint/2010/main" val="361940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DB023E-82B1-E54B-92E7-0E2B3CEE0B62}"/>
              </a:ext>
            </a:extLst>
          </p:cNvPr>
          <p:cNvSpPr>
            <a:spLocks noGrp="1"/>
          </p:cNvSpPr>
          <p:nvPr>
            <p:ph type="dt" sz="half" idx="10"/>
          </p:nvPr>
        </p:nvSpPr>
        <p:spPr/>
        <p:txBody>
          <a:bodyPr/>
          <a:lstStyle/>
          <a:p>
            <a:fld id="{F7C34817-32A6-8B49-A0F9-E5B31E458402}" type="datetimeFigureOut">
              <a:rPr lang="en-US" smtClean="0"/>
              <a:t>5/13/22</a:t>
            </a:fld>
            <a:endParaRPr lang="en-US"/>
          </a:p>
        </p:txBody>
      </p:sp>
      <p:sp>
        <p:nvSpPr>
          <p:cNvPr id="3" name="Footer Placeholder 2">
            <a:extLst>
              <a:ext uri="{FF2B5EF4-FFF2-40B4-BE49-F238E27FC236}">
                <a16:creationId xmlns:a16="http://schemas.microsoft.com/office/drawing/2014/main" id="{A250710C-22E6-804C-B870-862419208D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A89F46-2EC1-E74E-978F-C2F0D1180ADD}"/>
              </a:ext>
            </a:extLst>
          </p:cNvPr>
          <p:cNvSpPr>
            <a:spLocks noGrp="1"/>
          </p:cNvSpPr>
          <p:nvPr>
            <p:ph type="sldNum" sz="quarter" idx="12"/>
          </p:nvPr>
        </p:nvSpPr>
        <p:spPr/>
        <p:txBody>
          <a:bodyPr/>
          <a:lstStyle/>
          <a:p>
            <a:fld id="{B2705478-AFFB-6B45-9823-5457BC63999F}" type="slidenum">
              <a:rPr lang="en-US" smtClean="0"/>
              <a:t>‹#›</a:t>
            </a:fld>
            <a:endParaRPr lang="en-US"/>
          </a:p>
        </p:txBody>
      </p:sp>
    </p:spTree>
    <p:extLst>
      <p:ext uri="{BB962C8B-B14F-4D97-AF65-F5344CB8AC3E}">
        <p14:creationId xmlns:p14="http://schemas.microsoft.com/office/powerpoint/2010/main" val="2998787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3095D-5909-D54A-AB7A-EFF9819B6B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E22B55-8B2D-3D48-810C-C831EB70B5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E7775C-D224-A54F-AFEC-66EAF8EBD5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2EDD84-4505-A749-992E-75284CD83E30}"/>
              </a:ext>
            </a:extLst>
          </p:cNvPr>
          <p:cNvSpPr>
            <a:spLocks noGrp="1"/>
          </p:cNvSpPr>
          <p:nvPr>
            <p:ph type="dt" sz="half" idx="10"/>
          </p:nvPr>
        </p:nvSpPr>
        <p:spPr/>
        <p:txBody>
          <a:bodyPr/>
          <a:lstStyle/>
          <a:p>
            <a:fld id="{F7C34817-32A6-8B49-A0F9-E5B31E458402}" type="datetimeFigureOut">
              <a:rPr lang="en-US" smtClean="0"/>
              <a:t>5/13/22</a:t>
            </a:fld>
            <a:endParaRPr lang="en-US"/>
          </a:p>
        </p:txBody>
      </p:sp>
      <p:sp>
        <p:nvSpPr>
          <p:cNvPr id="6" name="Footer Placeholder 5">
            <a:extLst>
              <a:ext uri="{FF2B5EF4-FFF2-40B4-BE49-F238E27FC236}">
                <a16:creationId xmlns:a16="http://schemas.microsoft.com/office/drawing/2014/main" id="{3D4D4CE0-3A4C-9448-B673-60DAE9D60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E15C4A-16A1-464D-8CB0-4DD1F6AE4342}"/>
              </a:ext>
            </a:extLst>
          </p:cNvPr>
          <p:cNvSpPr>
            <a:spLocks noGrp="1"/>
          </p:cNvSpPr>
          <p:nvPr>
            <p:ph type="sldNum" sz="quarter" idx="12"/>
          </p:nvPr>
        </p:nvSpPr>
        <p:spPr/>
        <p:txBody>
          <a:bodyPr/>
          <a:lstStyle/>
          <a:p>
            <a:fld id="{B2705478-AFFB-6B45-9823-5457BC63999F}" type="slidenum">
              <a:rPr lang="en-US" smtClean="0"/>
              <a:t>‹#›</a:t>
            </a:fld>
            <a:endParaRPr lang="en-US"/>
          </a:p>
        </p:txBody>
      </p:sp>
    </p:spTree>
    <p:extLst>
      <p:ext uri="{BB962C8B-B14F-4D97-AF65-F5344CB8AC3E}">
        <p14:creationId xmlns:p14="http://schemas.microsoft.com/office/powerpoint/2010/main" val="85613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F3F2D-D035-724E-B016-0D6BB01995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3C05EC-0CCE-B241-8B5A-363178C328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D8B0D3-F269-5546-ABA8-781B2743B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A368DB-FDE0-6E41-BE3F-F67FDAB1342B}"/>
              </a:ext>
            </a:extLst>
          </p:cNvPr>
          <p:cNvSpPr>
            <a:spLocks noGrp="1"/>
          </p:cNvSpPr>
          <p:nvPr>
            <p:ph type="dt" sz="half" idx="10"/>
          </p:nvPr>
        </p:nvSpPr>
        <p:spPr/>
        <p:txBody>
          <a:bodyPr/>
          <a:lstStyle/>
          <a:p>
            <a:fld id="{F7C34817-32A6-8B49-A0F9-E5B31E458402}" type="datetimeFigureOut">
              <a:rPr lang="en-US" smtClean="0"/>
              <a:t>5/13/22</a:t>
            </a:fld>
            <a:endParaRPr lang="en-US"/>
          </a:p>
        </p:txBody>
      </p:sp>
      <p:sp>
        <p:nvSpPr>
          <p:cNvPr id="6" name="Footer Placeholder 5">
            <a:extLst>
              <a:ext uri="{FF2B5EF4-FFF2-40B4-BE49-F238E27FC236}">
                <a16:creationId xmlns:a16="http://schemas.microsoft.com/office/drawing/2014/main" id="{C2F93B0C-E3E3-0D42-BE77-F77A0FD4F6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9A6914-E082-7E42-B7E6-FBAF4E3A1225}"/>
              </a:ext>
            </a:extLst>
          </p:cNvPr>
          <p:cNvSpPr>
            <a:spLocks noGrp="1"/>
          </p:cNvSpPr>
          <p:nvPr>
            <p:ph type="sldNum" sz="quarter" idx="12"/>
          </p:nvPr>
        </p:nvSpPr>
        <p:spPr/>
        <p:txBody>
          <a:bodyPr/>
          <a:lstStyle/>
          <a:p>
            <a:fld id="{B2705478-AFFB-6B45-9823-5457BC63999F}" type="slidenum">
              <a:rPr lang="en-US" smtClean="0"/>
              <a:t>‹#›</a:t>
            </a:fld>
            <a:endParaRPr lang="en-US"/>
          </a:p>
        </p:txBody>
      </p:sp>
    </p:spTree>
    <p:extLst>
      <p:ext uri="{BB962C8B-B14F-4D97-AF65-F5344CB8AC3E}">
        <p14:creationId xmlns:p14="http://schemas.microsoft.com/office/powerpoint/2010/main" val="866197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3FEED-D3CE-3A48-88EE-357E861F22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A8B24A-F09F-CA4C-9D09-6E3853ABBF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B70BC-FE2B-D640-81B0-E88A886834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C34817-32A6-8B49-A0F9-E5B31E458402}" type="datetimeFigureOut">
              <a:rPr lang="en-US" smtClean="0"/>
              <a:t>5/13/22</a:t>
            </a:fld>
            <a:endParaRPr lang="en-US"/>
          </a:p>
        </p:txBody>
      </p:sp>
      <p:sp>
        <p:nvSpPr>
          <p:cNvPr id="5" name="Footer Placeholder 4">
            <a:extLst>
              <a:ext uri="{FF2B5EF4-FFF2-40B4-BE49-F238E27FC236}">
                <a16:creationId xmlns:a16="http://schemas.microsoft.com/office/drawing/2014/main" id="{8D98D1CD-1A59-F94B-81B8-988E63CA16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DA31D1-4CBD-8744-9D1D-7B8B1EBBA1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05478-AFFB-6B45-9823-5457BC63999F}" type="slidenum">
              <a:rPr lang="en-US" smtClean="0"/>
              <a:t>‹#›</a:t>
            </a:fld>
            <a:endParaRPr lang="en-US"/>
          </a:p>
        </p:txBody>
      </p:sp>
    </p:spTree>
    <p:extLst>
      <p:ext uri="{BB962C8B-B14F-4D97-AF65-F5344CB8AC3E}">
        <p14:creationId xmlns:p14="http://schemas.microsoft.com/office/powerpoint/2010/main" val="1373065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Fuzzing" TargetMode="External"/><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hyperlink" Target="https://www.guru99.com/fuzz-testing.html"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medium.com/@priyankasomrah/fuzz-testing-a-primer-2f8f4dc106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llvm.org/docs/LibFuzzer.html" TargetMode="External"/><Relationship Id="rId3" Type="http://schemas.openxmlformats.org/officeDocument/2006/relationships/hyperlink" Target="https://google.github.io/clusterfuzz/setting-up-fuzzing/libfuzzer-and-afl/" TargetMode="External"/><Relationship Id="rId7" Type="http://schemas.openxmlformats.org/officeDocument/2006/relationships/hyperlink" Target="mailto:lcamtuf@google.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github.com/google/AFL/blob/master/docs/QuickStartGuide.txt" TargetMode="External"/><Relationship Id="rId5" Type="http://schemas.openxmlformats.org/officeDocument/2006/relationships/hyperlink" Target="https://github.com/google/AFL" TargetMode="External"/><Relationship Id="rId10" Type="http://schemas.openxmlformats.org/officeDocument/2006/relationships/hyperlink" Target="https://scholar.google.com/scholar?start=10&amp;q=fuzz+testing+libfuzzer&amp;hl=en&amp;as_sdt=0,33" TargetMode="External"/><Relationship Id="rId4" Type="http://schemas.openxmlformats.org/officeDocument/2006/relationships/hyperlink" Target="http://lcamtuf.coredump.cx/afl/" TargetMode="External"/><Relationship Id="rId9" Type="http://schemas.openxmlformats.org/officeDocument/2006/relationships/hyperlink" Target="https://github.com/google/fuzzing/blob/master/tutorial/libFuzzerTutorial.md"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n.m.wikipedia.org/wiki/Symbolic_execution" TargetMode="External"/><Relationship Id="rId3" Type="http://schemas.openxmlformats.org/officeDocument/2006/relationships/hyperlink" Target="https://arxiv.org/pdf/1807.05620.pdf" TargetMode="External"/><Relationship Id="rId7" Type="http://schemas.openxmlformats.org/officeDocument/2006/relationships/hyperlink" Target="https://hypothesis.readthedocs.io/en/latest/index.html" TargetMode="External"/><Relationship Id="rId2" Type="http://schemas.openxmlformats.org/officeDocument/2006/relationships/hyperlink" Target="https://github.com/secfigo/Awesome-Fuzzing" TargetMode="External"/><Relationship Id="rId1" Type="http://schemas.openxmlformats.org/officeDocument/2006/relationships/slideLayout" Target="../slideLayouts/slideLayout2.xml"/><Relationship Id="rId6" Type="http://schemas.openxmlformats.org/officeDocument/2006/relationships/hyperlink" Target="https://lcamtuf.blogspot.com/2014/11/pulling-jpegs-out-of-thin-air.html?m=1" TargetMode="External"/><Relationship Id="rId5" Type="http://schemas.openxmlformats.org/officeDocument/2006/relationships/hyperlink" Target="https://gitlab.informatik.uni-bremen.de/mhle/kluzzer_atva19" TargetMode="External"/><Relationship Id="rId10" Type="http://schemas.openxmlformats.org/officeDocument/2006/relationships/hyperlink" Target="https://jaxenter.com/clusterfuzz-open-sourced-155414.html" TargetMode="External"/><Relationship Id="rId4" Type="http://schemas.openxmlformats.org/officeDocument/2006/relationships/hyperlink" Target="https://link.springer.com/chapter/10.1007/978-3-030-31784-3_14" TargetMode="External"/><Relationship Id="rId9" Type="http://schemas.openxmlformats.org/officeDocument/2006/relationships/hyperlink" Target="https://en.m.wikipedia.org/wiki/Dynamic_program_analysi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pdf/1901.01142.pdf" TargetMode="External"/><Relationship Id="rId2" Type="http://schemas.openxmlformats.org/officeDocument/2006/relationships/hyperlink" Target="https://llvm.org/docs/LibFuzzer.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medium.com/syncedreview/google-brain-tensorfuzz-debugs-neural-networks-with-coverage-guided-fuzzing-89843346fcda" TargetMode="External"/><Relationship Id="rId1" Type="http://schemas.openxmlformats.org/officeDocument/2006/relationships/slideLayout" Target="../slideLayouts/slideLayout2.xml"/><Relationship Id="rId6" Type="http://schemas.openxmlformats.org/officeDocument/2006/relationships/hyperlink" Target="https://github.com/brain-research/tensorfuzz" TargetMode="External"/><Relationship Id="rId5" Type="http://schemas.openxmlformats.org/officeDocument/2006/relationships/hyperlink" Target="http://proceedings.mlr.press/v97/odena19a/odena19a.pdf" TargetMode="External"/><Relationship Id="rId4" Type="http://schemas.openxmlformats.org/officeDocument/2006/relationships/image" Target="../media/image3.tiff"/></Relationships>
</file>

<file path=ppt/slides/_rels/slide7.xml.rels><?xml version="1.0" encoding="UTF-8" standalone="yes"?>
<Relationships xmlns="http://schemas.openxmlformats.org/package/2006/relationships"><Relationship Id="rId3" Type="http://schemas.openxmlformats.org/officeDocument/2006/relationships/hyperlink" Target="https://screenster.io/software-testing-facebook-googl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henewstack.io/facebooks-tool-for-automated-testing-at-2-billion-users-scale/" TargetMode="External"/><Relationship Id="rId2" Type="http://schemas.openxmlformats.org/officeDocument/2006/relationships/hyperlink" Target="https://screenster.io/software-testing-facebook-goog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arxiv.org/pdf/1812.00140.pdf" TargetMode="External"/><Relationship Id="rId3" Type="http://schemas.openxmlformats.org/officeDocument/2006/relationships/hyperlink" Target="https://ieeexplore.ieee.org/document/8672949" TargetMode="External"/><Relationship Id="rId7" Type="http://schemas.openxmlformats.org/officeDocument/2006/relationships/hyperlink" Target="https://arxiv.org/pdf/1807.07490.pdf" TargetMode="External"/><Relationship Id="rId2" Type="http://schemas.openxmlformats.org/officeDocument/2006/relationships/hyperlink" Target="https://arxiv.org/pdf/1908.01262.pdf" TargetMode="External"/><Relationship Id="rId1" Type="http://schemas.openxmlformats.org/officeDocument/2006/relationships/slideLayout" Target="../slideLayouts/slideLayout2.xml"/><Relationship Id="rId6" Type="http://schemas.openxmlformats.org/officeDocument/2006/relationships/hyperlink" Target="https://arxiv.org/pdf/2001.03662.pdf" TargetMode="External"/><Relationship Id="rId11" Type="http://schemas.openxmlformats.org/officeDocument/2006/relationships/hyperlink" Target="https://www.microsoft.com/en-us/security-risk-detection/" TargetMode="External"/><Relationship Id="rId5" Type="http://schemas.openxmlformats.org/officeDocument/2006/relationships/hyperlink" Target="https://www.ntu.edu.sg/home/yi_li/files/ase19-deephunter.pdf" TargetMode="External"/><Relationship Id="rId10" Type="http://schemas.openxmlformats.org/officeDocument/2006/relationships/hyperlink" Target="http://klee.github.io/" TargetMode="External"/><Relationship Id="rId4" Type="http://schemas.openxmlformats.org/officeDocument/2006/relationships/hyperlink" Target="https://www.microsoft.com/en-us/research/blog/neural-fuzzing/" TargetMode="External"/><Relationship Id="rId9" Type="http://schemas.openxmlformats.org/officeDocument/2006/relationships/hyperlink" Target="https://arxiv.org/pdf/1807.00182.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B2D122-A95C-E44C-AB7D-5C6EBCF3B815}"/>
              </a:ext>
            </a:extLst>
          </p:cNvPr>
          <p:cNvSpPr txBox="1"/>
          <p:nvPr/>
        </p:nvSpPr>
        <p:spPr>
          <a:xfrm>
            <a:off x="0" y="0"/>
            <a:ext cx="7093974" cy="584775"/>
          </a:xfrm>
          <a:prstGeom prst="rect">
            <a:avLst/>
          </a:prstGeom>
          <a:noFill/>
        </p:spPr>
        <p:txBody>
          <a:bodyPr wrap="square" rtlCol="0">
            <a:spAutoFit/>
          </a:bodyPr>
          <a:lstStyle/>
          <a:p>
            <a:r>
              <a:rPr lang="en-US" sz="3200" b="1" dirty="0"/>
              <a:t>Fuzzing for Test Automation.</a:t>
            </a:r>
          </a:p>
        </p:txBody>
      </p:sp>
      <p:sp>
        <p:nvSpPr>
          <p:cNvPr id="5" name="TextBox 4">
            <a:extLst>
              <a:ext uri="{FF2B5EF4-FFF2-40B4-BE49-F238E27FC236}">
                <a16:creationId xmlns:a16="http://schemas.microsoft.com/office/drawing/2014/main" id="{6071CA9C-8A9A-FC41-8B91-48104A9FA516}"/>
              </a:ext>
            </a:extLst>
          </p:cNvPr>
          <p:cNvSpPr txBox="1"/>
          <p:nvPr/>
        </p:nvSpPr>
        <p:spPr>
          <a:xfrm>
            <a:off x="5176707" y="392578"/>
            <a:ext cx="4247539" cy="2308324"/>
          </a:xfrm>
          <a:prstGeom prst="rect">
            <a:avLst/>
          </a:prstGeom>
          <a:noFill/>
        </p:spPr>
        <p:txBody>
          <a:bodyPr wrap="square" rtlCol="0">
            <a:spAutoFit/>
          </a:bodyPr>
          <a:lstStyle/>
          <a:p>
            <a:r>
              <a:rPr lang="en-US" dirty="0"/>
              <a:t>Fuzzing or fuzz testing - test software by feeding it with random data – was done since 1950s.</a:t>
            </a:r>
          </a:p>
          <a:p>
            <a:endParaRPr lang="en-US" dirty="0"/>
          </a:p>
          <a:p>
            <a:r>
              <a:rPr lang="en-US" dirty="0"/>
              <a:t>The term "fuzzing" originates from a 1988 class project (fuzz testing </a:t>
            </a:r>
            <a:r>
              <a:rPr lang="en-US" dirty="0" err="1"/>
              <a:t>unix</a:t>
            </a:r>
            <a:r>
              <a:rPr lang="en-US" dirty="0"/>
              <a:t> utilities) taught by Barton Miller at the University of Wisconsin.</a:t>
            </a:r>
          </a:p>
        </p:txBody>
      </p:sp>
      <p:pic>
        <p:nvPicPr>
          <p:cNvPr id="6" name="Picture 5">
            <a:extLst>
              <a:ext uri="{FF2B5EF4-FFF2-40B4-BE49-F238E27FC236}">
                <a16:creationId xmlns:a16="http://schemas.microsoft.com/office/drawing/2014/main" id="{8971D54C-E528-7C40-A256-F1E929980CC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11366" y="109741"/>
            <a:ext cx="2151137" cy="2325407"/>
          </a:xfrm>
          <a:prstGeom prst="rect">
            <a:avLst/>
          </a:prstGeom>
        </p:spPr>
      </p:pic>
      <p:sp>
        <p:nvSpPr>
          <p:cNvPr id="7" name="TextBox 6">
            <a:extLst>
              <a:ext uri="{FF2B5EF4-FFF2-40B4-BE49-F238E27FC236}">
                <a16:creationId xmlns:a16="http://schemas.microsoft.com/office/drawing/2014/main" id="{331C0BDE-160A-9445-84C2-51BCFBACF66A}"/>
              </a:ext>
            </a:extLst>
          </p:cNvPr>
          <p:cNvSpPr txBox="1"/>
          <p:nvPr/>
        </p:nvSpPr>
        <p:spPr>
          <a:xfrm>
            <a:off x="10011366" y="2424894"/>
            <a:ext cx="2149373" cy="646331"/>
          </a:xfrm>
          <a:prstGeom prst="rect">
            <a:avLst/>
          </a:prstGeom>
          <a:noFill/>
        </p:spPr>
        <p:txBody>
          <a:bodyPr wrap="square" rtlCol="0">
            <a:spAutoFit/>
          </a:bodyPr>
          <a:lstStyle/>
          <a:p>
            <a:pPr algn="ctr"/>
            <a:r>
              <a:rPr lang="en-US" dirty="0"/>
              <a:t>Prof. Barton P. Miller</a:t>
            </a:r>
          </a:p>
          <a:p>
            <a:pPr algn="ctr"/>
            <a:r>
              <a:rPr lang="en-US" dirty="0"/>
              <a:t>Univ. of Wisconsin</a:t>
            </a:r>
          </a:p>
        </p:txBody>
      </p:sp>
      <p:sp>
        <p:nvSpPr>
          <p:cNvPr id="8" name="TextBox 7">
            <a:extLst>
              <a:ext uri="{FF2B5EF4-FFF2-40B4-BE49-F238E27FC236}">
                <a16:creationId xmlns:a16="http://schemas.microsoft.com/office/drawing/2014/main" id="{7933769E-9323-B34B-B1B1-B891294792A4}"/>
              </a:ext>
            </a:extLst>
          </p:cNvPr>
          <p:cNvSpPr txBox="1"/>
          <p:nvPr/>
        </p:nvSpPr>
        <p:spPr>
          <a:xfrm>
            <a:off x="20954" y="3049102"/>
            <a:ext cx="8187626"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hlinkClick r:id="rId3"/>
              </a:rPr>
              <a:t>https://en.wikipedia.org/wiki/Fuzzing</a:t>
            </a:r>
            <a:r>
              <a:rPr lang="en-US" sz="1600" dirty="0"/>
              <a:t> </a:t>
            </a:r>
          </a:p>
          <a:p>
            <a:pPr marL="285750" indent="-285750">
              <a:buFont typeface="Arial" panose="020B0604020202020204" pitchFamily="34" charset="0"/>
              <a:buChar char="•"/>
            </a:pPr>
            <a:r>
              <a:rPr lang="en-US" sz="1600" dirty="0">
                <a:hlinkClick r:id="rId4"/>
              </a:rPr>
              <a:t>https://www.guru99.com/fuzz-testing.html</a:t>
            </a:r>
            <a:r>
              <a:rPr lang="en-US" sz="1600" dirty="0"/>
              <a:t> </a:t>
            </a:r>
          </a:p>
          <a:p>
            <a:endParaRPr lang="en-US" sz="1600" dirty="0"/>
          </a:p>
          <a:p>
            <a:pPr marL="285750" indent="-285750">
              <a:buFont typeface="Arial" panose="020B0604020202020204" pitchFamily="34" charset="0"/>
              <a:buChar char="•"/>
            </a:pPr>
            <a:r>
              <a:rPr lang="en-US" sz="1600" dirty="0"/>
              <a:t>2012 – </a:t>
            </a:r>
            <a:r>
              <a:rPr lang="en-US" sz="1600" b="1" dirty="0" err="1">
                <a:solidFill>
                  <a:srgbClr val="FF0000"/>
                </a:solidFill>
              </a:rPr>
              <a:t>ClusterFuzz</a:t>
            </a:r>
            <a:r>
              <a:rPr lang="en-US" sz="1600" dirty="0"/>
              <a:t> (Google cloud-based fuzzing infrastructure)</a:t>
            </a:r>
          </a:p>
          <a:p>
            <a:pPr marL="285750" indent="-285750">
              <a:buFont typeface="Arial" panose="020B0604020202020204" pitchFamily="34" charset="0"/>
              <a:buChar char="•"/>
            </a:pPr>
            <a:r>
              <a:rPr lang="en-US" sz="1600" dirty="0"/>
              <a:t>2014 – </a:t>
            </a:r>
            <a:r>
              <a:rPr lang="en-US" sz="1600" b="1" dirty="0" err="1">
                <a:solidFill>
                  <a:srgbClr val="FF0000"/>
                </a:solidFill>
              </a:rPr>
              <a:t>fuzzer</a:t>
            </a:r>
            <a:r>
              <a:rPr lang="en-US" sz="1600" b="1" dirty="0">
                <a:solidFill>
                  <a:srgbClr val="FF0000"/>
                </a:solidFill>
              </a:rPr>
              <a:t> AFL success</a:t>
            </a:r>
            <a:r>
              <a:rPr lang="en-US" sz="1600" dirty="0"/>
              <a:t> in disclosing </a:t>
            </a:r>
            <a:r>
              <a:rPr lang="en-US" sz="1600" b="1" dirty="0" err="1">
                <a:solidFill>
                  <a:srgbClr val="00B050"/>
                </a:solidFill>
              </a:rPr>
              <a:t>Sellchock</a:t>
            </a:r>
            <a:r>
              <a:rPr lang="en-US" sz="1600" b="1" dirty="0">
                <a:solidFill>
                  <a:srgbClr val="00B050"/>
                </a:solidFill>
              </a:rPr>
              <a:t> bugs in Unix Bash shell</a:t>
            </a:r>
          </a:p>
          <a:p>
            <a:pPr marL="285750" indent="-285750">
              <a:buFont typeface="Arial" panose="020B0604020202020204" pitchFamily="34" charset="0"/>
              <a:buChar char="•"/>
            </a:pPr>
            <a:r>
              <a:rPr lang="en-US" sz="1600" dirty="0"/>
              <a:t>2014-15 – </a:t>
            </a:r>
            <a:r>
              <a:rPr lang="en-US" sz="1600" dirty="0" err="1"/>
              <a:t>fuzzer</a:t>
            </a:r>
            <a:r>
              <a:rPr lang="en-US" sz="1600" dirty="0"/>
              <a:t> AFL disclosed the </a:t>
            </a:r>
            <a:r>
              <a:rPr lang="en-US" sz="1600" b="1" dirty="0">
                <a:solidFill>
                  <a:srgbClr val="00B050"/>
                </a:solidFill>
              </a:rPr>
              <a:t>Heartbleed vulnerability in OpenSSL</a:t>
            </a:r>
          </a:p>
          <a:p>
            <a:pPr marL="285750" indent="-285750">
              <a:buFont typeface="Arial" panose="020B0604020202020204" pitchFamily="34" charset="0"/>
              <a:buChar char="•"/>
            </a:pPr>
            <a:r>
              <a:rPr lang="en-US" sz="1600" dirty="0"/>
              <a:t>2016 – </a:t>
            </a:r>
            <a:r>
              <a:rPr lang="en-US" sz="1600" b="1" dirty="0">
                <a:solidFill>
                  <a:srgbClr val="FF0000"/>
                </a:solidFill>
              </a:rPr>
              <a:t>DARPA (Defense Advanced Research Projects Agency)</a:t>
            </a:r>
            <a:r>
              <a:rPr lang="en-US" sz="1600" dirty="0"/>
              <a:t> competition for developing automatic defense systems that can discover, exploit, and correct software flaws in real-time – used fuzzing as offense strategy to discover flaws in the software of the opponents.</a:t>
            </a:r>
          </a:p>
          <a:p>
            <a:pPr marL="285750" indent="-285750">
              <a:buFont typeface="Arial" panose="020B0604020202020204" pitchFamily="34" charset="0"/>
              <a:buChar char="•"/>
            </a:pPr>
            <a:r>
              <a:rPr lang="en-US" sz="1600" dirty="0"/>
              <a:t>2016 - Project Springfield - </a:t>
            </a:r>
            <a:r>
              <a:rPr lang="en-US" sz="1600" b="1" dirty="0">
                <a:solidFill>
                  <a:srgbClr val="00B050"/>
                </a:solidFill>
              </a:rPr>
              <a:t>Microsoft cloud-based fuzz testing service</a:t>
            </a:r>
            <a:r>
              <a:rPr lang="en-US" sz="1600" dirty="0"/>
              <a:t> for finding security critical bugs in software.</a:t>
            </a:r>
          </a:p>
          <a:p>
            <a:pPr marL="285750" indent="-285750">
              <a:buFont typeface="Arial" panose="020B0604020202020204" pitchFamily="34" charset="0"/>
              <a:buChar char="•"/>
            </a:pPr>
            <a:r>
              <a:rPr lang="en-US" sz="1600" dirty="0"/>
              <a:t>2016 - </a:t>
            </a:r>
            <a:r>
              <a:rPr lang="en-US" sz="1600" b="1" dirty="0">
                <a:solidFill>
                  <a:srgbClr val="FF0000"/>
                </a:solidFill>
              </a:rPr>
              <a:t>OSS-Fuzz (Google)</a:t>
            </a:r>
            <a:r>
              <a:rPr lang="en-US" sz="1600" dirty="0"/>
              <a:t> - continuous fuzzing of security-critical open-source projects.</a:t>
            </a:r>
          </a:p>
          <a:p>
            <a:pPr marL="285750" indent="-285750">
              <a:buFont typeface="Arial" panose="020B0604020202020204" pitchFamily="34" charset="0"/>
              <a:buChar char="•"/>
            </a:pPr>
            <a:r>
              <a:rPr lang="en-US" sz="1600" dirty="0"/>
              <a:t>2018 - </a:t>
            </a:r>
            <a:r>
              <a:rPr lang="en-US" sz="1600" b="1" dirty="0">
                <a:solidFill>
                  <a:srgbClr val="FF0000"/>
                </a:solidFill>
              </a:rPr>
              <a:t>At Black Hat 2018</a:t>
            </a:r>
            <a:r>
              <a:rPr lang="en-US" sz="1600" dirty="0"/>
              <a:t>, Christopher </a:t>
            </a:r>
            <a:r>
              <a:rPr lang="en-US" sz="1600" dirty="0" err="1"/>
              <a:t>Domas</a:t>
            </a:r>
            <a:r>
              <a:rPr lang="en-US" sz="1600" dirty="0"/>
              <a:t> demonstrated the use of fuzzing to expose the existence of a </a:t>
            </a:r>
            <a:r>
              <a:rPr lang="en-US" sz="1600" b="1" dirty="0">
                <a:solidFill>
                  <a:srgbClr val="00B050"/>
                </a:solidFill>
              </a:rPr>
              <a:t>hidden RISC core in a processo</a:t>
            </a:r>
            <a:r>
              <a:rPr lang="en-US" sz="1600" dirty="0"/>
              <a:t>r. This core was able to bypass existing security checks to execute Ring 0 commands from Ring 3.</a:t>
            </a:r>
          </a:p>
        </p:txBody>
      </p:sp>
      <p:sp>
        <p:nvSpPr>
          <p:cNvPr id="10" name="TextBox 9">
            <a:extLst>
              <a:ext uri="{FF2B5EF4-FFF2-40B4-BE49-F238E27FC236}">
                <a16:creationId xmlns:a16="http://schemas.microsoft.com/office/drawing/2014/main" id="{DF3FB33D-71FB-1749-8809-EC398CDEF345}"/>
              </a:ext>
            </a:extLst>
          </p:cNvPr>
          <p:cNvSpPr txBox="1"/>
          <p:nvPr/>
        </p:nvSpPr>
        <p:spPr>
          <a:xfrm>
            <a:off x="235974" y="766918"/>
            <a:ext cx="1120878" cy="923330"/>
          </a:xfrm>
          <a:prstGeom prst="rect">
            <a:avLst/>
          </a:prstGeom>
          <a:noFill/>
          <a:ln w="50800">
            <a:solidFill>
              <a:schemeClr val="accent1"/>
            </a:solidFill>
          </a:ln>
        </p:spPr>
        <p:txBody>
          <a:bodyPr wrap="square" rtlCol="0">
            <a:spAutoFit/>
          </a:bodyPr>
          <a:lstStyle/>
          <a:p>
            <a:r>
              <a:rPr lang="en-US" b="1" dirty="0" err="1">
                <a:solidFill>
                  <a:srgbClr val="FF0000"/>
                </a:solidFill>
              </a:rPr>
              <a:t>Fuzzer</a:t>
            </a:r>
            <a:br>
              <a:rPr lang="en-US" dirty="0"/>
            </a:br>
            <a:r>
              <a:rPr lang="en-US" dirty="0"/>
              <a:t>generate</a:t>
            </a:r>
          </a:p>
          <a:p>
            <a:r>
              <a:rPr lang="en-US" dirty="0"/>
              <a:t>data</a:t>
            </a:r>
          </a:p>
        </p:txBody>
      </p:sp>
      <p:sp>
        <p:nvSpPr>
          <p:cNvPr id="11" name="TextBox 10">
            <a:extLst>
              <a:ext uri="{FF2B5EF4-FFF2-40B4-BE49-F238E27FC236}">
                <a16:creationId xmlns:a16="http://schemas.microsoft.com/office/drawing/2014/main" id="{FC5094BC-D7B7-2B49-86B4-4E283F7E2A6E}"/>
              </a:ext>
            </a:extLst>
          </p:cNvPr>
          <p:cNvSpPr txBox="1"/>
          <p:nvPr/>
        </p:nvSpPr>
        <p:spPr>
          <a:xfrm>
            <a:off x="1971910" y="766291"/>
            <a:ext cx="1364517" cy="923330"/>
          </a:xfrm>
          <a:prstGeom prst="rect">
            <a:avLst/>
          </a:prstGeom>
          <a:noFill/>
          <a:ln w="50800">
            <a:solidFill>
              <a:schemeClr val="accent1"/>
            </a:solidFill>
          </a:ln>
        </p:spPr>
        <p:txBody>
          <a:bodyPr wrap="square" rtlCol="0">
            <a:spAutoFit/>
          </a:bodyPr>
          <a:lstStyle/>
          <a:p>
            <a:r>
              <a:rPr lang="en-US" b="1" dirty="0">
                <a:solidFill>
                  <a:srgbClr val="FF0000"/>
                </a:solidFill>
              </a:rPr>
              <a:t>SUT</a:t>
            </a:r>
          </a:p>
          <a:p>
            <a:r>
              <a:rPr lang="en-US" dirty="0"/>
              <a:t>System</a:t>
            </a:r>
          </a:p>
          <a:p>
            <a:r>
              <a:rPr lang="en-US" dirty="0"/>
              <a:t>Under Test</a:t>
            </a:r>
          </a:p>
        </p:txBody>
      </p:sp>
      <p:sp>
        <p:nvSpPr>
          <p:cNvPr id="12" name="U-Turn Arrow 11">
            <a:extLst>
              <a:ext uri="{FF2B5EF4-FFF2-40B4-BE49-F238E27FC236}">
                <a16:creationId xmlns:a16="http://schemas.microsoft.com/office/drawing/2014/main" id="{4B12FA65-FA84-6E4A-B199-048B3853DB9D}"/>
              </a:ext>
            </a:extLst>
          </p:cNvPr>
          <p:cNvSpPr/>
          <p:nvPr/>
        </p:nvSpPr>
        <p:spPr>
          <a:xfrm rot="10800000">
            <a:off x="564828" y="1724247"/>
            <a:ext cx="2140085" cy="760071"/>
          </a:xfrm>
          <a:prstGeom prst="uturnArrow">
            <a:avLst>
              <a:gd name="adj1" fmla="val 36097"/>
              <a:gd name="adj2" fmla="val 25000"/>
              <a:gd name="adj3" fmla="val 23060"/>
              <a:gd name="adj4" fmla="val 43750"/>
              <a:gd name="adj5" fmla="val 100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ight Arrow 12">
            <a:extLst>
              <a:ext uri="{FF2B5EF4-FFF2-40B4-BE49-F238E27FC236}">
                <a16:creationId xmlns:a16="http://schemas.microsoft.com/office/drawing/2014/main" id="{939536C4-C3D1-2446-BF4C-9248CBF297EF}"/>
              </a:ext>
            </a:extLst>
          </p:cNvPr>
          <p:cNvSpPr/>
          <p:nvPr/>
        </p:nvSpPr>
        <p:spPr>
          <a:xfrm>
            <a:off x="3382419" y="992222"/>
            <a:ext cx="547825" cy="441109"/>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3A6A4F8-338C-E242-8FD7-17B80B10EC1A}"/>
              </a:ext>
            </a:extLst>
          </p:cNvPr>
          <p:cNvSpPr txBox="1"/>
          <p:nvPr/>
        </p:nvSpPr>
        <p:spPr>
          <a:xfrm>
            <a:off x="3976235" y="1003319"/>
            <a:ext cx="967966" cy="369332"/>
          </a:xfrm>
          <a:prstGeom prst="rect">
            <a:avLst/>
          </a:prstGeom>
          <a:noFill/>
          <a:ln w="50800">
            <a:solidFill>
              <a:schemeClr val="accent1"/>
            </a:solidFill>
          </a:ln>
        </p:spPr>
        <p:txBody>
          <a:bodyPr wrap="square" rtlCol="0">
            <a:spAutoFit/>
          </a:bodyPr>
          <a:lstStyle/>
          <a:p>
            <a:r>
              <a:rPr lang="en-US" b="1" dirty="0">
                <a:solidFill>
                  <a:srgbClr val="FF0000"/>
                </a:solidFill>
              </a:rPr>
              <a:t>Report</a:t>
            </a:r>
          </a:p>
        </p:txBody>
      </p:sp>
      <p:sp>
        <p:nvSpPr>
          <p:cNvPr id="15" name="Right Arrow 14">
            <a:extLst>
              <a:ext uri="{FF2B5EF4-FFF2-40B4-BE49-F238E27FC236}">
                <a16:creationId xmlns:a16="http://schemas.microsoft.com/office/drawing/2014/main" id="{B2AD90B3-89F2-7F4A-ADF5-96861DBBB423}"/>
              </a:ext>
            </a:extLst>
          </p:cNvPr>
          <p:cNvSpPr/>
          <p:nvPr/>
        </p:nvSpPr>
        <p:spPr>
          <a:xfrm>
            <a:off x="1382856" y="988170"/>
            <a:ext cx="562032" cy="441109"/>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E7A6118-6903-CD41-8E71-6BE904A24A5F}"/>
              </a:ext>
            </a:extLst>
          </p:cNvPr>
          <p:cNvSpPr txBox="1"/>
          <p:nvPr/>
        </p:nvSpPr>
        <p:spPr>
          <a:xfrm>
            <a:off x="1169210" y="2158311"/>
            <a:ext cx="1090105" cy="369332"/>
          </a:xfrm>
          <a:prstGeom prst="rect">
            <a:avLst/>
          </a:prstGeom>
          <a:noFill/>
        </p:spPr>
        <p:txBody>
          <a:bodyPr wrap="square" rtlCol="0">
            <a:spAutoFit/>
          </a:bodyPr>
          <a:lstStyle/>
          <a:p>
            <a:r>
              <a:rPr lang="en-US" dirty="0"/>
              <a:t>Feedback</a:t>
            </a:r>
          </a:p>
        </p:txBody>
      </p:sp>
      <p:sp>
        <p:nvSpPr>
          <p:cNvPr id="2" name="TextBox 1">
            <a:extLst>
              <a:ext uri="{FF2B5EF4-FFF2-40B4-BE49-F238E27FC236}">
                <a16:creationId xmlns:a16="http://schemas.microsoft.com/office/drawing/2014/main" id="{71DE4A89-2F12-A140-ABC9-8EA7590E027A}"/>
              </a:ext>
            </a:extLst>
          </p:cNvPr>
          <p:cNvSpPr txBox="1"/>
          <p:nvPr/>
        </p:nvSpPr>
        <p:spPr>
          <a:xfrm>
            <a:off x="8553387" y="3558009"/>
            <a:ext cx="3638613"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Fuzzy testing known to find the most serious security faults or defects. </a:t>
            </a:r>
          </a:p>
          <a:p>
            <a:endParaRPr lang="en-US" sz="1600" dirty="0"/>
          </a:p>
          <a:p>
            <a:pPr marL="285750" indent="-285750">
              <a:buFont typeface="Arial" panose="020B0604020202020204" pitchFamily="34" charset="0"/>
              <a:buChar char="•"/>
            </a:pPr>
            <a:r>
              <a:rPr lang="en-US" sz="1600" dirty="0"/>
              <a:t>Fuzzing is one of the most common method hackers used to find vulnerability of the system.</a:t>
            </a:r>
          </a:p>
        </p:txBody>
      </p:sp>
    </p:spTree>
    <p:extLst>
      <p:ext uri="{BB962C8B-B14F-4D97-AF65-F5344CB8AC3E}">
        <p14:creationId xmlns:p14="http://schemas.microsoft.com/office/powerpoint/2010/main" val="768187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B2D122-A95C-E44C-AB7D-5C6EBCF3B815}"/>
              </a:ext>
            </a:extLst>
          </p:cNvPr>
          <p:cNvSpPr txBox="1"/>
          <p:nvPr/>
        </p:nvSpPr>
        <p:spPr>
          <a:xfrm>
            <a:off x="0" y="0"/>
            <a:ext cx="7093974" cy="584775"/>
          </a:xfrm>
          <a:prstGeom prst="rect">
            <a:avLst/>
          </a:prstGeom>
          <a:noFill/>
        </p:spPr>
        <p:txBody>
          <a:bodyPr wrap="square" rtlCol="0">
            <a:spAutoFit/>
          </a:bodyPr>
          <a:lstStyle/>
          <a:p>
            <a:r>
              <a:rPr lang="en-US" sz="3200" b="1" dirty="0"/>
              <a:t>Types of Fuzzes:</a:t>
            </a:r>
          </a:p>
        </p:txBody>
      </p:sp>
      <p:sp>
        <p:nvSpPr>
          <p:cNvPr id="2" name="TextBox 1">
            <a:extLst>
              <a:ext uri="{FF2B5EF4-FFF2-40B4-BE49-F238E27FC236}">
                <a16:creationId xmlns:a16="http://schemas.microsoft.com/office/drawing/2014/main" id="{0E818B0F-141F-4447-9FC6-D750B2ACED16}"/>
              </a:ext>
            </a:extLst>
          </p:cNvPr>
          <p:cNvSpPr txBox="1"/>
          <p:nvPr/>
        </p:nvSpPr>
        <p:spPr>
          <a:xfrm>
            <a:off x="68826" y="2152574"/>
            <a:ext cx="5633884" cy="1754326"/>
          </a:xfrm>
          <a:prstGeom prst="rect">
            <a:avLst/>
          </a:prstGeom>
          <a:noFill/>
        </p:spPr>
        <p:txBody>
          <a:bodyPr wrap="square" rtlCol="0">
            <a:spAutoFit/>
          </a:bodyPr>
          <a:lstStyle/>
          <a:p>
            <a:r>
              <a:rPr lang="en-US" b="1" dirty="0">
                <a:solidFill>
                  <a:srgbClr val="0070C0"/>
                </a:solidFill>
              </a:rPr>
              <a:t>generation-based </a:t>
            </a:r>
            <a:r>
              <a:rPr lang="en-US" b="1" dirty="0" err="1">
                <a:solidFill>
                  <a:srgbClr val="0070C0"/>
                </a:solidFill>
              </a:rPr>
              <a:t>fuzzer</a:t>
            </a:r>
            <a:r>
              <a:rPr lang="en-US" b="1" dirty="0">
                <a:solidFill>
                  <a:srgbClr val="0070C0"/>
                </a:solidFill>
              </a:rPr>
              <a:t> </a:t>
            </a:r>
            <a:r>
              <a:rPr lang="en-US" dirty="0"/>
              <a:t>- input data generated from scratch</a:t>
            </a:r>
          </a:p>
          <a:p>
            <a:endParaRPr lang="en-US" dirty="0"/>
          </a:p>
          <a:p>
            <a:r>
              <a:rPr lang="en-US" b="1" dirty="0">
                <a:solidFill>
                  <a:srgbClr val="0070C0"/>
                </a:solidFill>
              </a:rPr>
              <a:t>mutation-based </a:t>
            </a:r>
            <a:r>
              <a:rPr lang="en-US" b="1" dirty="0" err="1">
                <a:solidFill>
                  <a:srgbClr val="0070C0"/>
                </a:solidFill>
              </a:rPr>
              <a:t>fuzzer</a:t>
            </a:r>
            <a:r>
              <a:rPr lang="en-US" b="1" dirty="0">
                <a:solidFill>
                  <a:srgbClr val="0070C0"/>
                </a:solidFill>
              </a:rPr>
              <a:t> </a:t>
            </a:r>
            <a:r>
              <a:rPr lang="en-US" dirty="0"/>
              <a:t>-input data generated by modifying existing data – and then select the best inputs (test suite reduction)</a:t>
            </a:r>
          </a:p>
        </p:txBody>
      </p:sp>
      <p:sp>
        <p:nvSpPr>
          <p:cNvPr id="9" name="TextBox 8">
            <a:extLst>
              <a:ext uri="{FF2B5EF4-FFF2-40B4-BE49-F238E27FC236}">
                <a16:creationId xmlns:a16="http://schemas.microsoft.com/office/drawing/2014/main" id="{2D865B6A-EBD2-2E4C-962A-3337C248321E}"/>
              </a:ext>
            </a:extLst>
          </p:cNvPr>
          <p:cNvSpPr txBox="1"/>
          <p:nvPr/>
        </p:nvSpPr>
        <p:spPr>
          <a:xfrm>
            <a:off x="6194325" y="1943900"/>
            <a:ext cx="5737122" cy="4247317"/>
          </a:xfrm>
          <a:prstGeom prst="rect">
            <a:avLst/>
          </a:prstGeom>
          <a:noFill/>
        </p:spPr>
        <p:txBody>
          <a:bodyPr wrap="square" rtlCol="0">
            <a:spAutoFit/>
          </a:bodyPr>
          <a:lstStyle/>
          <a:p>
            <a:r>
              <a:rPr lang="en-US" b="1" dirty="0">
                <a:solidFill>
                  <a:srgbClr val="0070C0"/>
                </a:solidFill>
              </a:rPr>
              <a:t>black-box </a:t>
            </a:r>
            <a:r>
              <a:rPr lang="en-US" b="1" dirty="0" err="1">
                <a:solidFill>
                  <a:srgbClr val="0070C0"/>
                </a:solidFill>
              </a:rPr>
              <a:t>fuzzer</a:t>
            </a:r>
            <a:r>
              <a:rPr lang="en-US" b="1" dirty="0">
                <a:solidFill>
                  <a:srgbClr val="0070C0"/>
                </a:solidFill>
              </a:rPr>
              <a:t> </a:t>
            </a:r>
            <a:r>
              <a:rPr lang="en-US" dirty="0"/>
              <a:t>– doesn't know anything about program structure, thus generally can not guarantee </a:t>
            </a:r>
          </a:p>
          <a:p>
            <a:r>
              <a:rPr lang="en-US" dirty="0"/>
              <a:t>good code coverage for testing. But tests are fast and can be done in parallel.</a:t>
            </a:r>
          </a:p>
          <a:p>
            <a:endParaRPr lang="en-US" dirty="0"/>
          </a:p>
          <a:p>
            <a:r>
              <a:rPr lang="en-US" b="1" dirty="0">
                <a:solidFill>
                  <a:srgbClr val="0070C0"/>
                </a:solidFill>
              </a:rPr>
              <a:t>white </a:t>
            </a:r>
            <a:r>
              <a:rPr lang="en-US" b="1" dirty="0" err="1">
                <a:solidFill>
                  <a:srgbClr val="0070C0"/>
                </a:solidFill>
              </a:rPr>
              <a:t>fuzzer</a:t>
            </a:r>
            <a:r>
              <a:rPr lang="en-US" b="1" dirty="0">
                <a:solidFill>
                  <a:srgbClr val="0070C0"/>
                </a:solidFill>
              </a:rPr>
              <a:t> </a:t>
            </a:r>
            <a:r>
              <a:rPr lang="en-US" dirty="0"/>
              <a:t>– analyzes program structure. May use symbolic execution to systematically explore different paths in the program. Much slower than black-box </a:t>
            </a:r>
            <a:r>
              <a:rPr lang="en-US" dirty="0" err="1"/>
              <a:t>fuzzer</a:t>
            </a:r>
            <a:endParaRPr lang="en-US" dirty="0"/>
          </a:p>
          <a:p>
            <a:endParaRPr lang="en-US" dirty="0"/>
          </a:p>
          <a:p>
            <a:r>
              <a:rPr lang="en-US" b="1" dirty="0">
                <a:solidFill>
                  <a:srgbClr val="0070C0"/>
                </a:solidFill>
              </a:rPr>
              <a:t>grey </a:t>
            </a:r>
            <a:r>
              <a:rPr lang="en-US" b="1" dirty="0" err="1">
                <a:solidFill>
                  <a:srgbClr val="0070C0"/>
                </a:solidFill>
              </a:rPr>
              <a:t>fuzzer</a:t>
            </a:r>
            <a:r>
              <a:rPr lang="en-US" b="1" dirty="0">
                <a:solidFill>
                  <a:srgbClr val="0070C0"/>
                </a:solidFill>
              </a:rPr>
              <a:t> </a:t>
            </a:r>
            <a:r>
              <a:rPr lang="en-US" dirty="0"/>
              <a:t>– in-between white and black-box. Use lightweight instrumentation to trace basic block transitions. This leads to a reasonable performance overhead, while informing the </a:t>
            </a:r>
            <a:r>
              <a:rPr lang="en-US" dirty="0" err="1"/>
              <a:t>fuzzer</a:t>
            </a:r>
            <a:r>
              <a:rPr lang="en-US" dirty="0"/>
              <a:t> about the increase in code coverage during fuzzing. This makes gray-box </a:t>
            </a:r>
            <a:r>
              <a:rPr lang="en-US" dirty="0" err="1"/>
              <a:t>fuzzers</a:t>
            </a:r>
            <a:r>
              <a:rPr lang="en-US" dirty="0"/>
              <a:t> extremely efficient. Examples - </a:t>
            </a:r>
            <a:r>
              <a:rPr lang="en-US" b="1" dirty="0">
                <a:solidFill>
                  <a:srgbClr val="0070C0"/>
                </a:solidFill>
              </a:rPr>
              <a:t>AFL</a:t>
            </a:r>
            <a:r>
              <a:rPr lang="en-US" dirty="0"/>
              <a:t> and </a:t>
            </a:r>
            <a:r>
              <a:rPr lang="en-US" b="1" dirty="0" err="1">
                <a:solidFill>
                  <a:srgbClr val="0070C0"/>
                </a:solidFill>
              </a:rPr>
              <a:t>libFuzzer</a:t>
            </a:r>
            <a:r>
              <a:rPr lang="en-US" dirty="0"/>
              <a:t> .</a:t>
            </a:r>
          </a:p>
        </p:txBody>
      </p:sp>
      <p:cxnSp>
        <p:nvCxnSpPr>
          <p:cNvPr id="10" name="Straight Connector 9">
            <a:extLst>
              <a:ext uri="{FF2B5EF4-FFF2-40B4-BE49-F238E27FC236}">
                <a16:creationId xmlns:a16="http://schemas.microsoft.com/office/drawing/2014/main" id="{51C97ABA-2896-4848-81C6-7EFF5D0438E1}"/>
              </a:ext>
            </a:extLst>
          </p:cNvPr>
          <p:cNvCxnSpPr>
            <a:cxnSpLocks/>
          </p:cNvCxnSpPr>
          <p:nvPr/>
        </p:nvCxnSpPr>
        <p:spPr>
          <a:xfrm>
            <a:off x="5781368" y="1805402"/>
            <a:ext cx="0" cy="5052598"/>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73DAF1-3B19-204E-BD37-0A47E9FC12FD}"/>
              </a:ext>
            </a:extLst>
          </p:cNvPr>
          <p:cNvCxnSpPr>
            <a:cxnSpLocks/>
          </p:cNvCxnSpPr>
          <p:nvPr/>
        </p:nvCxnSpPr>
        <p:spPr>
          <a:xfrm flipH="1">
            <a:off x="0" y="4288047"/>
            <a:ext cx="5771536"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DB414B-8AB7-F64D-849A-B19163C8AF57}"/>
              </a:ext>
            </a:extLst>
          </p:cNvPr>
          <p:cNvSpPr txBox="1"/>
          <p:nvPr/>
        </p:nvSpPr>
        <p:spPr>
          <a:xfrm>
            <a:off x="0" y="813184"/>
            <a:ext cx="7420299" cy="646331"/>
          </a:xfrm>
          <a:prstGeom prst="rect">
            <a:avLst/>
          </a:prstGeom>
          <a:noFill/>
        </p:spPr>
        <p:txBody>
          <a:bodyPr wrap="square" rtlCol="0">
            <a:spAutoFit/>
          </a:bodyPr>
          <a:lstStyle/>
          <a:p>
            <a:r>
              <a:rPr lang="en-US" dirty="0"/>
              <a:t>Fuzz Testing — A Primer:</a:t>
            </a:r>
          </a:p>
          <a:p>
            <a:r>
              <a:rPr lang="en-US" dirty="0"/>
              <a:t>- </a:t>
            </a:r>
            <a:r>
              <a:rPr lang="en-US" dirty="0">
                <a:hlinkClick r:id="rId2"/>
              </a:rPr>
              <a:t>https://medium.com/@priyankasomrah/fuzz-testing-a-primer-2f8f4dc1062</a:t>
            </a:r>
            <a:endParaRPr lang="en-US" dirty="0"/>
          </a:p>
        </p:txBody>
      </p:sp>
      <p:sp>
        <p:nvSpPr>
          <p:cNvPr id="11" name="TextBox 10">
            <a:extLst>
              <a:ext uri="{FF2B5EF4-FFF2-40B4-BE49-F238E27FC236}">
                <a16:creationId xmlns:a16="http://schemas.microsoft.com/office/drawing/2014/main" id="{9091F54C-C89A-0549-83F3-013DF5C7A74A}"/>
              </a:ext>
            </a:extLst>
          </p:cNvPr>
          <p:cNvSpPr txBox="1"/>
          <p:nvPr/>
        </p:nvSpPr>
        <p:spPr>
          <a:xfrm>
            <a:off x="68826" y="4669195"/>
            <a:ext cx="5633884" cy="1754326"/>
          </a:xfrm>
          <a:prstGeom prst="rect">
            <a:avLst/>
          </a:prstGeom>
          <a:noFill/>
        </p:spPr>
        <p:txBody>
          <a:bodyPr wrap="square" rtlCol="0">
            <a:spAutoFit/>
          </a:bodyPr>
          <a:lstStyle/>
          <a:p>
            <a:r>
              <a:rPr lang="en-US" b="1" dirty="0">
                <a:solidFill>
                  <a:srgbClr val="0070C0"/>
                </a:solidFill>
              </a:rPr>
              <a:t>dumb </a:t>
            </a:r>
            <a:r>
              <a:rPr lang="en-US" b="1" dirty="0" err="1">
                <a:solidFill>
                  <a:srgbClr val="0070C0"/>
                </a:solidFill>
              </a:rPr>
              <a:t>fuzzer</a:t>
            </a:r>
            <a:r>
              <a:rPr lang="en-US" b="1" dirty="0">
                <a:solidFill>
                  <a:srgbClr val="0070C0"/>
                </a:solidFill>
              </a:rPr>
              <a:t> </a:t>
            </a:r>
            <a:r>
              <a:rPr lang="en-US" dirty="0"/>
              <a:t>– not aware of input structure</a:t>
            </a:r>
          </a:p>
          <a:p>
            <a:endParaRPr lang="en-US" dirty="0"/>
          </a:p>
          <a:p>
            <a:r>
              <a:rPr lang="en-US" b="1" dirty="0">
                <a:solidFill>
                  <a:srgbClr val="0070C0"/>
                </a:solidFill>
              </a:rPr>
              <a:t>smart </a:t>
            </a:r>
            <a:r>
              <a:rPr lang="en-US" b="1" dirty="0" err="1">
                <a:solidFill>
                  <a:srgbClr val="0070C0"/>
                </a:solidFill>
              </a:rPr>
              <a:t>fuzzer</a:t>
            </a:r>
            <a:r>
              <a:rPr lang="en-US" b="1" dirty="0">
                <a:solidFill>
                  <a:srgbClr val="0070C0"/>
                </a:solidFill>
              </a:rPr>
              <a:t> </a:t>
            </a:r>
            <a:r>
              <a:rPr lang="en-US" dirty="0"/>
              <a:t>– aware of structure of input data. For example, a smart generation-based </a:t>
            </a:r>
            <a:r>
              <a:rPr lang="en-US" dirty="0" err="1"/>
              <a:t>fuzzer</a:t>
            </a:r>
            <a:r>
              <a:rPr lang="en-US" dirty="0"/>
              <a:t> takes the input model or protocol that was provided by the user to generate new inputs.</a:t>
            </a:r>
          </a:p>
        </p:txBody>
      </p:sp>
    </p:spTree>
    <p:extLst>
      <p:ext uri="{BB962C8B-B14F-4D97-AF65-F5344CB8AC3E}">
        <p14:creationId xmlns:p14="http://schemas.microsoft.com/office/powerpoint/2010/main" val="2868591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A90AF5-F99B-D94F-B642-78E8B6D6476F}"/>
              </a:ext>
            </a:extLst>
          </p:cNvPr>
          <p:cNvSpPr txBox="1"/>
          <p:nvPr/>
        </p:nvSpPr>
        <p:spPr>
          <a:xfrm>
            <a:off x="0" y="29666"/>
            <a:ext cx="12192000" cy="6740307"/>
          </a:xfrm>
          <a:prstGeom prst="rect">
            <a:avLst/>
          </a:prstGeom>
          <a:noFill/>
        </p:spPr>
        <p:txBody>
          <a:bodyPr wrap="square" rtlCol="0">
            <a:spAutoFit/>
          </a:bodyPr>
          <a:lstStyle/>
          <a:p>
            <a:r>
              <a:rPr lang="en-US" sz="1600" dirty="0"/>
              <a:t>This page walks you through setting up </a:t>
            </a:r>
          </a:p>
          <a:p>
            <a:r>
              <a:rPr lang="en-US" sz="1600" dirty="0"/>
              <a:t>coverage guided fuzzing using </a:t>
            </a:r>
            <a:r>
              <a:rPr lang="en-US" sz="1600" b="1" dirty="0" err="1">
                <a:solidFill>
                  <a:srgbClr val="FF0000"/>
                </a:solidFill>
              </a:rPr>
              <a:t>libFuzzer</a:t>
            </a:r>
            <a:r>
              <a:rPr lang="en-US" sz="1600" dirty="0"/>
              <a:t> or </a:t>
            </a:r>
            <a:r>
              <a:rPr lang="en-US" sz="1600" b="1" dirty="0">
                <a:solidFill>
                  <a:srgbClr val="FF0000"/>
                </a:solidFill>
              </a:rPr>
              <a:t>AFL</a:t>
            </a:r>
            <a:r>
              <a:rPr lang="en-US" sz="1600" dirty="0"/>
              <a:t>:</a:t>
            </a:r>
          </a:p>
          <a:p>
            <a:r>
              <a:rPr lang="en-US" sz="1600" dirty="0"/>
              <a:t> - </a:t>
            </a:r>
            <a:r>
              <a:rPr lang="en-US" sz="1600" dirty="0">
                <a:hlinkClick r:id="rId3"/>
              </a:rPr>
              <a:t>https://google.github.io/clusterfuzz/setting-up-fuzzing/libfuzzer-and-afl/</a:t>
            </a:r>
            <a:endParaRPr lang="en-US" sz="1600" dirty="0"/>
          </a:p>
          <a:p>
            <a:endParaRPr lang="en-US" sz="1600" dirty="0"/>
          </a:p>
          <a:p>
            <a:r>
              <a:rPr lang="en-US" sz="1600" dirty="0"/>
              <a:t>The idea is to </a:t>
            </a:r>
            <a:r>
              <a:rPr lang="en-US" sz="1600" b="1" dirty="0">
                <a:solidFill>
                  <a:srgbClr val="00B050"/>
                </a:solidFill>
              </a:rPr>
              <a:t>insert hooks into execution</a:t>
            </a:r>
            <a:r>
              <a:rPr lang="en-US" sz="1600" dirty="0"/>
              <a:t>. </a:t>
            </a:r>
          </a:p>
          <a:p>
            <a:r>
              <a:rPr lang="en-US" sz="1600" dirty="0"/>
              <a:t>Easiest method to achieve this is to compile source code using provided compiler to insert hooks. </a:t>
            </a:r>
          </a:p>
          <a:p>
            <a:r>
              <a:rPr lang="en-US" sz="1600" dirty="0"/>
              <a:t>But it is also possible to decompile an executable file, or to target the LLVM </a:t>
            </a:r>
            <a:r>
              <a:rPr lang="en-US" sz="1600" dirty="0" err="1"/>
              <a:t>bitcode</a:t>
            </a:r>
            <a:r>
              <a:rPr lang="en-US" sz="1600" dirty="0"/>
              <a:t>.</a:t>
            </a:r>
          </a:p>
          <a:p>
            <a:endParaRPr lang="en-US" sz="1600" dirty="0"/>
          </a:p>
          <a:p>
            <a:r>
              <a:rPr lang="en-US" sz="1600" b="1" dirty="0">
                <a:solidFill>
                  <a:srgbClr val="00B050"/>
                </a:solidFill>
              </a:rPr>
              <a:t>AFL = American Fuzzy Lop</a:t>
            </a:r>
            <a:r>
              <a:rPr lang="en-US" sz="1600" b="1" dirty="0"/>
              <a:t> </a:t>
            </a:r>
            <a:r>
              <a:rPr lang="en-US" sz="1600" dirty="0"/>
              <a:t>(lop := something that is lopped (cut-off), such as branches and twigs lopped off trees)</a:t>
            </a:r>
          </a:p>
          <a:p>
            <a:r>
              <a:rPr lang="en-US" sz="1600" dirty="0"/>
              <a:t> - </a:t>
            </a:r>
            <a:r>
              <a:rPr lang="en-US" sz="1600" dirty="0">
                <a:hlinkClick r:id="rId4"/>
              </a:rPr>
              <a:t>http://lcamtuf.coredump.cx/afl/</a:t>
            </a:r>
            <a:r>
              <a:rPr lang="en-US" sz="1600" dirty="0"/>
              <a:t> , read excellent intro here:    - </a:t>
            </a:r>
            <a:r>
              <a:rPr lang="en-US" sz="1600" dirty="0">
                <a:hlinkClick r:id="rId5"/>
              </a:rPr>
              <a:t>https://github.com/google/AFL</a:t>
            </a:r>
            <a:r>
              <a:rPr lang="en-US" sz="1600" dirty="0"/>
              <a:t> </a:t>
            </a:r>
          </a:p>
          <a:p>
            <a:r>
              <a:rPr lang="en-US" sz="1600" dirty="0"/>
              <a:t>Also </a:t>
            </a:r>
            <a:r>
              <a:rPr lang="en-US" sz="1600" dirty="0" err="1"/>
              <a:t>QuickStartGuide</a:t>
            </a:r>
            <a:r>
              <a:rPr lang="en-US" sz="1600" dirty="0"/>
              <a:t> here:  - </a:t>
            </a:r>
            <a:r>
              <a:rPr lang="en-US" sz="1600" dirty="0">
                <a:hlinkClick r:id="rId6"/>
              </a:rPr>
              <a:t>https://github.com/google/AFL/blob/master/docs/QuickStartGuide.txt</a:t>
            </a:r>
            <a:endParaRPr lang="en-US" sz="1600" dirty="0"/>
          </a:p>
          <a:p>
            <a:r>
              <a:rPr lang="en-US" sz="1600" b="1" dirty="0">
                <a:solidFill>
                  <a:srgbClr val="00B050"/>
                </a:solidFill>
              </a:rPr>
              <a:t>AFL</a:t>
            </a:r>
            <a:r>
              <a:rPr lang="en-US" sz="1600" dirty="0"/>
              <a:t> is a security-oriented </a:t>
            </a:r>
            <a:r>
              <a:rPr lang="en-US" sz="1600" dirty="0" err="1"/>
              <a:t>fuzzer</a:t>
            </a:r>
            <a:r>
              <a:rPr lang="en-US" sz="1600" dirty="0"/>
              <a:t> originally developed at ~2013 by Michal </a:t>
            </a:r>
            <a:r>
              <a:rPr lang="en-US" sz="1600" dirty="0" err="1"/>
              <a:t>Zalewski</a:t>
            </a:r>
            <a:r>
              <a:rPr lang="en-US" sz="1600" dirty="0"/>
              <a:t> at Google:  </a:t>
            </a:r>
            <a:r>
              <a:rPr lang="en-US" sz="1600" dirty="0">
                <a:hlinkClick r:id="rId7"/>
              </a:rPr>
              <a:t>lcamtuf@google.com</a:t>
            </a:r>
            <a:r>
              <a:rPr lang="en-US" sz="1600" dirty="0"/>
              <a:t>.</a:t>
            </a:r>
          </a:p>
          <a:p>
            <a:r>
              <a:rPr lang="en-US" sz="1600" dirty="0"/>
              <a:t>Usage: compile source code of your system using </a:t>
            </a:r>
            <a:r>
              <a:rPr lang="en-US" sz="1600" b="1" dirty="0">
                <a:solidFill>
                  <a:srgbClr val="00B050"/>
                </a:solidFill>
              </a:rPr>
              <a:t>AFL</a:t>
            </a:r>
            <a:r>
              <a:rPr lang="en-US" sz="1600" dirty="0"/>
              <a:t> c-compiler (</a:t>
            </a:r>
            <a:r>
              <a:rPr lang="en-US" sz="1600" dirty="0" err="1"/>
              <a:t>gcc</a:t>
            </a:r>
            <a:r>
              <a:rPr lang="en-US" sz="1600" dirty="0"/>
              <a:t> of clang). </a:t>
            </a:r>
          </a:p>
          <a:p>
            <a:r>
              <a:rPr lang="en-US" sz="1600" b="1" dirty="0">
                <a:solidFill>
                  <a:srgbClr val="00B050"/>
                </a:solidFill>
              </a:rPr>
              <a:t>This inserts hooks into the code</a:t>
            </a:r>
            <a:r>
              <a:rPr lang="en-US" sz="1600" dirty="0"/>
              <a:t>, thus allowing  to detect place in the code where things happen, and to do adjustments using feedback.</a:t>
            </a:r>
          </a:p>
          <a:p>
            <a:endParaRPr lang="en-US" sz="1600" dirty="0"/>
          </a:p>
          <a:p>
            <a:r>
              <a:rPr lang="en-US" sz="1600" b="1" dirty="0" err="1">
                <a:solidFill>
                  <a:srgbClr val="00B050"/>
                </a:solidFill>
              </a:rPr>
              <a:t>libFuzzer</a:t>
            </a:r>
            <a:endParaRPr lang="en-US" sz="1600" b="1" dirty="0">
              <a:solidFill>
                <a:srgbClr val="00B050"/>
              </a:solidFill>
            </a:endParaRPr>
          </a:p>
          <a:p>
            <a:r>
              <a:rPr lang="en-US" sz="1600" dirty="0"/>
              <a:t> - </a:t>
            </a:r>
            <a:r>
              <a:rPr lang="en-US" sz="1600" dirty="0">
                <a:hlinkClick r:id="rId8"/>
              </a:rPr>
              <a:t>https://llvm.org/docs/LibFuzzer.html</a:t>
            </a:r>
            <a:endParaRPr lang="en-US" sz="1600" dirty="0"/>
          </a:p>
          <a:p>
            <a:r>
              <a:rPr lang="en-US" sz="1600" dirty="0"/>
              <a:t> - </a:t>
            </a:r>
            <a:r>
              <a:rPr lang="en-US" sz="1600" dirty="0">
                <a:hlinkClick r:id="rId9"/>
              </a:rPr>
              <a:t>https://github.com/google/fuzzing/blob/master/tutorial/libFuzzerTutorial.md</a:t>
            </a:r>
            <a:r>
              <a:rPr lang="en-US" sz="1600" dirty="0"/>
              <a:t> </a:t>
            </a:r>
          </a:p>
          <a:p>
            <a:r>
              <a:rPr lang="en-US" sz="1600" dirty="0"/>
              <a:t> - </a:t>
            </a:r>
            <a:r>
              <a:rPr lang="en-US" sz="1600" dirty="0">
                <a:hlinkClick r:id="rId10"/>
              </a:rPr>
              <a:t>https://scholar.google.com/scholar?start=10&amp;q=fuzz+testing+libfuzzer&amp;hl=en&amp;as_sdt=0,33</a:t>
            </a:r>
            <a:endParaRPr lang="en-US" sz="1600" dirty="0"/>
          </a:p>
          <a:p>
            <a:r>
              <a:rPr lang="en-US" sz="1600" dirty="0"/>
              <a:t> - Google for </a:t>
            </a:r>
            <a:r>
              <a:rPr lang="en-US" sz="1600" dirty="0" err="1"/>
              <a:t>libfuzzer</a:t>
            </a:r>
            <a:r>
              <a:rPr lang="en-US" sz="1600" dirty="0"/>
              <a:t> to get more links</a:t>
            </a:r>
          </a:p>
          <a:p>
            <a:r>
              <a:rPr lang="en-US" sz="1600" b="1" dirty="0" err="1">
                <a:solidFill>
                  <a:srgbClr val="00B050"/>
                </a:solidFill>
              </a:rPr>
              <a:t>libFuzzer</a:t>
            </a:r>
            <a:r>
              <a:rPr lang="en-US" sz="1600" dirty="0"/>
              <a:t> is part of the LLVM compiler infrastructure project and comes built-in with the clang compiler. </a:t>
            </a:r>
          </a:p>
          <a:p>
            <a:r>
              <a:rPr lang="en-US" sz="1600" dirty="0"/>
              <a:t>So you compile your source code with it, for example:  </a:t>
            </a:r>
          </a:p>
          <a:p>
            <a:r>
              <a:rPr lang="en-US" sz="1600" dirty="0"/>
              <a:t>     </a:t>
            </a:r>
            <a:r>
              <a:rPr lang="en-US" sz="1600" b="1" dirty="0">
                <a:solidFill>
                  <a:srgbClr val="0070C0"/>
                </a:solidFill>
                <a:latin typeface="Consolas" panose="020B0609020204030204" pitchFamily="49" charset="0"/>
                <a:cs typeface="Consolas" panose="020B0609020204030204" pitchFamily="49" charset="0"/>
              </a:rPr>
              <a:t>clang -g -O1 -</a:t>
            </a:r>
            <a:r>
              <a:rPr lang="en-US" sz="1600" b="1" dirty="0" err="1">
                <a:solidFill>
                  <a:srgbClr val="0070C0"/>
                </a:solidFill>
                <a:latin typeface="Consolas" panose="020B0609020204030204" pitchFamily="49" charset="0"/>
                <a:cs typeface="Consolas" panose="020B0609020204030204" pitchFamily="49" charset="0"/>
              </a:rPr>
              <a:t>fsanitize</a:t>
            </a:r>
            <a:r>
              <a:rPr lang="en-US" sz="1600" b="1" dirty="0">
                <a:solidFill>
                  <a:srgbClr val="0070C0"/>
                </a:solidFill>
                <a:latin typeface="Consolas" panose="020B0609020204030204" pitchFamily="49" charset="0"/>
                <a:cs typeface="Consolas" panose="020B0609020204030204" pitchFamily="49" charset="0"/>
              </a:rPr>
              <a:t>=</a:t>
            </a:r>
            <a:r>
              <a:rPr lang="en-US" sz="1600" b="1" dirty="0" err="1">
                <a:solidFill>
                  <a:srgbClr val="0070C0"/>
                </a:solidFill>
                <a:latin typeface="Consolas" panose="020B0609020204030204" pitchFamily="49" charset="0"/>
                <a:cs typeface="Consolas" panose="020B0609020204030204" pitchFamily="49" charset="0"/>
              </a:rPr>
              <a:t>fuzzer</a:t>
            </a:r>
            <a:r>
              <a:rPr lang="en-US" sz="1600" b="1" dirty="0">
                <a:solidFill>
                  <a:srgbClr val="0070C0"/>
                </a:solidFill>
                <a:latin typeface="Consolas" panose="020B0609020204030204" pitchFamily="49" charset="0"/>
                <a:cs typeface="Consolas" panose="020B0609020204030204" pitchFamily="49" charset="0"/>
              </a:rPr>
              <a:t> </a:t>
            </a:r>
            <a:r>
              <a:rPr lang="en-US" sz="1600" b="1" dirty="0" err="1">
                <a:solidFill>
                  <a:srgbClr val="0070C0"/>
                </a:solidFill>
                <a:latin typeface="Consolas" panose="020B0609020204030204" pitchFamily="49" charset="0"/>
                <a:cs typeface="Consolas" panose="020B0609020204030204" pitchFamily="49" charset="0"/>
              </a:rPr>
              <a:t>mytarget.c</a:t>
            </a:r>
            <a:endParaRPr lang="en-US" sz="1600" b="1" dirty="0">
              <a:solidFill>
                <a:srgbClr val="0070C0"/>
              </a:solidFill>
              <a:latin typeface="Consolas" panose="020B0609020204030204" pitchFamily="49" charset="0"/>
              <a:cs typeface="Consolas" panose="020B0609020204030204" pitchFamily="49" charset="0"/>
            </a:endParaRPr>
          </a:p>
          <a:p>
            <a:r>
              <a:rPr lang="en-US" sz="1600" b="1" dirty="0" err="1">
                <a:solidFill>
                  <a:srgbClr val="00B050"/>
                </a:solidFill>
              </a:rPr>
              <a:t>libFuzzer</a:t>
            </a:r>
            <a:r>
              <a:rPr lang="en-US" sz="1600" dirty="0"/>
              <a:t> requires a bit more work to setup (comparing with AFL), </a:t>
            </a:r>
          </a:p>
          <a:p>
            <a:r>
              <a:rPr lang="en-US" sz="1600" dirty="0"/>
              <a:t>but it is ideal when it comes to fuzzing specific API calls in a library </a:t>
            </a:r>
          </a:p>
          <a:p>
            <a:r>
              <a:rPr lang="en-US" sz="1600" dirty="0"/>
              <a:t>as well as it has better support for different </a:t>
            </a:r>
            <a:r>
              <a:rPr lang="en-US" sz="1600" dirty="0" err="1"/>
              <a:t>sanitisers</a:t>
            </a:r>
            <a:r>
              <a:rPr lang="en-US" sz="1600" dirty="0"/>
              <a:t>. </a:t>
            </a:r>
          </a:p>
          <a:p>
            <a:r>
              <a:rPr lang="en-US" sz="1600" dirty="0"/>
              <a:t>Also It is possible to use </a:t>
            </a:r>
            <a:r>
              <a:rPr lang="en-US" sz="1600" b="1" dirty="0">
                <a:solidFill>
                  <a:srgbClr val="00B050"/>
                </a:solidFill>
              </a:rPr>
              <a:t>AFL</a:t>
            </a:r>
            <a:r>
              <a:rPr lang="en-US" sz="1600" dirty="0"/>
              <a:t> engine while using a target function like in </a:t>
            </a:r>
            <a:r>
              <a:rPr lang="en-US" sz="1600" dirty="0" err="1"/>
              <a:t>libFuzzer</a:t>
            </a:r>
            <a:r>
              <a:rPr lang="en-US" sz="1600" dirty="0"/>
              <a:t>.</a:t>
            </a:r>
          </a:p>
        </p:txBody>
      </p:sp>
    </p:spTree>
    <p:extLst>
      <p:ext uri="{BB962C8B-B14F-4D97-AF65-F5344CB8AC3E}">
        <p14:creationId xmlns:p14="http://schemas.microsoft.com/office/powerpoint/2010/main" val="134219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3EE57E-0B10-3541-B0D2-441230E34AB2}"/>
              </a:ext>
            </a:extLst>
          </p:cNvPr>
          <p:cNvSpPr txBox="1"/>
          <p:nvPr/>
        </p:nvSpPr>
        <p:spPr>
          <a:xfrm>
            <a:off x="280219" y="176981"/>
            <a:ext cx="11695471" cy="6494085"/>
          </a:xfrm>
          <a:prstGeom prst="rect">
            <a:avLst/>
          </a:prstGeom>
          <a:noFill/>
        </p:spPr>
        <p:txBody>
          <a:bodyPr wrap="square" rtlCol="0">
            <a:spAutoFit/>
          </a:bodyPr>
          <a:lstStyle/>
          <a:p>
            <a:r>
              <a:rPr lang="en-US" sz="1600" b="1" dirty="0">
                <a:solidFill>
                  <a:srgbClr val="FF0000"/>
                </a:solidFill>
              </a:rPr>
              <a:t>Awesome Fuzzing </a:t>
            </a:r>
            <a:r>
              <a:rPr lang="en-US" sz="1600" dirty="0"/>
              <a:t>- a curated list of fuzzing resources (books, courses, videos, tools, tutorials,  vulnerable applications to practice on )</a:t>
            </a:r>
          </a:p>
          <a:p>
            <a:r>
              <a:rPr lang="en-US" sz="1600" dirty="0"/>
              <a:t> - </a:t>
            </a:r>
            <a:r>
              <a:rPr lang="en-US" sz="1600" dirty="0">
                <a:hlinkClick r:id="rId2"/>
              </a:rPr>
              <a:t>https://github.com/secfigo/Awesome-Fuzzing</a:t>
            </a:r>
            <a:endParaRPr lang="en-US" sz="1600" dirty="0"/>
          </a:p>
          <a:p>
            <a:endParaRPr lang="en-US" sz="1600" dirty="0"/>
          </a:p>
          <a:p>
            <a:r>
              <a:rPr lang="en-US" sz="1600" b="1" dirty="0">
                <a:solidFill>
                  <a:srgbClr val="FF0000"/>
                </a:solidFill>
              </a:rPr>
              <a:t>NEUZZ: Efficient Fuzzing </a:t>
            </a:r>
            <a:r>
              <a:rPr lang="en-US" sz="1600" dirty="0"/>
              <a:t>with Neural Program Smoothing (July 2019, </a:t>
            </a:r>
            <a:r>
              <a:rPr lang="en-US" sz="1600" b="1" dirty="0">
                <a:solidFill>
                  <a:srgbClr val="FF0000"/>
                </a:solidFill>
              </a:rPr>
              <a:t>Columbia University </a:t>
            </a:r>
            <a:r>
              <a:rPr lang="en-US" sz="1600" dirty="0"/>
              <a:t>- by </a:t>
            </a:r>
            <a:r>
              <a:rPr lang="en-US" sz="1600" dirty="0" err="1"/>
              <a:t>Dongdong</a:t>
            </a:r>
            <a:r>
              <a:rPr lang="en-US" sz="1600" dirty="0"/>
              <a:t> She, </a:t>
            </a:r>
            <a:r>
              <a:rPr lang="en-US" sz="1600" dirty="0" err="1"/>
              <a:t>Kexin</a:t>
            </a:r>
            <a:r>
              <a:rPr lang="en-US" sz="1600" dirty="0"/>
              <a:t> Pei, Dave Epstein, </a:t>
            </a:r>
            <a:r>
              <a:rPr lang="en-US" sz="1600" dirty="0" err="1"/>
              <a:t>Junfeng</a:t>
            </a:r>
            <a:r>
              <a:rPr lang="en-US" sz="1600" dirty="0"/>
              <a:t> Yang, </a:t>
            </a:r>
            <a:r>
              <a:rPr lang="en-US" sz="1600" dirty="0" err="1"/>
              <a:t>Baishakhi</a:t>
            </a:r>
            <a:r>
              <a:rPr lang="en-US" sz="1600" dirty="0"/>
              <a:t> Ray, and Suman Jana). NEUZZ significantly outperforms 10 state-of-the-art </a:t>
            </a:r>
            <a:r>
              <a:rPr lang="en-US" sz="1600" dirty="0" err="1"/>
              <a:t>graybox</a:t>
            </a:r>
            <a:r>
              <a:rPr lang="en-US" sz="1600" dirty="0"/>
              <a:t> </a:t>
            </a:r>
            <a:r>
              <a:rPr lang="en-US" sz="1600" dirty="0" err="1"/>
              <a:t>fuzzers</a:t>
            </a:r>
            <a:r>
              <a:rPr lang="en-US" sz="1600" dirty="0"/>
              <a:t> on 10 popular real-world programs both at finding new bugs and achieving higher edge coverage.</a:t>
            </a:r>
          </a:p>
          <a:p>
            <a:r>
              <a:rPr lang="en-US" sz="1600" dirty="0"/>
              <a:t> - </a:t>
            </a:r>
            <a:r>
              <a:rPr lang="en-US" sz="1600" dirty="0">
                <a:hlinkClick r:id="rId3"/>
              </a:rPr>
              <a:t>https://arxiv.org/pdf/1807.05620.pdf</a:t>
            </a:r>
            <a:endParaRPr lang="en-US" sz="1600" dirty="0"/>
          </a:p>
          <a:p>
            <a:endParaRPr lang="en-US" sz="1600" dirty="0"/>
          </a:p>
          <a:p>
            <a:r>
              <a:rPr lang="en-US" sz="1600" b="1" dirty="0">
                <a:solidFill>
                  <a:srgbClr val="FF0000"/>
                </a:solidFill>
              </a:rPr>
              <a:t>KLUZZER: </a:t>
            </a:r>
            <a:r>
              <a:rPr lang="en-US" sz="1600" b="1" dirty="0" err="1">
                <a:solidFill>
                  <a:srgbClr val="FF0000"/>
                </a:solidFill>
              </a:rPr>
              <a:t>Whitebox</a:t>
            </a:r>
            <a:r>
              <a:rPr lang="en-US" sz="1600" b="1" dirty="0">
                <a:solidFill>
                  <a:srgbClr val="FF0000"/>
                </a:solidFill>
              </a:rPr>
              <a:t> Fuzzing on Top of LLVM </a:t>
            </a:r>
            <a:r>
              <a:rPr lang="en-US" sz="1600" dirty="0"/>
              <a:t>- Targeting LLVM </a:t>
            </a:r>
            <a:r>
              <a:rPr lang="en-US" sz="1600" dirty="0" err="1"/>
              <a:t>bitcode</a:t>
            </a:r>
            <a:r>
              <a:rPr lang="en-US" sz="1600" dirty="0"/>
              <a:t> , easy to combine with </a:t>
            </a:r>
            <a:r>
              <a:rPr lang="en-US" sz="1600" dirty="0" err="1"/>
              <a:t>libFuzzer</a:t>
            </a:r>
            <a:r>
              <a:rPr lang="en-US" sz="1600" dirty="0"/>
              <a:t>. </a:t>
            </a:r>
            <a:r>
              <a:rPr lang="en-US" sz="1600" b="1" dirty="0">
                <a:solidFill>
                  <a:srgbClr val="FF0000"/>
                </a:solidFill>
              </a:rPr>
              <a:t>We need to buy this PDF (~$80</a:t>
            </a:r>
            <a:r>
              <a:rPr lang="en-US" sz="1600" dirty="0"/>
              <a:t>)</a:t>
            </a:r>
            <a:br>
              <a:rPr lang="en-US" sz="1600" dirty="0"/>
            </a:br>
            <a:r>
              <a:rPr lang="en-US" sz="1600" dirty="0"/>
              <a:t> - </a:t>
            </a:r>
            <a:r>
              <a:rPr lang="en-US" sz="1600" dirty="0">
                <a:hlinkClick r:id="rId4"/>
              </a:rPr>
              <a:t>https://link.springer.com/chapter/10.1007/978-3-030-31784-3_14</a:t>
            </a:r>
            <a:r>
              <a:rPr lang="en-US" sz="1600" dirty="0"/>
              <a:t> </a:t>
            </a:r>
          </a:p>
          <a:p>
            <a:r>
              <a:rPr lang="en-US" sz="1600" dirty="0"/>
              <a:t> - </a:t>
            </a:r>
            <a:r>
              <a:rPr lang="en-US" sz="1600" dirty="0">
                <a:hlinkClick r:id="rId5"/>
              </a:rPr>
              <a:t>https://gitlab.informatik.uni-bremen.de/mhle/kluzzer_atva19</a:t>
            </a:r>
            <a:endParaRPr lang="en-US" sz="1600" dirty="0"/>
          </a:p>
          <a:p>
            <a:endParaRPr lang="en-US" sz="1600" dirty="0"/>
          </a:p>
          <a:p>
            <a:r>
              <a:rPr lang="en-US" sz="1600" b="1" dirty="0">
                <a:solidFill>
                  <a:srgbClr val="FF0000"/>
                </a:solidFill>
              </a:rPr>
              <a:t>Pulling JPEGs out of thin a</a:t>
            </a:r>
            <a:r>
              <a:rPr lang="en-US" sz="1600" dirty="0"/>
              <a:t>ir - demonstration of the capabilities of AFL:</a:t>
            </a:r>
          </a:p>
          <a:p>
            <a:r>
              <a:rPr lang="en-US" sz="1600" dirty="0"/>
              <a:t> - </a:t>
            </a:r>
            <a:r>
              <a:rPr lang="en-US" sz="1600" dirty="0">
                <a:hlinkClick r:id="rId6"/>
              </a:rPr>
              <a:t>https://lcamtuf.blogspot.com/2014/11/pulling-jpegs-out-of-thin-air.html?m=1</a:t>
            </a:r>
            <a:endParaRPr lang="en-US" sz="1600" dirty="0"/>
          </a:p>
          <a:p>
            <a:endParaRPr lang="en-US" sz="1600" dirty="0"/>
          </a:p>
          <a:p>
            <a:r>
              <a:rPr lang="en-US" sz="1600" b="1" dirty="0">
                <a:solidFill>
                  <a:srgbClr val="FF0000"/>
                </a:solidFill>
              </a:rPr>
              <a:t>Hypothesis</a:t>
            </a:r>
            <a:r>
              <a:rPr lang="en-US" sz="1600" dirty="0"/>
              <a:t> - Python library for creating unit tests: </a:t>
            </a:r>
            <a:r>
              <a:rPr lang="en-US" sz="1600" dirty="0">
                <a:hlinkClick r:id="rId7"/>
              </a:rPr>
              <a:t>https://hypothesis.readthedocs.io/en/latest/index.html</a:t>
            </a:r>
            <a:endParaRPr lang="en-US" sz="1600" dirty="0"/>
          </a:p>
          <a:p>
            <a:endParaRPr lang="en-US" sz="1600" dirty="0"/>
          </a:p>
          <a:p>
            <a:r>
              <a:rPr lang="en-US" sz="1600" b="1" dirty="0">
                <a:solidFill>
                  <a:srgbClr val="FF0000"/>
                </a:solidFill>
              </a:rPr>
              <a:t>Symbolic Execution </a:t>
            </a:r>
            <a:r>
              <a:rPr lang="en-US" sz="1600" dirty="0"/>
              <a:t>(also symbolic evaluation) - a means of analyzing a program to determine </a:t>
            </a:r>
          </a:p>
          <a:p>
            <a:r>
              <a:rPr lang="en-US" sz="1600" dirty="0"/>
              <a:t>what inputs cause each part of a program to execute: </a:t>
            </a:r>
            <a:r>
              <a:rPr lang="en-US" sz="1600" dirty="0">
                <a:hlinkClick r:id="rId8"/>
              </a:rPr>
              <a:t>https://en.m.wikipedia.org/wiki/Symbolic_execution</a:t>
            </a:r>
            <a:endParaRPr lang="en-US" sz="1600" dirty="0"/>
          </a:p>
          <a:p>
            <a:endParaRPr lang="en-US" sz="1600" dirty="0"/>
          </a:p>
          <a:p>
            <a:r>
              <a:rPr lang="en-US" sz="1600" b="1" dirty="0">
                <a:solidFill>
                  <a:srgbClr val="FF0000"/>
                </a:solidFill>
              </a:rPr>
              <a:t>Dynamic program analysis </a:t>
            </a:r>
            <a:r>
              <a:rPr lang="en-US" sz="1600" dirty="0"/>
              <a:t>– executing with sufficient test inputs to cover almost all possible outputs</a:t>
            </a:r>
          </a:p>
          <a:p>
            <a:r>
              <a:rPr lang="en-US" sz="1600" dirty="0"/>
              <a:t> - </a:t>
            </a:r>
            <a:r>
              <a:rPr lang="en-US" sz="1600" dirty="0">
                <a:hlinkClick r:id="rId9"/>
              </a:rPr>
              <a:t>https://en.m.wikipedia.org/wiki/Dynamic_program_analysis</a:t>
            </a:r>
            <a:endParaRPr lang="en-US" sz="1600" dirty="0"/>
          </a:p>
          <a:p>
            <a:endParaRPr lang="en-US" sz="1600" dirty="0"/>
          </a:p>
          <a:p>
            <a:r>
              <a:rPr lang="en-US" sz="1600" b="1" dirty="0" err="1">
                <a:solidFill>
                  <a:srgbClr val="FF0000"/>
                </a:solidFill>
              </a:rPr>
              <a:t>ClusterFuzz</a:t>
            </a:r>
            <a:r>
              <a:rPr lang="en-US" sz="1600" dirty="0"/>
              <a:t> – open-sourced by Google in 2019, was used on 25,000 servers to find 16,000 bugs in </a:t>
            </a:r>
            <a:r>
              <a:rPr lang="en-US" sz="1600" dirty="0" err="1"/>
              <a:t>Chome</a:t>
            </a:r>
            <a:r>
              <a:rPr lang="en-US" sz="1600" dirty="0"/>
              <a:t> and 11,000 bugs in other Open Source projects: </a:t>
            </a:r>
            <a:r>
              <a:rPr lang="en-US" sz="1600" dirty="0">
                <a:hlinkClick r:id="rId10"/>
              </a:rPr>
              <a:t>https://jaxenter.com/clusterfuzz-open-sourced-155414.html</a:t>
            </a:r>
            <a:r>
              <a:rPr lang="en-US" sz="1600" dirty="0"/>
              <a:t> </a:t>
            </a:r>
          </a:p>
        </p:txBody>
      </p:sp>
    </p:spTree>
    <p:extLst>
      <p:ext uri="{BB962C8B-B14F-4D97-AF65-F5344CB8AC3E}">
        <p14:creationId xmlns:p14="http://schemas.microsoft.com/office/powerpoint/2010/main" val="731221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A4CC70-5A08-8445-A9C6-DED41086EAE6}"/>
              </a:ext>
            </a:extLst>
          </p:cNvPr>
          <p:cNvSpPr txBox="1"/>
          <p:nvPr/>
        </p:nvSpPr>
        <p:spPr>
          <a:xfrm>
            <a:off x="-1" y="0"/>
            <a:ext cx="7120647" cy="584775"/>
          </a:xfrm>
          <a:prstGeom prst="rect">
            <a:avLst/>
          </a:prstGeom>
          <a:noFill/>
        </p:spPr>
        <p:txBody>
          <a:bodyPr wrap="square" rtlCol="0">
            <a:spAutoFit/>
          </a:bodyPr>
          <a:lstStyle/>
          <a:p>
            <a:r>
              <a:rPr lang="en-US" sz="3200" b="1" dirty="0"/>
              <a:t>Evolutionary Fuzzing:</a:t>
            </a:r>
          </a:p>
        </p:txBody>
      </p:sp>
      <p:sp>
        <p:nvSpPr>
          <p:cNvPr id="5" name="TextBox 4">
            <a:extLst>
              <a:ext uri="{FF2B5EF4-FFF2-40B4-BE49-F238E27FC236}">
                <a16:creationId xmlns:a16="http://schemas.microsoft.com/office/drawing/2014/main" id="{BFDF6F9A-AC0B-CD48-8201-02D7B8BE409D}"/>
              </a:ext>
            </a:extLst>
          </p:cNvPr>
          <p:cNvSpPr txBox="1"/>
          <p:nvPr/>
        </p:nvSpPr>
        <p:spPr>
          <a:xfrm>
            <a:off x="117988" y="584775"/>
            <a:ext cx="11931444" cy="5632311"/>
          </a:xfrm>
          <a:prstGeom prst="rect">
            <a:avLst/>
          </a:prstGeom>
          <a:noFill/>
        </p:spPr>
        <p:txBody>
          <a:bodyPr wrap="square" rtlCol="0">
            <a:spAutoFit/>
          </a:bodyPr>
          <a:lstStyle/>
          <a:p>
            <a:r>
              <a:rPr lang="en-US" b="1" dirty="0">
                <a:solidFill>
                  <a:srgbClr val="00B050"/>
                </a:solidFill>
              </a:rPr>
              <a:t>Evolutionary fuzzing</a:t>
            </a:r>
            <a:r>
              <a:rPr lang="en-US" dirty="0"/>
              <a:t> - converging towards the discovery of weaknesses. </a:t>
            </a:r>
          </a:p>
          <a:p>
            <a:r>
              <a:rPr lang="en-US" dirty="0"/>
              <a:t>It uses genetic algorithms in order to produce successive generations of test cases populations.</a:t>
            </a:r>
          </a:p>
          <a:p>
            <a:endParaRPr lang="en-US" dirty="0"/>
          </a:p>
          <a:p>
            <a:r>
              <a:rPr lang="en-US" b="1" dirty="0">
                <a:solidFill>
                  <a:srgbClr val="00B050"/>
                </a:solidFill>
              </a:rPr>
              <a:t>Evolutionary fuzzing</a:t>
            </a:r>
            <a:r>
              <a:rPr lang="en-US" dirty="0"/>
              <a:t> - use feedback from each test case to learn the format of the input over time. </a:t>
            </a:r>
            <a:br>
              <a:rPr lang="en-US" dirty="0"/>
            </a:br>
            <a:r>
              <a:rPr lang="en-US" dirty="0"/>
              <a:t>For example, by measuring the code coverage of each test case, the </a:t>
            </a:r>
            <a:r>
              <a:rPr lang="en-US" dirty="0" err="1"/>
              <a:t>fuzzer</a:t>
            </a:r>
            <a:r>
              <a:rPr lang="en-US" dirty="0"/>
              <a:t> can work out which properties of the test case exercise a given area of code, and gradually evolve a set of test cases that cover the majority of the program code. </a:t>
            </a:r>
          </a:p>
          <a:p>
            <a:endParaRPr lang="en-US" dirty="0"/>
          </a:p>
          <a:p>
            <a:r>
              <a:rPr lang="en-US" b="1" dirty="0">
                <a:solidFill>
                  <a:srgbClr val="00B050"/>
                </a:solidFill>
              </a:rPr>
              <a:t>Evolutionary fuzzing</a:t>
            </a:r>
            <a:r>
              <a:rPr lang="en-US" dirty="0"/>
              <a:t> often relies on other techniques similar to genetic algorithms and may require some form of binary instrumentation to operate correctly.</a:t>
            </a:r>
          </a:p>
          <a:p>
            <a:endParaRPr lang="en-US" dirty="0"/>
          </a:p>
          <a:p>
            <a:r>
              <a:rPr lang="en-US" b="1" dirty="0" err="1">
                <a:solidFill>
                  <a:srgbClr val="00B050"/>
                </a:solidFill>
              </a:rPr>
              <a:t>libFuzzer</a:t>
            </a:r>
            <a:r>
              <a:rPr lang="en-US" dirty="0"/>
              <a:t> – a library for coverage-guided fuzz testing. </a:t>
            </a:r>
            <a:r>
              <a:rPr lang="en-US" b="1" dirty="0" err="1">
                <a:solidFill>
                  <a:srgbClr val="00B050"/>
                </a:solidFill>
              </a:rPr>
              <a:t>LibFuzzer</a:t>
            </a:r>
            <a:r>
              <a:rPr lang="en-US" dirty="0"/>
              <a:t> is in-process, coverage-guided, evolutionary fuzzing engine. </a:t>
            </a:r>
            <a:r>
              <a:rPr lang="en-US" b="1" dirty="0" err="1">
                <a:solidFill>
                  <a:srgbClr val="00B050"/>
                </a:solidFill>
              </a:rPr>
              <a:t>LibFuzzer</a:t>
            </a:r>
            <a:r>
              <a:rPr lang="en-US" dirty="0"/>
              <a:t> is linked with the library under test, and feeds fuzzed inputs to the library via a specific fuzzing </a:t>
            </a:r>
            <a:r>
              <a:rPr lang="en-US" dirty="0" err="1"/>
              <a:t>entrypoint</a:t>
            </a:r>
            <a:r>
              <a:rPr lang="en-US" dirty="0"/>
              <a:t> (aka “target function”); the </a:t>
            </a:r>
            <a:r>
              <a:rPr lang="en-US" dirty="0" err="1"/>
              <a:t>fuzzer</a:t>
            </a:r>
            <a:r>
              <a:rPr lang="en-US" dirty="0"/>
              <a:t> then tracks which areas of the code are reached, and generates mutations on the corpus of input data in order to maximize the code coverage. The code coverage information for </a:t>
            </a:r>
            <a:r>
              <a:rPr lang="en-US" dirty="0" err="1"/>
              <a:t>libFuzzer</a:t>
            </a:r>
            <a:r>
              <a:rPr lang="en-US" dirty="0"/>
              <a:t> is provided by LLVM’s </a:t>
            </a:r>
            <a:r>
              <a:rPr lang="en-US" dirty="0" err="1"/>
              <a:t>SanitizerCoverage</a:t>
            </a:r>
            <a:r>
              <a:rPr lang="en-US" dirty="0"/>
              <a:t> instrumentation.</a:t>
            </a:r>
          </a:p>
          <a:p>
            <a:r>
              <a:rPr lang="en-US" dirty="0"/>
              <a:t> - </a:t>
            </a:r>
            <a:r>
              <a:rPr lang="en-US" dirty="0">
                <a:hlinkClick r:id="rId2"/>
              </a:rPr>
              <a:t>https://llvm.org/docs/LibFuzzer.html</a:t>
            </a:r>
            <a:endParaRPr lang="en-US" dirty="0"/>
          </a:p>
          <a:p>
            <a:endParaRPr lang="en-US" dirty="0"/>
          </a:p>
          <a:p>
            <a:r>
              <a:rPr lang="en-US" dirty="0"/>
              <a:t>V-Fuzz: Vulnerability-Oriented Evolutionary Fuzzing</a:t>
            </a:r>
          </a:p>
          <a:p>
            <a:r>
              <a:rPr lang="en-US" dirty="0" err="1"/>
              <a:t>Yuwei</a:t>
            </a:r>
            <a:r>
              <a:rPr lang="en-US" dirty="0"/>
              <a:t> Li, </a:t>
            </a:r>
            <a:r>
              <a:rPr lang="en-US" dirty="0" err="1"/>
              <a:t>Shouling</a:t>
            </a:r>
            <a:r>
              <a:rPr lang="en-US" dirty="0"/>
              <a:t> Ji, </a:t>
            </a:r>
            <a:r>
              <a:rPr lang="en-US" dirty="0" err="1"/>
              <a:t>Chenyang</a:t>
            </a:r>
            <a:r>
              <a:rPr lang="en-US" dirty="0"/>
              <a:t> </a:t>
            </a:r>
            <a:r>
              <a:rPr lang="en-US" dirty="0" err="1"/>
              <a:t>Lv</a:t>
            </a:r>
            <a:r>
              <a:rPr lang="en-US" dirty="0"/>
              <a:t>, Yuan Chen, </a:t>
            </a:r>
            <a:r>
              <a:rPr lang="en-US" dirty="0" err="1"/>
              <a:t>Jianhai</a:t>
            </a:r>
            <a:r>
              <a:rPr lang="en-US" dirty="0"/>
              <a:t> Chen, </a:t>
            </a:r>
            <a:r>
              <a:rPr lang="en-US" dirty="0" err="1"/>
              <a:t>Qinchen</a:t>
            </a:r>
            <a:r>
              <a:rPr lang="en-US" dirty="0"/>
              <a:t> Gu, and </a:t>
            </a:r>
            <a:r>
              <a:rPr lang="en-US" dirty="0" err="1"/>
              <a:t>Chunming</a:t>
            </a:r>
            <a:r>
              <a:rPr lang="en-US" dirty="0"/>
              <a:t> Wu</a:t>
            </a:r>
          </a:p>
          <a:p>
            <a:r>
              <a:rPr lang="en-US" dirty="0"/>
              <a:t> - </a:t>
            </a:r>
            <a:r>
              <a:rPr lang="en-US" dirty="0">
                <a:hlinkClick r:id="rId3"/>
              </a:rPr>
              <a:t>https://arxiv.org/pdf/1901.01142.pdf</a:t>
            </a:r>
            <a:r>
              <a:rPr lang="en-US" dirty="0"/>
              <a:t> </a:t>
            </a:r>
          </a:p>
        </p:txBody>
      </p:sp>
    </p:spTree>
    <p:extLst>
      <p:ext uri="{BB962C8B-B14F-4D97-AF65-F5344CB8AC3E}">
        <p14:creationId xmlns:p14="http://schemas.microsoft.com/office/powerpoint/2010/main" val="413479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908DDB-E503-6B4F-A20C-26E06F933931}"/>
              </a:ext>
            </a:extLst>
          </p:cNvPr>
          <p:cNvSpPr txBox="1"/>
          <p:nvPr/>
        </p:nvSpPr>
        <p:spPr>
          <a:xfrm>
            <a:off x="0" y="0"/>
            <a:ext cx="6420256" cy="2062103"/>
          </a:xfrm>
          <a:prstGeom prst="rect">
            <a:avLst/>
          </a:prstGeom>
          <a:noFill/>
        </p:spPr>
        <p:txBody>
          <a:bodyPr wrap="square" rtlCol="0">
            <a:spAutoFit/>
          </a:bodyPr>
          <a:lstStyle/>
          <a:p>
            <a:r>
              <a:rPr lang="en-US" sz="3200" b="1" dirty="0"/>
              <a:t>Google Brain </a:t>
            </a:r>
            <a:r>
              <a:rPr lang="en-US" sz="3200" b="1" dirty="0" err="1">
                <a:solidFill>
                  <a:srgbClr val="0070C0"/>
                </a:solidFill>
              </a:rPr>
              <a:t>TensorFuzz</a:t>
            </a:r>
            <a:r>
              <a:rPr lang="en-US" sz="3200" b="1" dirty="0"/>
              <a:t> </a:t>
            </a:r>
            <a:br>
              <a:rPr lang="en-US" sz="3200" b="1" dirty="0"/>
            </a:br>
            <a:r>
              <a:rPr lang="en-US" sz="3200" b="1" dirty="0"/>
              <a:t>Debugs Neural Networks </a:t>
            </a:r>
            <a:br>
              <a:rPr lang="en-US" sz="3200" b="1" dirty="0"/>
            </a:br>
            <a:r>
              <a:rPr lang="en-US" sz="3200" b="1" dirty="0"/>
              <a:t>with </a:t>
            </a:r>
            <a:r>
              <a:rPr lang="en-US" sz="3200" b="1" dirty="0">
                <a:solidFill>
                  <a:srgbClr val="0070C0"/>
                </a:solidFill>
              </a:rPr>
              <a:t>Coverage-Guided Fuzzing (CGF) </a:t>
            </a:r>
            <a:br>
              <a:rPr lang="en-US" sz="3200" b="1" dirty="0"/>
            </a:br>
            <a:r>
              <a:rPr lang="en-US" sz="3200" b="1" dirty="0"/>
              <a:t>(</a:t>
            </a:r>
            <a:r>
              <a:rPr lang="en-US" sz="3200" b="1" dirty="0" err="1"/>
              <a:t>Odena</a:t>
            </a:r>
            <a:r>
              <a:rPr lang="en-US" sz="3200" b="1" dirty="0"/>
              <a:t> &amp; </a:t>
            </a:r>
            <a:r>
              <a:rPr lang="en-US" sz="3200" b="1" dirty="0" err="1"/>
              <a:t>Goodfellow</a:t>
            </a:r>
            <a:r>
              <a:rPr lang="en-US" sz="3200" b="1" dirty="0"/>
              <a:t>, 2018)</a:t>
            </a:r>
          </a:p>
        </p:txBody>
      </p:sp>
      <p:sp>
        <p:nvSpPr>
          <p:cNvPr id="5" name="TextBox 4">
            <a:extLst>
              <a:ext uri="{FF2B5EF4-FFF2-40B4-BE49-F238E27FC236}">
                <a16:creationId xmlns:a16="http://schemas.microsoft.com/office/drawing/2014/main" id="{03324731-D77F-494B-BCAC-A389F110E23D}"/>
              </a:ext>
            </a:extLst>
          </p:cNvPr>
          <p:cNvSpPr txBox="1"/>
          <p:nvPr/>
        </p:nvSpPr>
        <p:spPr>
          <a:xfrm>
            <a:off x="29182" y="2169573"/>
            <a:ext cx="7383296" cy="584775"/>
          </a:xfrm>
          <a:prstGeom prst="rect">
            <a:avLst/>
          </a:prstGeom>
          <a:noFill/>
        </p:spPr>
        <p:txBody>
          <a:bodyPr wrap="square" rtlCol="0">
            <a:spAutoFit/>
          </a:bodyPr>
          <a:lstStyle/>
          <a:p>
            <a:r>
              <a:rPr lang="en-US" sz="1600" dirty="0">
                <a:hlinkClick r:id="rId2"/>
              </a:rPr>
              <a:t>https://medium.com/syncedreview/google-brain-tensorfuzz-debugs-neural-networks-with-coverage-guided-fuzzing-89843346fcda</a:t>
            </a:r>
            <a:r>
              <a:rPr lang="en-US" sz="1600" dirty="0"/>
              <a:t>  </a:t>
            </a:r>
          </a:p>
        </p:txBody>
      </p:sp>
      <p:pic>
        <p:nvPicPr>
          <p:cNvPr id="2" name="Picture 1">
            <a:extLst>
              <a:ext uri="{FF2B5EF4-FFF2-40B4-BE49-F238E27FC236}">
                <a16:creationId xmlns:a16="http://schemas.microsoft.com/office/drawing/2014/main" id="{56E224E0-E4AF-294D-8FE9-B92F262DFA7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338794" y="2908237"/>
            <a:ext cx="3832699" cy="3925198"/>
          </a:xfrm>
          <a:prstGeom prst="rect">
            <a:avLst/>
          </a:prstGeom>
        </p:spPr>
      </p:pic>
      <p:pic>
        <p:nvPicPr>
          <p:cNvPr id="3" name="Picture 2">
            <a:extLst>
              <a:ext uri="{FF2B5EF4-FFF2-40B4-BE49-F238E27FC236}">
                <a16:creationId xmlns:a16="http://schemas.microsoft.com/office/drawing/2014/main" id="{20391757-BA03-DD45-AD15-9B32B72A6F7A}"/>
              </a:ext>
            </a:extLst>
          </p:cNvPr>
          <p:cNvPicPr>
            <a:picLocks noChangeAspect="1"/>
          </p:cNvPicPr>
          <p:nvPr/>
        </p:nvPicPr>
        <p:blipFill>
          <a:blip r:embed="rId4"/>
          <a:stretch>
            <a:fillRect/>
          </a:stretch>
        </p:blipFill>
        <p:spPr>
          <a:xfrm>
            <a:off x="8536286" y="260188"/>
            <a:ext cx="3603829" cy="1801915"/>
          </a:xfrm>
          <a:prstGeom prst="rect">
            <a:avLst/>
          </a:prstGeom>
        </p:spPr>
      </p:pic>
      <p:sp>
        <p:nvSpPr>
          <p:cNvPr id="6" name="TextBox 5">
            <a:extLst>
              <a:ext uri="{FF2B5EF4-FFF2-40B4-BE49-F238E27FC236}">
                <a16:creationId xmlns:a16="http://schemas.microsoft.com/office/drawing/2014/main" id="{41F5609E-9B9B-214E-87DA-4C98A1276ED8}"/>
              </a:ext>
            </a:extLst>
          </p:cNvPr>
          <p:cNvSpPr txBox="1"/>
          <p:nvPr/>
        </p:nvSpPr>
        <p:spPr>
          <a:xfrm>
            <a:off x="8536285" y="2094032"/>
            <a:ext cx="3603829" cy="369332"/>
          </a:xfrm>
          <a:prstGeom prst="rect">
            <a:avLst/>
          </a:prstGeom>
          <a:noFill/>
        </p:spPr>
        <p:txBody>
          <a:bodyPr wrap="square" rtlCol="0">
            <a:spAutoFit/>
          </a:bodyPr>
          <a:lstStyle/>
          <a:p>
            <a:r>
              <a:rPr lang="en-US" dirty="0"/>
              <a:t>Augustus </a:t>
            </a:r>
            <a:r>
              <a:rPr lang="en-US" dirty="0" err="1"/>
              <a:t>Odena</a:t>
            </a:r>
            <a:r>
              <a:rPr lang="en-US" dirty="0"/>
              <a:t>   &amp;   Ian </a:t>
            </a:r>
            <a:r>
              <a:rPr lang="en-US" dirty="0" err="1"/>
              <a:t>Goodfellow</a:t>
            </a:r>
            <a:endParaRPr lang="en-US" dirty="0"/>
          </a:p>
        </p:txBody>
      </p:sp>
      <p:sp>
        <p:nvSpPr>
          <p:cNvPr id="7" name="TextBox 6">
            <a:extLst>
              <a:ext uri="{FF2B5EF4-FFF2-40B4-BE49-F238E27FC236}">
                <a16:creationId xmlns:a16="http://schemas.microsoft.com/office/drawing/2014/main" id="{5A42E94E-A869-F34F-85D2-7A3F6569FD46}"/>
              </a:ext>
            </a:extLst>
          </p:cNvPr>
          <p:cNvSpPr txBox="1"/>
          <p:nvPr/>
        </p:nvSpPr>
        <p:spPr>
          <a:xfrm>
            <a:off x="29180" y="3823801"/>
            <a:ext cx="7869679" cy="2862322"/>
          </a:xfrm>
          <a:prstGeom prst="rect">
            <a:avLst/>
          </a:prstGeom>
          <a:noFill/>
        </p:spPr>
        <p:txBody>
          <a:bodyPr wrap="square" rtlCol="0">
            <a:spAutoFit/>
          </a:bodyPr>
          <a:lstStyle/>
          <a:p>
            <a:r>
              <a:rPr lang="en-US" dirty="0"/>
              <a:t>Fuzzing over TensorFlow graph.</a:t>
            </a:r>
          </a:p>
          <a:p>
            <a:endParaRPr lang="en-US" dirty="0"/>
          </a:p>
          <a:p>
            <a:r>
              <a:rPr lang="en-US" dirty="0"/>
              <a:t>The </a:t>
            </a:r>
            <a:r>
              <a:rPr lang="en-US" b="1" dirty="0" err="1">
                <a:solidFill>
                  <a:srgbClr val="0070C0"/>
                </a:solidFill>
              </a:rPr>
              <a:t>TensorFuzz</a:t>
            </a:r>
            <a:r>
              <a:rPr lang="en-US" dirty="0"/>
              <a:t> tool </a:t>
            </a:r>
          </a:p>
          <a:p>
            <a:r>
              <a:rPr lang="en-US" dirty="0"/>
              <a:t>feeds inputs to an arbitrary TensorFlow graph </a:t>
            </a:r>
          </a:p>
          <a:p>
            <a:r>
              <a:rPr lang="en-US" dirty="0"/>
              <a:t>and measures coverage by looking at the “activations” of the computation graph.</a:t>
            </a:r>
          </a:p>
          <a:p>
            <a:endParaRPr lang="en-US" dirty="0"/>
          </a:p>
          <a:p>
            <a:r>
              <a:rPr lang="en-US" dirty="0"/>
              <a:t>In coverage-guided fuzzing, </a:t>
            </a:r>
          </a:p>
          <a:p>
            <a:r>
              <a:rPr lang="en-US" dirty="0"/>
              <a:t>random mutations of inputs to a neural network </a:t>
            </a:r>
          </a:p>
          <a:p>
            <a:r>
              <a:rPr lang="en-US" dirty="0"/>
              <a:t>are guided by a coverage metric </a:t>
            </a:r>
          </a:p>
          <a:p>
            <a:r>
              <a:rPr lang="en-US" dirty="0"/>
              <a:t>toward the goal of satisfying user-specified constraints.</a:t>
            </a:r>
          </a:p>
        </p:txBody>
      </p:sp>
      <p:sp>
        <p:nvSpPr>
          <p:cNvPr id="8" name="TextBox 7">
            <a:extLst>
              <a:ext uri="{FF2B5EF4-FFF2-40B4-BE49-F238E27FC236}">
                <a16:creationId xmlns:a16="http://schemas.microsoft.com/office/drawing/2014/main" id="{BC75CE2D-A2C2-9A45-B27D-481CF184D1E3}"/>
              </a:ext>
            </a:extLst>
          </p:cNvPr>
          <p:cNvSpPr txBox="1"/>
          <p:nvPr/>
        </p:nvSpPr>
        <p:spPr>
          <a:xfrm>
            <a:off x="29180" y="2817760"/>
            <a:ext cx="5081776" cy="338554"/>
          </a:xfrm>
          <a:prstGeom prst="rect">
            <a:avLst/>
          </a:prstGeom>
          <a:noFill/>
        </p:spPr>
        <p:txBody>
          <a:bodyPr wrap="none" rtlCol="0">
            <a:spAutoFit/>
          </a:bodyPr>
          <a:lstStyle/>
          <a:p>
            <a:r>
              <a:rPr lang="en-US" sz="1600" dirty="0">
                <a:hlinkClick r:id="rId5"/>
              </a:rPr>
              <a:t>http://proceedings.mlr.press/v97/odena19a/odena19a.pdf</a:t>
            </a:r>
            <a:endParaRPr lang="en-US" sz="1600" dirty="0"/>
          </a:p>
        </p:txBody>
      </p:sp>
      <p:sp>
        <p:nvSpPr>
          <p:cNvPr id="9" name="TextBox 8">
            <a:extLst>
              <a:ext uri="{FF2B5EF4-FFF2-40B4-BE49-F238E27FC236}">
                <a16:creationId xmlns:a16="http://schemas.microsoft.com/office/drawing/2014/main" id="{38E65684-3955-CF44-A6B4-70EECD7B2AD8}"/>
              </a:ext>
            </a:extLst>
          </p:cNvPr>
          <p:cNvSpPr txBox="1"/>
          <p:nvPr/>
        </p:nvSpPr>
        <p:spPr>
          <a:xfrm>
            <a:off x="29180" y="3176760"/>
            <a:ext cx="3995837" cy="338554"/>
          </a:xfrm>
          <a:prstGeom prst="rect">
            <a:avLst/>
          </a:prstGeom>
          <a:noFill/>
        </p:spPr>
        <p:txBody>
          <a:bodyPr wrap="none" rtlCol="0">
            <a:spAutoFit/>
          </a:bodyPr>
          <a:lstStyle/>
          <a:p>
            <a:r>
              <a:rPr lang="en-US" sz="1600" dirty="0">
                <a:hlinkClick r:id="rId6"/>
              </a:rPr>
              <a:t>https://github.com/brain-research/tensorfuzz</a:t>
            </a:r>
            <a:endParaRPr lang="en-US" sz="1600" dirty="0"/>
          </a:p>
        </p:txBody>
      </p:sp>
    </p:spTree>
    <p:extLst>
      <p:ext uri="{BB962C8B-B14F-4D97-AF65-F5344CB8AC3E}">
        <p14:creationId xmlns:p14="http://schemas.microsoft.com/office/powerpoint/2010/main" val="3803802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908DDB-E503-6B4F-A20C-26E06F933931}"/>
              </a:ext>
            </a:extLst>
          </p:cNvPr>
          <p:cNvSpPr txBox="1"/>
          <p:nvPr/>
        </p:nvSpPr>
        <p:spPr>
          <a:xfrm>
            <a:off x="-1" y="0"/>
            <a:ext cx="4256691" cy="738664"/>
          </a:xfrm>
          <a:prstGeom prst="rect">
            <a:avLst/>
          </a:prstGeom>
          <a:noFill/>
        </p:spPr>
        <p:txBody>
          <a:bodyPr wrap="square" rtlCol="0">
            <a:spAutoFit/>
          </a:bodyPr>
          <a:lstStyle/>
          <a:p>
            <a:r>
              <a:rPr lang="en-US" sz="2400" b="1" dirty="0"/>
              <a:t>Some Fuzz Testing Frameworks</a:t>
            </a:r>
            <a:br>
              <a:rPr lang="en-US" sz="2400" b="1" dirty="0"/>
            </a:br>
            <a:r>
              <a:rPr lang="en-US" b="1" dirty="0"/>
              <a:t> (web applications and cybersecurity):</a:t>
            </a:r>
          </a:p>
        </p:txBody>
      </p:sp>
      <p:sp>
        <p:nvSpPr>
          <p:cNvPr id="5" name="TextBox 4">
            <a:extLst>
              <a:ext uri="{FF2B5EF4-FFF2-40B4-BE49-F238E27FC236}">
                <a16:creationId xmlns:a16="http://schemas.microsoft.com/office/drawing/2014/main" id="{03324731-D77F-494B-BCAC-A389F110E23D}"/>
              </a:ext>
            </a:extLst>
          </p:cNvPr>
          <p:cNvSpPr txBox="1"/>
          <p:nvPr/>
        </p:nvSpPr>
        <p:spPr>
          <a:xfrm>
            <a:off x="567559" y="1201119"/>
            <a:ext cx="10205544" cy="455509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b="1" dirty="0" err="1">
                <a:solidFill>
                  <a:srgbClr val="FF0000"/>
                </a:solidFill>
              </a:rPr>
              <a:t>Radamsa</a:t>
            </a:r>
            <a:r>
              <a:rPr lang="en-US" sz="1600" dirty="0"/>
              <a:t> - designed to be easy to use and flexible. It attempts to “just work” for a variety of input types and contains a number of different fuzzing algorithms for mutation.</a:t>
            </a:r>
          </a:p>
          <a:p>
            <a:pPr marL="285750" indent="-285750">
              <a:spcAft>
                <a:spcPts val="600"/>
              </a:spcAft>
              <a:buFont typeface="Arial" panose="020B0604020202020204" pitchFamily="34" charset="0"/>
              <a:buChar char="•"/>
            </a:pPr>
            <a:r>
              <a:rPr lang="en-US" sz="1600" b="1" dirty="0" err="1">
                <a:solidFill>
                  <a:srgbClr val="FF0000"/>
                </a:solidFill>
              </a:rPr>
              <a:t>Sulley</a:t>
            </a:r>
            <a:r>
              <a:rPr lang="en-US" sz="1600" dirty="0"/>
              <a:t> - provides a comprehensive generation framework, allowing structured data to be represented for generation-based fuzzing. It also contains components to help with recording test cases and detecting crashes.</a:t>
            </a:r>
          </a:p>
          <a:p>
            <a:pPr marL="285750" indent="-285750">
              <a:spcAft>
                <a:spcPts val="600"/>
              </a:spcAft>
              <a:buFont typeface="Arial" panose="020B0604020202020204" pitchFamily="34" charset="0"/>
              <a:buChar char="•"/>
            </a:pPr>
            <a:r>
              <a:rPr lang="en-US" sz="1600" b="1" dirty="0">
                <a:solidFill>
                  <a:srgbClr val="FF0000"/>
                </a:solidFill>
              </a:rPr>
              <a:t>Peach</a:t>
            </a:r>
            <a:r>
              <a:rPr lang="en-US" sz="1600" dirty="0"/>
              <a:t> - framework can perform smart fuzzing for file formats and network protocols. It can perform both generation- and mutation-based fuzzing and contains components to help with modelling and monitoring the target.</a:t>
            </a:r>
          </a:p>
          <a:p>
            <a:pPr marL="285750" indent="-285750">
              <a:spcAft>
                <a:spcPts val="600"/>
              </a:spcAft>
              <a:buFont typeface="Arial" panose="020B0604020202020204" pitchFamily="34" charset="0"/>
              <a:buChar char="•"/>
            </a:pPr>
            <a:r>
              <a:rPr lang="en-US" sz="1600" b="1" dirty="0">
                <a:solidFill>
                  <a:srgbClr val="FF0000"/>
                </a:solidFill>
              </a:rPr>
              <a:t>SPIKE</a:t>
            </a:r>
            <a:r>
              <a:rPr lang="en-US" sz="1600" dirty="0"/>
              <a:t> - a network protocol </a:t>
            </a:r>
            <a:r>
              <a:rPr lang="en-US" sz="1600" dirty="0" err="1"/>
              <a:t>fuzzer</a:t>
            </a:r>
            <a:r>
              <a:rPr lang="en-US" sz="1600" dirty="0"/>
              <a:t>. It requires good knowledge of C to use and is designed to run on Linux.</a:t>
            </a:r>
          </a:p>
          <a:p>
            <a:pPr marL="285750" indent="-285750">
              <a:spcAft>
                <a:spcPts val="600"/>
              </a:spcAft>
              <a:buFont typeface="Arial" panose="020B0604020202020204" pitchFamily="34" charset="0"/>
              <a:buChar char="•"/>
            </a:pPr>
            <a:r>
              <a:rPr lang="en-US" sz="1600" b="1" dirty="0">
                <a:solidFill>
                  <a:srgbClr val="FF0000"/>
                </a:solidFill>
              </a:rPr>
              <a:t>Grinder</a:t>
            </a:r>
            <a:r>
              <a:rPr lang="en-US" sz="1600" dirty="0"/>
              <a:t> - a web browser </a:t>
            </a:r>
            <a:r>
              <a:rPr lang="en-US" sz="1600" dirty="0" err="1"/>
              <a:t>fuzzer</a:t>
            </a:r>
            <a:r>
              <a:rPr lang="en-US" sz="1600" dirty="0"/>
              <a:t>, which also has features to help in managing large numbers of crashes.</a:t>
            </a:r>
          </a:p>
          <a:p>
            <a:pPr marL="285750" indent="-285750">
              <a:spcAft>
                <a:spcPts val="600"/>
              </a:spcAft>
              <a:buFont typeface="Arial" panose="020B0604020202020204" pitchFamily="34" charset="0"/>
              <a:buChar char="•"/>
            </a:pPr>
            <a:r>
              <a:rPr lang="en-US" sz="1600" b="1" dirty="0" err="1">
                <a:solidFill>
                  <a:srgbClr val="FF0000"/>
                </a:solidFill>
              </a:rPr>
              <a:t>NodeFuzz</a:t>
            </a:r>
            <a:r>
              <a:rPr lang="en-US" sz="1600" dirty="0"/>
              <a:t> - a </a:t>
            </a:r>
            <a:r>
              <a:rPr lang="en-US" sz="1600" dirty="0" err="1"/>
              <a:t>node.js</a:t>
            </a:r>
            <a:r>
              <a:rPr lang="en-US" sz="1600" dirty="0"/>
              <a:t>-based harness for web browsers, which includes instrumentation modules to gain further information from the client side. </a:t>
            </a:r>
          </a:p>
          <a:p>
            <a:pPr marL="285750" indent="-285750">
              <a:spcAft>
                <a:spcPts val="600"/>
              </a:spcAft>
              <a:buFont typeface="Arial" panose="020B0604020202020204" pitchFamily="34" charset="0"/>
              <a:buChar char="•"/>
            </a:pPr>
            <a:r>
              <a:rPr lang="en-US" sz="1600" b="1" dirty="0">
                <a:solidFill>
                  <a:srgbClr val="FF0000"/>
                </a:solidFill>
              </a:rPr>
              <a:t>Burp Suite </a:t>
            </a:r>
            <a:r>
              <a:rPr lang="en-US" sz="1600" dirty="0"/>
              <a:t>– Cybersecurity Software</a:t>
            </a:r>
          </a:p>
          <a:p>
            <a:pPr marL="285750" indent="-285750">
              <a:spcAft>
                <a:spcPts val="600"/>
              </a:spcAft>
              <a:buFont typeface="Arial" panose="020B0604020202020204" pitchFamily="34" charset="0"/>
              <a:buChar char="•"/>
            </a:pPr>
            <a:r>
              <a:rPr lang="en-US" sz="1600" b="1" dirty="0" err="1">
                <a:solidFill>
                  <a:srgbClr val="FF0000"/>
                </a:solidFill>
              </a:rPr>
              <a:t>Webscarab</a:t>
            </a:r>
            <a:r>
              <a:rPr lang="en-US" sz="1600" dirty="0"/>
              <a:t> – Java framework, http &amp; https, can be used as intercepting proxy</a:t>
            </a:r>
          </a:p>
          <a:p>
            <a:pPr marL="285750" indent="-285750">
              <a:spcAft>
                <a:spcPts val="600"/>
              </a:spcAft>
              <a:buFont typeface="Arial" panose="020B0604020202020204" pitchFamily="34" charset="0"/>
              <a:buChar char="•"/>
            </a:pPr>
            <a:r>
              <a:rPr lang="en-US" sz="1600" b="1" dirty="0">
                <a:solidFill>
                  <a:srgbClr val="FF0000"/>
                </a:solidFill>
              </a:rPr>
              <a:t>OWASP </a:t>
            </a:r>
            <a:r>
              <a:rPr lang="en-US" sz="1600" b="1" dirty="0" err="1">
                <a:solidFill>
                  <a:srgbClr val="FF0000"/>
                </a:solidFill>
              </a:rPr>
              <a:t>WSFuzzer</a:t>
            </a:r>
            <a:r>
              <a:rPr lang="en-US" sz="1600" b="1" dirty="0">
                <a:solidFill>
                  <a:srgbClr val="FF0000"/>
                </a:solidFill>
              </a:rPr>
              <a:t> </a:t>
            </a:r>
            <a:r>
              <a:rPr lang="en-US" sz="1600" dirty="0"/>
              <a:t>– python, for HTTP based SOAP services</a:t>
            </a:r>
          </a:p>
          <a:p>
            <a:pPr marL="285750" indent="-285750">
              <a:spcAft>
                <a:spcPts val="600"/>
              </a:spcAft>
              <a:buFont typeface="Arial" panose="020B0604020202020204" pitchFamily="34" charset="0"/>
              <a:buChar char="•"/>
            </a:pPr>
            <a:r>
              <a:rPr lang="en-US" sz="1600" dirty="0"/>
              <a:t>Software testing at Facebook and Google in 2018 - </a:t>
            </a:r>
            <a:r>
              <a:rPr lang="en-US" sz="1600" dirty="0">
                <a:hlinkClick r:id="rId3"/>
              </a:rPr>
              <a:t>https://screenster.io/software-testing-facebook-google/</a:t>
            </a:r>
            <a:r>
              <a:rPr lang="en-US" sz="1600" dirty="0"/>
              <a:t>  </a:t>
            </a:r>
          </a:p>
          <a:p>
            <a:pPr>
              <a:spcAft>
                <a:spcPts val="600"/>
              </a:spcAft>
            </a:pPr>
            <a:endParaRPr lang="en-US" sz="1600" dirty="0"/>
          </a:p>
        </p:txBody>
      </p:sp>
    </p:spTree>
    <p:extLst>
      <p:ext uri="{BB962C8B-B14F-4D97-AF65-F5344CB8AC3E}">
        <p14:creationId xmlns:p14="http://schemas.microsoft.com/office/powerpoint/2010/main" val="325883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748E74-60AF-5244-B3C0-27789557F58B}"/>
              </a:ext>
            </a:extLst>
          </p:cNvPr>
          <p:cNvSpPr txBox="1"/>
          <p:nvPr/>
        </p:nvSpPr>
        <p:spPr>
          <a:xfrm>
            <a:off x="546538" y="430924"/>
            <a:ext cx="11140965" cy="4154984"/>
          </a:xfrm>
          <a:prstGeom prst="rect">
            <a:avLst/>
          </a:prstGeom>
          <a:noFill/>
        </p:spPr>
        <p:txBody>
          <a:bodyPr wrap="square" rtlCol="0">
            <a:spAutoFit/>
          </a:bodyPr>
          <a:lstStyle/>
          <a:p>
            <a:r>
              <a:rPr lang="en-US" sz="2800" b="1" dirty="0"/>
              <a:t>Facebook Testing Tools</a:t>
            </a:r>
          </a:p>
          <a:p>
            <a:endParaRPr lang="en-US" dirty="0"/>
          </a:p>
          <a:p>
            <a:pPr marL="285750" indent="-285750">
              <a:spcAft>
                <a:spcPts val="600"/>
              </a:spcAft>
              <a:buFont typeface="Arial" panose="020B0604020202020204" pitchFamily="34" charset="0"/>
              <a:buChar char="•"/>
            </a:pPr>
            <a:r>
              <a:rPr lang="en-US" dirty="0"/>
              <a:t>Software testing at Facebook and Google in 2018 - </a:t>
            </a:r>
            <a:r>
              <a:rPr lang="en-US" dirty="0">
                <a:hlinkClick r:id="rId2"/>
              </a:rPr>
              <a:t>https://screenster.io/software-testing-facebook-google/</a:t>
            </a:r>
            <a:r>
              <a:rPr lang="en-US" dirty="0"/>
              <a:t>  </a:t>
            </a:r>
          </a:p>
          <a:p>
            <a:pPr marL="285750" indent="-285750">
              <a:spcAft>
                <a:spcPts val="600"/>
              </a:spcAft>
              <a:buFont typeface="Arial" panose="020B0604020202020204" pitchFamily="34" charset="0"/>
              <a:buChar char="•"/>
            </a:pPr>
            <a:r>
              <a:rPr lang="en-US" b="1" dirty="0" err="1">
                <a:solidFill>
                  <a:srgbClr val="FF0000"/>
                </a:solidFill>
              </a:rPr>
              <a:t>Sapienz</a:t>
            </a:r>
            <a:r>
              <a:rPr lang="en-US" dirty="0"/>
              <a:t> - Facebook acquired </a:t>
            </a:r>
            <a:r>
              <a:rPr lang="en-US" dirty="0" err="1"/>
              <a:t>Sapienz</a:t>
            </a:r>
            <a:r>
              <a:rPr lang="en-US" dirty="0"/>
              <a:t> in 2017, a search-based dynamic code analyzer for Android, relies on fuzz testing, creates models of the system under tests, and generates test sequences. Whereas most dynamic analyzers have to comb through ~15,000 actions to find a crashing bug, </a:t>
            </a:r>
            <a:r>
              <a:rPr lang="en-US" dirty="0" err="1"/>
              <a:t>Sapienz</a:t>
            </a:r>
            <a:r>
              <a:rPr lang="en-US" dirty="0"/>
              <a:t> only needs 150–200 interactions. - </a:t>
            </a:r>
            <a:r>
              <a:rPr lang="en-US" dirty="0">
                <a:hlinkClick r:id="rId3"/>
              </a:rPr>
              <a:t>https://thenewstack.io/facebooks-tool-for-automated-testing-at-2-billion-users-scale/</a:t>
            </a:r>
            <a:r>
              <a:rPr lang="en-US" dirty="0"/>
              <a:t>  </a:t>
            </a:r>
          </a:p>
          <a:p>
            <a:pPr marL="285750" indent="-285750">
              <a:spcAft>
                <a:spcPts val="600"/>
              </a:spcAft>
              <a:buFont typeface="Arial" panose="020B0604020202020204" pitchFamily="34" charset="0"/>
              <a:buChar char="•"/>
            </a:pPr>
            <a:r>
              <a:rPr lang="en-US" b="1" dirty="0">
                <a:solidFill>
                  <a:srgbClr val="FF0000"/>
                </a:solidFill>
              </a:rPr>
              <a:t>Infer</a:t>
            </a:r>
            <a:r>
              <a:rPr lang="en-US" dirty="0"/>
              <a:t> - A static code analyzer, Infer scans through code without running it. It detects bugs like memory leaks and null points exceptions in iOS and Android. Facebook bought the technology in 2013 and open-sourced it in 2015. Today, Infer is integral to the testing of Facebook, Instagram, WhatsApp, Messenger, as well as Spotify and Uber. Mozilla, Sky, and Marks &amp; Spencer are among other well-known brands using working with this tool.</a:t>
            </a:r>
          </a:p>
          <a:p>
            <a:pPr marL="285750" indent="-285750">
              <a:spcAft>
                <a:spcPts val="600"/>
              </a:spcAft>
              <a:buFont typeface="Arial" panose="020B0604020202020204" pitchFamily="34" charset="0"/>
              <a:buChar char="•"/>
            </a:pPr>
            <a:r>
              <a:rPr lang="en-US" b="1" dirty="0" err="1">
                <a:solidFill>
                  <a:srgbClr val="FF0000"/>
                </a:solidFill>
              </a:rPr>
              <a:t>BrowserLab</a:t>
            </a:r>
            <a:r>
              <a:rPr lang="en-US" dirty="0"/>
              <a:t> - granular monitoring of browser rendering speeds, detects performance regressions.</a:t>
            </a:r>
          </a:p>
          <a:p>
            <a:pPr marL="285750" indent="-285750">
              <a:spcAft>
                <a:spcPts val="600"/>
              </a:spcAft>
              <a:buFont typeface="Arial" panose="020B0604020202020204" pitchFamily="34" charset="0"/>
              <a:buChar char="•"/>
            </a:pPr>
            <a:r>
              <a:rPr lang="en-US" b="1" dirty="0">
                <a:solidFill>
                  <a:srgbClr val="FF0000"/>
                </a:solidFill>
              </a:rPr>
              <a:t>Jest</a:t>
            </a:r>
            <a:r>
              <a:rPr lang="en-US" dirty="0"/>
              <a:t> - Marketed as a framework for JavaScript testing (React, etc.).</a:t>
            </a:r>
          </a:p>
        </p:txBody>
      </p:sp>
    </p:spTree>
    <p:extLst>
      <p:ext uri="{BB962C8B-B14F-4D97-AF65-F5344CB8AC3E}">
        <p14:creationId xmlns:p14="http://schemas.microsoft.com/office/powerpoint/2010/main" val="41958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BDF33B-A00C-B74E-98E1-EEAE117B2A77}"/>
              </a:ext>
            </a:extLst>
          </p:cNvPr>
          <p:cNvSpPr txBox="1"/>
          <p:nvPr/>
        </p:nvSpPr>
        <p:spPr>
          <a:xfrm>
            <a:off x="199697" y="720476"/>
            <a:ext cx="10058400" cy="603242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a:t>A systematic review of fuzzing based on machine learning techniques </a:t>
            </a:r>
            <a:br>
              <a:rPr lang="en-US" sz="1400" dirty="0"/>
            </a:br>
            <a:r>
              <a:rPr lang="en-US" sz="1400" dirty="0"/>
              <a:t>by Yan Wanga, Peng </a:t>
            </a:r>
            <a:r>
              <a:rPr lang="en-US" sz="1400" dirty="0" err="1"/>
              <a:t>Jiaa</a:t>
            </a:r>
            <a:r>
              <a:rPr lang="en-US" sz="1400" dirty="0"/>
              <a:t>, </a:t>
            </a:r>
            <a:r>
              <a:rPr lang="en-US" sz="1400" dirty="0" err="1"/>
              <a:t>Luping</a:t>
            </a:r>
            <a:r>
              <a:rPr lang="en-US" sz="1400" dirty="0"/>
              <a:t> </a:t>
            </a:r>
            <a:r>
              <a:rPr lang="en-US" sz="1400" dirty="0" err="1"/>
              <a:t>Liub</a:t>
            </a:r>
            <a:r>
              <a:rPr lang="en-US" sz="1400" dirty="0"/>
              <a:t>, </a:t>
            </a:r>
            <a:r>
              <a:rPr lang="en-US" sz="1400" dirty="0" err="1"/>
              <a:t>Jiayong</a:t>
            </a:r>
            <a:r>
              <a:rPr lang="en-US" sz="1400" dirty="0"/>
              <a:t> </a:t>
            </a:r>
            <a:r>
              <a:rPr lang="en-US" sz="1400" dirty="0" err="1"/>
              <a:t>Liua</a:t>
            </a:r>
            <a:r>
              <a:rPr lang="en-US" sz="1400" dirty="0"/>
              <a:t>  </a:t>
            </a:r>
            <a:br>
              <a:rPr lang="en-US" sz="1400" dirty="0"/>
            </a:br>
            <a:r>
              <a:rPr lang="en-US" sz="1400" dirty="0"/>
              <a:t>- </a:t>
            </a:r>
            <a:r>
              <a:rPr lang="en-US" sz="1400" dirty="0">
                <a:hlinkClick r:id="rId2"/>
              </a:rPr>
              <a:t>https://arxiv.org/pdf/1908.01262.pdf</a:t>
            </a:r>
            <a:r>
              <a:rPr lang="en-US" sz="1400" dirty="0"/>
              <a:t> </a:t>
            </a:r>
          </a:p>
          <a:p>
            <a:pPr marL="285750" indent="-285750">
              <a:spcAft>
                <a:spcPts val="600"/>
              </a:spcAft>
              <a:buFont typeface="Arial" panose="020B0604020202020204" pitchFamily="34" charset="0"/>
              <a:buChar char="•"/>
            </a:pPr>
            <a:r>
              <a:rPr lang="en-US" sz="1400" dirty="0" err="1"/>
              <a:t>NeuFuzz</a:t>
            </a:r>
            <a:r>
              <a:rPr lang="en-US" sz="1400" dirty="0"/>
              <a:t>: Efficient Fuzzing With Deep Neural Network</a:t>
            </a:r>
            <a:br>
              <a:rPr lang="en-US" sz="1400" dirty="0"/>
            </a:br>
            <a:r>
              <a:rPr lang="en-US" sz="1400" dirty="0"/>
              <a:t>by </a:t>
            </a:r>
            <a:r>
              <a:rPr lang="en-US" sz="1400" dirty="0" err="1"/>
              <a:t>Yunchao</a:t>
            </a:r>
            <a:r>
              <a:rPr lang="en-US" sz="1400" dirty="0"/>
              <a:t> Wang; </a:t>
            </a:r>
            <a:r>
              <a:rPr lang="en-US" sz="1400" dirty="0" err="1"/>
              <a:t>Zehui</a:t>
            </a:r>
            <a:r>
              <a:rPr lang="en-US" sz="1400" dirty="0"/>
              <a:t> Wu; </a:t>
            </a:r>
            <a:r>
              <a:rPr lang="en-US" sz="1400" dirty="0" err="1"/>
              <a:t>Qiang</a:t>
            </a:r>
            <a:r>
              <a:rPr lang="en-US" sz="1400" dirty="0"/>
              <a:t> Wei; </a:t>
            </a:r>
            <a:r>
              <a:rPr lang="en-US" sz="1400" dirty="0" err="1"/>
              <a:t>Qingxian</a:t>
            </a:r>
            <a:r>
              <a:rPr lang="en-US" sz="1400" dirty="0"/>
              <a:t> Wang </a:t>
            </a:r>
            <a:br>
              <a:rPr lang="en-US" sz="1400" dirty="0"/>
            </a:br>
            <a:r>
              <a:rPr lang="en-US" sz="1400" dirty="0"/>
              <a:t>- </a:t>
            </a:r>
            <a:r>
              <a:rPr lang="en-US" sz="1400" dirty="0">
                <a:hlinkClick r:id="rId3"/>
              </a:rPr>
              <a:t>https://ieeexplore.ieee.org/document/8672949</a:t>
            </a:r>
            <a:r>
              <a:rPr lang="en-US" sz="1400" dirty="0"/>
              <a:t> </a:t>
            </a:r>
          </a:p>
          <a:p>
            <a:pPr marL="285750" indent="-285750">
              <a:spcAft>
                <a:spcPts val="600"/>
              </a:spcAft>
              <a:buFont typeface="Arial" panose="020B0604020202020204" pitchFamily="34" charset="0"/>
              <a:buChar char="•"/>
            </a:pPr>
            <a:r>
              <a:rPr lang="en-US" sz="1400" dirty="0"/>
              <a:t>Microsoft - Neural fuzzing: applying Deep Neural Network (DNN) to software security testing</a:t>
            </a:r>
            <a:br>
              <a:rPr lang="en-US" sz="1400" dirty="0"/>
            </a:br>
            <a:r>
              <a:rPr lang="en-US" sz="1400" dirty="0"/>
              <a:t>… Overall, using neural fuzzing outperformed traditional AFL in most cases.</a:t>
            </a:r>
            <a:br>
              <a:rPr lang="en-US" sz="1400" dirty="0"/>
            </a:br>
            <a:r>
              <a:rPr lang="en-US" sz="1400" dirty="0"/>
              <a:t>- </a:t>
            </a:r>
            <a:r>
              <a:rPr lang="en-US" sz="1400" dirty="0">
                <a:hlinkClick r:id="rId4"/>
              </a:rPr>
              <a:t>https://www.microsoft.com/en-us/research/blog/neural-fuzzing/</a:t>
            </a:r>
            <a:r>
              <a:rPr lang="en-US" sz="1400" dirty="0"/>
              <a:t> </a:t>
            </a:r>
          </a:p>
          <a:p>
            <a:pPr marL="285750" indent="-285750">
              <a:spcAft>
                <a:spcPts val="600"/>
              </a:spcAft>
              <a:buFont typeface="Arial" panose="020B0604020202020204" pitchFamily="34" charset="0"/>
              <a:buChar char="•"/>
            </a:pPr>
            <a:r>
              <a:rPr lang="en-US" sz="1400" dirty="0"/>
              <a:t>Coverage-guided Fuzzing for Feedforward Neural Networks </a:t>
            </a:r>
            <a:br>
              <a:rPr lang="en-US" sz="1400" dirty="0"/>
            </a:br>
            <a:r>
              <a:rPr lang="en-US" sz="1400" dirty="0"/>
              <a:t>by </a:t>
            </a:r>
            <a:r>
              <a:rPr lang="en-US" sz="1400" dirty="0" err="1"/>
              <a:t>Xiaofei</a:t>
            </a:r>
            <a:r>
              <a:rPr lang="en-US" sz="1400" dirty="0"/>
              <a:t> </a:t>
            </a:r>
            <a:r>
              <a:rPr lang="en-US" sz="1400" dirty="0" err="1"/>
              <a:t>Xie</a:t>
            </a:r>
            <a:r>
              <a:rPr lang="en-US" sz="1400" dirty="0"/>
              <a:t>; </a:t>
            </a:r>
            <a:r>
              <a:rPr lang="en-US" sz="1400" dirty="0" err="1"/>
              <a:t>Hongxu</a:t>
            </a:r>
            <a:r>
              <a:rPr lang="en-US" sz="1400" dirty="0"/>
              <a:t> Chen; Yi Li; Lei Ma; Yang Liu; </a:t>
            </a:r>
            <a:r>
              <a:rPr lang="en-US" sz="1400" dirty="0" err="1"/>
              <a:t>Jianjun</a:t>
            </a:r>
            <a:r>
              <a:rPr lang="en-US" sz="1400" dirty="0"/>
              <a:t> Zhao - Singapore &amp; Japan</a:t>
            </a:r>
            <a:br>
              <a:rPr lang="en-US" sz="1400" dirty="0"/>
            </a:br>
            <a:r>
              <a:rPr lang="en-US" sz="1400" dirty="0"/>
              <a:t>- </a:t>
            </a:r>
            <a:r>
              <a:rPr lang="en-US" sz="1400" dirty="0">
                <a:hlinkClick r:id="rId5"/>
              </a:rPr>
              <a:t>https://www.ntu.edu.sg/home/yi_li/files/ase19-deephunter.pdf</a:t>
            </a:r>
            <a:endParaRPr lang="en-US" sz="1400" dirty="0"/>
          </a:p>
          <a:p>
            <a:pPr marL="285750" indent="-285750">
              <a:spcAft>
                <a:spcPts val="600"/>
              </a:spcAft>
              <a:buFont typeface="Arial" panose="020B0604020202020204" pitchFamily="34" charset="0"/>
              <a:buChar char="•"/>
            </a:pPr>
            <a:r>
              <a:rPr lang="en-US" sz="1400" dirty="0" err="1"/>
              <a:t>ReluDiff</a:t>
            </a:r>
            <a:r>
              <a:rPr lang="en-US" sz="1400" dirty="0"/>
              <a:t>: Differential Verification of Deep Neural Networks </a:t>
            </a:r>
            <a:br>
              <a:rPr lang="en-US" sz="1400" dirty="0"/>
            </a:br>
            <a:r>
              <a:rPr lang="en-US" sz="1400" dirty="0"/>
              <a:t>- by Brandon Paulsen; </a:t>
            </a:r>
            <a:r>
              <a:rPr lang="en-US" sz="1400" dirty="0" err="1"/>
              <a:t>Jingbo</a:t>
            </a:r>
            <a:r>
              <a:rPr lang="en-US" sz="1400" dirty="0"/>
              <a:t> Wang; Chao Wang - </a:t>
            </a:r>
            <a:r>
              <a:rPr lang="en-US" sz="1400" dirty="0">
                <a:hlinkClick r:id="rId6"/>
              </a:rPr>
              <a:t>https://arxiv.org/pdf/2001.03662.pdf</a:t>
            </a:r>
            <a:r>
              <a:rPr lang="en-US" sz="1400" dirty="0"/>
              <a:t>.      </a:t>
            </a:r>
          </a:p>
          <a:p>
            <a:pPr marL="285750" indent="-285750">
              <a:spcAft>
                <a:spcPts val="600"/>
              </a:spcAft>
              <a:buFont typeface="Arial" panose="020B0604020202020204" pitchFamily="34" charset="0"/>
              <a:buChar char="•"/>
            </a:pPr>
            <a:r>
              <a:rPr lang="en-US" sz="1400" dirty="0" err="1"/>
              <a:t>FuzzerGym</a:t>
            </a:r>
            <a:r>
              <a:rPr lang="en-US" sz="1400" dirty="0"/>
              <a:t>: A Competitive Framework for Fuzzing and Learning</a:t>
            </a:r>
            <a:br>
              <a:rPr lang="en-US" sz="1400" dirty="0"/>
            </a:br>
            <a:r>
              <a:rPr lang="en-US" sz="1400" dirty="0"/>
              <a:t>- by William </a:t>
            </a:r>
            <a:r>
              <a:rPr lang="en-US" sz="1400" dirty="0" err="1"/>
              <a:t>Drozd</a:t>
            </a:r>
            <a:r>
              <a:rPr lang="en-US" sz="1400" dirty="0"/>
              <a:t> &amp; Michael D. Wagner, CMU - </a:t>
            </a:r>
            <a:r>
              <a:rPr lang="en-US" sz="1400" dirty="0">
                <a:hlinkClick r:id="rId7"/>
              </a:rPr>
              <a:t>https://arxiv.org/pdf/1807.07490.pdf</a:t>
            </a:r>
            <a:endParaRPr lang="en-US" sz="1400" dirty="0"/>
          </a:p>
          <a:p>
            <a:pPr marL="285750" indent="-285750">
              <a:spcAft>
                <a:spcPts val="600"/>
              </a:spcAft>
              <a:buFont typeface="Arial" panose="020B0604020202020204" pitchFamily="34" charset="0"/>
              <a:buChar char="•"/>
            </a:pPr>
            <a:r>
              <a:rPr lang="en-US" sz="1400" dirty="0"/>
              <a:t>A systematic review of fuzzing based on machine learning techniques</a:t>
            </a:r>
            <a:br>
              <a:rPr lang="en-US" sz="1400" dirty="0"/>
            </a:br>
            <a:r>
              <a:rPr lang="en-US" sz="1400" dirty="0"/>
              <a:t>- by Yan Wanga, Peng </a:t>
            </a:r>
            <a:r>
              <a:rPr lang="en-US" sz="1400" dirty="0" err="1"/>
              <a:t>Jiaa</a:t>
            </a:r>
            <a:r>
              <a:rPr lang="en-US" sz="1400" dirty="0"/>
              <a:t>, </a:t>
            </a:r>
            <a:r>
              <a:rPr lang="en-US" sz="1400" dirty="0" err="1"/>
              <a:t>Luping</a:t>
            </a:r>
            <a:r>
              <a:rPr lang="en-US" sz="1400" dirty="0"/>
              <a:t> </a:t>
            </a:r>
            <a:r>
              <a:rPr lang="en-US" sz="1400" dirty="0" err="1"/>
              <a:t>Liub</a:t>
            </a:r>
            <a:r>
              <a:rPr lang="en-US" sz="1400" dirty="0"/>
              <a:t>, </a:t>
            </a:r>
            <a:r>
              <a:rPr lang="en-US" sz="1400" dirty="0" err="1"/>
              <a:t>Jiayong</a:t>
            </a:r>
            <a:r>
              <a:rPr lang="en-US" sz="1400" dirty="0"/>
              <a:t> </a:t>
            </a:r>
            <a:r>
              <a:rPr lang="en-US" sz="1400" dirty="0" err="1"/>
              <a:t>Liua</a:t>
            </a:r>
            <a:r>
              <a:rPr lang="en-US" sz="1400" dirty="0"/>
              <a:t>, China - </a:t>
            </a:r>
            <a:r>
              <a:rPr lang="en-US" sz="1400" dirty="0">
                <a:hlinkClick r:id="rId2"/>
              </a:rPr>
              <a:t>https://arxiv.org/pdf/1908.01262.pdf</a:t>
            </a:r>
            <a:r>
              <a:rPr lang="en-US" sz="1400" dirty="0"/>
              <a:t>  </a:t>
            </a:r>
          </a:p>
          <a:p>
            <a:pPr marL="285750" indent="-285750">
              <a:spcAft>
                <a:spcPts val="600"/>
              </a:spcAft>
              <a:buFont typeface="Arial" panose="020B0604020202020204" pitchFamily="34" charset="0"/>
              <a:buChar char="•"/>
            </a:pPr>
            <a:r>
              <a:rPr lang="en-US" sz="1400" dirty="0"/>
              <a:t>The Art, Science, and Engineering of Fuzzing: A Survey (2019) </a:t>
            </a:r>
            <a:br>
              <a:rPr lang="en-US" sz="1400" dirty="0"/>
            </a:br>
            <a:r>
              <a:rPr lang="en-US" sz="1400" dirty="0"/>
              <a:t>- by Valentin J.M. </a:t>
            </a:r>
            <a:r>
              <a:rPr lang="en-US" sz="1400" dirty="0" err="1"/>
              <a:t>Man`es</a:t>
            </a:r>
            <a:r>
              <a:rPr lang="en-US" sz="1400" dirty="0"/>
              <a:t>, </a:t>
            </a:r>
            <a:r>
              <a:rPr lang="en-US" sz="1400" dirty="0" err="1"/>
              <a:t>HyungSeok</a:t>
            </a:r>
            <a:r>
              <a:rPr lang="en-US" sz="1400" dirty="0"/>
              <a:t> Han, </a:t>
            </a:r>
            <a:r>
              <a:rPr lang="en-US" sz="1400" dirty="0" err="1"/>
              <a:t>Choongwoo</a:t>
            </a:r>
            <a:r>
              <a:rPr lang="en-US" sz="1400" dirty="0"/>
              <a:t> Han, Sang </a:t>
            </a:r>
            <a:r>
              <a:rPr lang="en-US" sz="1400" dirty="0" err="1"/>
              <a:t>Kil</a:t>
            </a:r>
            <a:r>
              <a:rPr lang="en-US" sz="1400" dirty="0"/>
              <a:t> Cha, Manuel </a:t>
            </a:r>
            <a:r>
              <a:rPr lang="en-US" sz="1400" dirty="0" err="1"/>
              <a:t>Egele</a:t>
            </a:r>
            <a:r>
              <a:rPr lang="en-US" sz="1400" dirty="0"/>
              <a:t>, Edward J. Schwartz, and Maverick Woo</a:t>
            </a:r>
            <a:br>
              <a:rPr lang="en-US" sz="1400" dirty="0"/>
            </a:br>
            <a:r>
              <a:rPr lang="en-US" sz="1400" dirty="0"/>
              <a:t>- </a:t>
            </a:r>
            <a:r>
              <a:rPr lang="en-US" sz="1400" dirty="0">
                <a:hlinkClick r:id="rId8"/>
              </a:rPr>
              <a:t>https://arxiv.org/pdf/1812.00140.pdf</a:t>
            </a:r>
            <a:r>
              <a:rPr lang="en-US" sz="1400" dirty="0"/>
              <a:t>  </a:t>
            </a:r>
          </a:p>
          <a:p>
            <a:pPr marL="285750" indent="-285750">
              <a:spcAft>
                <a:spcPts val="600"/>
              </a:spcAft>
              <a:buFont typeface="Arial" panose="020B0604020202020204" pitchFamily="34" charset="0"/>
              <a:buChar char="•"/>
            </a:pPr>
            <a:r>
              <a:rPr lang="en-US" sz="1400" dirty="0" err="1"/>
              <a:t>EnFuzz</a:t>
            </a:r>
            <a:r>
              <a:rPr lang="en-US" sz="1400" dirty="0"/>
              <a:t>: Ensemble Fuzzing with Seed Synchronization among Diverse </a:t>
            </a:r>
            <a:r>
              <a:rPr lang="en-US" sz="1400" dirty="0" err="1"/>
              <a:t>Fuzzers</a:t>
            </a:r>
            <a:r>
              <a:rPr lang="en-US" sz="1400" dirty="0"/>
              <a:t> - </a:t>
            </a:r>
            <a:r>
              <a:rPr lang="en-US" sz="1400" dirty="0">
                <a:hlinkClick r:id="rId9"/>
              </a:rPr>
              <a:t>https://arxiv.org/pdf/1807.00182.pdf</a:t>
            </a:r>
            <a:r>
              <a:rPr lang="en-US" sz="1400" dirty="0"/>
              <a:t> </a:t>
            </a:r>
          </a:p>
          <a:p>
            <a:pPr marL="285750" indent="-285750">
              <a:spcAft>
                <a:spcPts val="600"/>
              </a:spcAft>
              <a:buFont typeface="Arial" panose="020B0604020202020204" pitchFamily="34" charset="0"/>
              <a:buChar char="•"/>
            </a:pPr>
            <a:r>
              <a:rPr lang="en-US" sz="1400" dirty="0"/>
              <a:t>Klee LLVM Execution Engine - </a:t>
            </a:r>
            <a:r>
              <a:rPr lang="en-US" sz="1400" dirty="0">
                <a:hlinkClick r:id="rId10"/>
              </a:rPr>
              <a:t>http://klee.github.io/</a:t>
            </a:r>
            <a:r>
              <a:rPr lang="en-US" sz="1400" dirty="0"/>
              <a:t> </a:t>
            </a:r>
          </a:p>
          <a:p>
            <a:pPr marL="285750" indent="-285750">
              <a:spcAft>
                <a:spcPts val="600"/>
              </a:spcAft>
              <a:buFont typeface="Arial" panose="020B0604020202020204" pitchFamily="34" charset="0"/>
              <a:buChar char="•"/>
            </a:pPr>
            <a:r>
              <a:rPr lang="en-US" sz="1400" dirty="0"/>
              <a:t>Microsoft Fuzzing as a service - </a:t>
            </a:r>
            <a:r>
              <a:rPr lang="en-US" sz="1400" dirty="0">
                <a:hlinkClick r:id="rId11"/>
              </a:rPr>
              <a:t>https://www.microsoft.com/en-us/security-risk-detection/</a:t>
            </a:r>
            <a:r>
              <a:rPr lang="en-US" sz="1400" dirty="0"/>
              <a:t>  </a:t>
            </a:r>
          </a:p>
        </p:txBody>
      </p:sp>
      <p:sp>
        <p:nvSpPr>
          <p:cNvPr id="2" name="TextBox 1">
            <a:extLst>
              <a:ext uri="{FF2B5EF4-FFF2-40B4-BE49-F238E27FC236}">
                <a16:creationId xmlns:a16="http://schemas.microsoft.com/office/drawing/2014/main" id="{63B9A2B9-4D0C-1F40-888A-278D1A53BAAE}"/>
              </a:ext>
            </a:extLst>
          </p:cNvPr>
          <p:cNvSpPr txBox="1"/>
          <p:nvPr/>
        </p:nvSpPr>
        <p:spPr>
          <a:xfrm>
            <a:off x="115614" y="105103"/>
            <a:ext cx="3216165"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More Resources</a:t>
            </a:r>
          </a:p>
        </p:txBody>
      </p:sp>
    </p:spTree>
    <p:extLst>
      <p:ext uri="{BB962C8B-B14F-4D97-AF65-F5344CB8AC3E}">
        <p14:creationId xmlns:p14="http://schemas.microsoft.com/office/powerpoint/2010/main" val="2673955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2394</Words>
  <Application>Microsoft Macintosh PowerPoint</Application>
  <PresentationFormat>Widescreen</PresentationFormat>
  <Paragraphs>150</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57</cp:revision>
  <dcterms:created xsi:type="dcterms:W3CDTF">2020-02-09T16:51:30Z</dcterms:created>
  <dcterms:modified xsi:type="dcterms:W3CDTF">2022-05-13T18:01:40Z</dcterms:modified>
</cp:coreProperties>
</file>