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3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v Selector" userId="314cf8c1-d356-4160-b242-72dee3bb7a46" providerId="ADAL" clId="{A431154F-A22A-0745-A746-100BC501F804}"/>
    <pc:docChg chg="modSld">
      <pc:chgData name="Lev Selector" userId="314cf8c1-d356-4160-b242-72dee3bb7a46" providerId="ADAL" clId="{A431154F-A22A-0745-A746-100BC501F804}" dt="2019-07-03T18:43:13.470" v="7" actId="1038"/>
      <pc:docMkLst>
        <pc:docMk/>
      </pc:docMkLst>
      <pc:sldChg chg="modSp">
        <pc:chgData name="Lev Selector" userId="314cf8c1-d356-4160-b242-72dee3bb7a46" providerId="ADAL" clId="{A431154F-A22A-0745-A746-100BC501F804}" dt="2019-07-03T18:43:13.470" v="7" actId="1038"/>
        <pc:sldMkLst>
          <pc:docMk/>
          <pc:sldMk cId="1426033481" sldId="256"/>
        </pc:sldMkLst>
        <pc:spChg chg="mod">
          <ac:chgData name="Lev Selector" userId="314cf8c1-d356-4160-b242-72dee3bb7a46" providerId="ADAL" clId="{A431154F-A22A-0745-A746-100BC501F804}" dt="2019-07-03T18:43:13.470" v="7" actId="1038"/>
          <ac:spMkLst>
            <pc:docMk/>
            <pc:sldMk cId="1426033481" sldId="256"/>
            <ac:spMk id="6" creationId="{E507BB7F-88AE-924C-AD5F-3EA3539529C3}"/>
          </ac:spMkLst>
        </pc:spChg>
        <pc:spChg chg="mod">
          <ac:chgData name="Lev Selector" userId="314cf8c1-d356-4160-b242-72dee3bb7a46" providerId="ADAL" clId="{A431154F-A22A-0745-A746-100BC501F804}" dt="2019-07-03T18:43:13.470" v="7" actId="1038"/>
          <ac:spMkLst>
            <pc:docMk/>
            <pc:sldMk cId="1426033481" sldId="256"/>
            <ac:spMk id="8" creationId="{C8ED65BE-A6A7-4E4C-8CB1-E972C1161029}"/>
          </ac:spMkLst>
        </pc:spChg>
        <pc:picChg chg="mod">
          <ac:chgData name="Lev Selector" userId="314cf8c1-d356-4160-b242-72dee3bb7a46" providerId="ADAL" clId="{A431154F-A22A-0745-A746-100BC501F804}" dt="2019-07-03T18:43:03.685" v="0" actId="1076"/>
          <ac:picMkLst>
            <pc:docMk/>
            <pc:sldMk cId="1426033481" sldId="256"/>
            <ac:picMk id="7" creationId="{19387009-67EE-154B-91F6-EAFD0B463C18}"/>
          </ac:picMkLst>
        </pc:picChg>
        <pc:picChg chg="mod">
          <ac:chgData name="Lev Selector" userId="314cf8c1-d356-4160-b242-72dee3bb7a46" providerId="ADAL" clId="{A431154F-A22A-0745-A746-100BC501F804}" dt="2019-07-03T18:43:03.685" v="0" actId="1076"/>
          <ac:picMkLst>
            <pc:docMk/>
            <pc:sldMk cId="1426033481" sldId="256"/>
            <ac:picMk id="9" creationId="{F7C5F5F8-A55A-6541-B185-9B20389EAD9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EB152-0C86-0840-B914-3E93E1A20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CA5161-0AA4-BE43-B634-D0C9269B4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9EB30-73C8-BA47-82C3-D9A29FAFE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E96BD-FDAC-FC46-B87C-1D0030C78AD3}" type="datetimeFigureOut">
              <a:rPr lang="en-US" smtClean="0"/>
              <a:t>6/16/22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878AF-0EA6-5F44-A2E7-96163DC4C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91879-28F5-A84C-A5D5-853D1121C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90588-87CA-034D-AB80-973D54F79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94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61B0B-4A4F-E842-8AB6-7D01A50CC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344DD9-D595-B444-A8A8-500AE8A6E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CC502-563E-2A44-B70D-09126E317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E96BD-FDAC-FC46-B87C-1D0030C78AD3}" type="datetimeFigureOut">
              <a:rPr lang="en-US" smtClean="0"/>
              <a:t>6/16/22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E3540-4C6F-4849-AD41-29EC02973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FF5E9-7C39-D644-A580-1AE4C5430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90588-87CA-034D-AB80-973D54F79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1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06D880-3043-8840-AFB4-8D478F4452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901F1B-7E18-FB4B-B3BF-BE96B44D7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98CD3-18E9-6C4E-8D9B-34AE7450E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E96BD-FDAC-FC46-B87C-1D0030C78AD3}" type="datetimeFigureOut">
              <a:rPr lang="en-US" smtClean="0"/>
              <a:t>6/16/22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0164A-28EB-0246-8B17-337253D6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DD851-ACF1-F540-BAC2-B96DCF29F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90588-87CA-034D-AB80-973D54F79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38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191F9-CFD0-284E-95B7-C06A0FC73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2C54A-8323-004B-9744-528D933C9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6A3FD-CE3F-2B40-A2CF-0650F66E9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E96BD-FDAC-FC46-B87C-1D0030C78AD3}" type="datetimeFigureOut">
              <a:rPr lang="en-US" smtClean="0"/>
              <a:t>6/16/22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F41E1-FA8E-CB4C-B625-28B3DB319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253BF-7A00-0F47-9245-0FC71D7EC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90588-87CA-034D-AB80-973D54F79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29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0732F-BAFC-1542-8CC5-0EF661FB5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D3C96-59DB-D64C-94DD-A857E7972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B3B5A-79C5-2F48-8DA8-FF173E05C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E96BD-FDAC-FC46-B87C-1D0030C78AD3}" type="datetimeFigureOut">
              <a:rPr lang="en-US" smtClean="0"/>
              <a:t>6/16/22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93A3D-E8CB-F04E-994C-4BDC788DE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5F9B5-1383-0846-BADC-1BA3CEEEC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90588-87CA-034D-AB80-973D54F79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34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F6C5-46CF-3843-885A-A99FD4CE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F1194-E208-C541-B6E9-CBE3E15918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5D9859-EBFB-8845-9172-3440FB619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9A40B-9D16-0843-8AB1-F1065A829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E96BD-FDAC-FC46-B87C-1D0030C78AD3}" type="datetimeFigureOut">
              <a:rPr lang="en-US" smtClean="0"/>
              <a:t>6/16/22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0505B-59E3-E744-AE95-174E3F276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DB456-AE32-BE42-AF2B-CB41C1352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90588-87CA-034D-AB80-973D54F79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05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5E2C8-5795-B84F-977A-691DAA411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F7A8A-8EDC-664F-A5C6-27945CF8B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799E7-AEAC-1746-855E-05288B708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E1E0DD-B18C-2F44-8EEA-AA3C171CA0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627849-82CC-E342-BD90-2BABC70F40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14D726-E00D-D449-9DE1-12C5BBE2F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E96BD-FDAC-FC46-B87C-1D0030C78AD3}" type="datetimeFigureOut">
              <a:rPr lang="en-US" smtClean="0"/>
              <a:t>6/16/22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D93ABD-6C6E-0543-8E27-6725A357F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239848-5B37-4341-AFB6-BD9B347D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90588-87CA-034D-AB80-973D54F79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08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46080-2606-8747-8E8B-BA2B0B30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7F8DC9-149E-FD49-88BB-B4A3FDF6B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E96BD-FDAC-FC46-B87C-1D0030C78AD3}" type="datetimeFigureOut">
              <a:rPr lang="en-US" smtClean="0"/>
              <a:t>6/16/22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C50FEB-160C-9C49-BDB2-9DE26D43C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6BD72-716E-FE4A-9640-54911DDE7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90588-87CA-034D-AB80-973D54F79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72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43E6F9-1A24-A149-B320-A21F7F2ED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E96BD-FDAC-FC46-B87C-1D0030C78AD3}" type="datetimeFigureOut">
              <a:rPr lang="en-US" smtClean="0"/>
              <a:t>6/16/22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D3FD0A-F9C9-DD4B-B5D9-33682A1CC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132D8E-2AF0-7042-A456-C8F7DEB44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90588-87CA-034D-AB80-973D54F79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90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60AEC-F720-5846-8093-916D592C2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13345-F109-7840-AC52-DA0E11D3D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BD6C29-65DF-2E4D-B308-17B761754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90AF9-0E59-6B40-8D4F-9BF76035F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E96BD-FDAC-FC46-B87C-1D0030C78AD3}" type="datetimeFigureOut">
              <a:rPr lang="en-US" smtClean="0"/>
              <a:t>6/16/22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EB52A-F4F8-0B49-997A-76109DC59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37243-B2A8-5D4F-89EE-8ECA7AE0A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90588-87CA-034D-AB80-973D54F79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55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F25E7-0AA4-5845-8DFA-A784F2A0D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E9EA2C-1319-1446-BD57-A94AB7BC1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CC4210-576F-A64A-AF46-2E7E156D0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F5E0A4-FD28-B244-B548-CC8B6099B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E96BD-FDAC-FC46-B87C-1D0030C78AD3}" type="datetimeFigureOut">
              <a:rPr lang="en-US" smtClean="0"/>
              <a:t>6/16/22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AFEB43-66F2-9C4B-B38D-2BDF6B2A3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5A6528-D896-F549-9106-E473BCD43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90588-87CA-034D-AB80-973D54F79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17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91B76-62FD-8043-A240-20D21E48A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30C9B-14ED-F341-BEED-5C9139AA9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43282-97C7-9445-8937-7D34B84625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E96BD-FDAC-FC46-B87C-1D0030C78AD3}" type="datetimeFigureOut">
              <a:rPr lang="en-US" smtClean="0"/>
              <a:t>6/16/22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17DB9-ED9E-5D4B-8314-6F33673C95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2B26C-0C08-9842-979D-208D2A24E3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90588-87CA-034D-AB80-973D54F79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81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tiff"/><Relationship Id="rId3" Type="http://schemas.openxmlformats.org/officeDocument/2006/relationships/hyperlink" Target="https://en.wikipedia.org/wiki/H2O_(software)" TargetMode="External"/><Relationship Id="rId7" Type="http://schemas.openxmlformats.org/officeDocument/2006/relationships/image" Target="../media/image1.png"/><Relationship Id="rId12" Type="http://schemas.openxmlformats.org/officeDocument/2006/relationships/hyperlink" Target="https://www.youtube.com/watch?v=5jSU3CUReXY" TargetMode="External"/><Relationship Id="rId2" Type="http://schemas.openxmlformats.org/officeDocument/2006/relationships/hyperlink" Target="https://www.h2o.ai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docs.h2o.ai/driverless-ai/latest-stable/docs/userguide/index.html" TargetMode="External"/><Relationship Id="rId11" Type="http://schemas.openxmlformats.org/officeDocument/2006/relationships/hyperlink" Target="https://www.youtube.com/watch?v=irkV4sYExX4" TargetMode="External"/><Relationship Id="rId5" Type="http://schemas.openxmlformats.org/officeDocument/2006/relationships/hyperlink" Target="https://github.com/h2oai" TargetMode="External"/><Relationship Id="rId10" Type="http://schemas.openxmlformats.org/officeDocument/2006/relationships/hyperlink" Target="https://www.youtube.com/watch?v=wcyMBRRLmqs" TargetMode="External"/><Relationship Id="rId4" Type="http://schemas.openxmlformats.org/officeDocument/2006/relationships/hyperlink" Target="https://www.linkedin.com/company/h2oai/" TargetMode="External"/><Relationship Id="rId9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h2o.ai/driverless-ai/latest-stable/docs/userguide/feature-engineering.html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h2o.ai/platform/ai-cloud/make/h2o-driverless-ai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h2o.ai/driverless-ai/latest-stable/docs/userguide/expert_settings/features_settings.html#max-feature-interaction-depth" TargetMode="External"/><Relationship Id="rId5" Type="http://schemas.openxmlformats.org/officeDocument/2006/relationships/hyperlink" Target="https://docs.h2o.ai/driverless-ai/latest-stable/docs/userguide/transformations.html#transformations" TargetMode="External"/><Relationship Id="rId4" Type="http://schemas.openxmlformats.org/officeDocument/2006/relationships/hyperlink" Target="https://docs.h2o.ai/driverless-ai/latest-stable/docs/userguide/ga.html#g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C74097-B66B-D14D-B8C5-9765F12FE6C9}"/>
              </a:ext>
            </a:extLst>
          </p:cNvPr>
          <p:cNvSpPr txBox="1"/>
          <p:nvPr/>
        </p:nvSpPr>
        <p:spPr>
          <a:xfrm>
            <a:off x="28904" y="39410"/>
            <a:ext cx="7168055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H</a:t>
            </a:r>
            <a:r>
              <a:rPr lang="en-US" sz="3200" b="1" baseline="-25000" dirty="0"/>
              <a:t>2</a:t>
            </a:r>
            <a:r>
              <a:rPr lang="en-US" sz="3200" b="1" dirty="0"/>
              <a:t>O.ai</a:t>
            </a:r>
            <a:r>
              <a:rPr lang="en-US" dirty="0"/>
              <a:t>  </a:t>
            </a:r>
          </a:p>
          <a:p>
            <a:endParaRPr lang="en-US" sz="1400" dirty="0"/>
          </a:p>
          <a:p>
            <a:r>
              <a:rPr lang="en-US" sz="1400" dirty="0"/>
              <a:t>- </a:t>
            </a:r>
            <a:r>
              <a:rPr lang="en-US" sz="1400" dirty="0">
                <a:hlinkClick r:id="rId2"/>
              </a:rPr>
              <a:t>https://www.h2o.ai/</a:t>
            </a:r>
            <a:r>
              <a:rPr lang="en-US" sz="1400" dirty="0"/>
              <a:t>  - since 2011 as </a:t>
            </a:r>
            <a:r>
              <a:rPr lang="en-US" sz="1400" b="1" dirty="0" err="1"/>
              <a:t>Oxdata</a:t>
            </a:r>
            <a:r>
              <a:rPr lang="en-US" sz="1400" dirty="0"/>
              <a:t>, since 2014 as H</a:t>
            </a:r>
            <a:r>
              <a:rPr lang="en-US" sz="1400" baseline="-25000" dirty="0"/>
              <a:t>2</a:t>
            </a:r>
            <a:r>
              <a:rPr lang="en-US" sz="1400" dirty="0"/>
              <a:t>O</a:t>
            </a:r>
          </a:p>
          <a:p>
            <a:r>
              <a:rPr lang="en-US" sz="1400" dirty="0"/>
              <a:t>- </a:t>
            </a:r>
            <a:r>
              <a:rPr lang="en-US" sz="1400" dirty="0">
                <a:hlinkClick r:id="rId3"/>
              </a:rPr>
              <a:t>https://en.wikipedia.org/wiki/H2O_(software)</a:t>
            </a:r>
            <a:r>
              <a:rPr lang="en-US" sz="1400" dirty="0"/>
              <a:t> </a:t>
            </a:r>
          </a:p>
          <a:p>
            <a:r>
              <a:rPr lang="en-US" sz="1400" dirty="0"/>
              <a:t>- </a:t>
            </a:r>
            <a:r>
              <a:rPr lang="en-US" sz="1400" dirty="0">
                <a:hlinkClick r:id="rId4"/>
              </a:rPr>
              <a:t>https://www.linkedin.com/company/h2oai/</a:t>
            </a:r>
            <a:r>
              <a:rPr lang="en-US" sz="1400" dirty="0"/>
              <a:t>  (~200 employees)</a:t>
            </a:r>
            <a:br>
              <a:rPr lang="en-US" sz="1400" dirty="0"/>
            </a:br>
            <a:r>
              <a:rPr lang="en-US" sz="1400" dirty="0"/>
              <a:t>- leading open source ML &amp; AI platform</a:t>
            </a:r>
          </a:p>
          <a:p>
            <a:r>
              <a:rPr lang="en-US" sz="1400" dirty="0"/>
              <a:t>     - </a:t>
            </a:r>
            <a:r>
              <a:rPr lang="en-US" sz="1400" dirty="0">
                <a:hlinkClick r:id="rId5"/>
              </a:rPr>
              <a:t>https://github.com/h2oai</a:t>
            </a:r>
            <a:endParaRPr lang="en-US" sz="1400" dirty="0"/>
          </a:p>
          <a:p>
            <a:r>
              <a:rPr lang="en-US" sz="1400" dirty="0"/>
              <a:t>- estimated ~250K users, over 18K companies</a:t>
            </a:r>
          </a:p>
          <a:p>
            <a:r>
              <a:rPr lang="en-US" sz="1400" dirty="0"/>
              <a:t>- free open-source, free for academic use, collaboration with researches </a:t>
            </a:r>
          </a:p>
          <a:p>
            <a:r>
              <a:rPr lang="en-US" sz="1400" dirty="0"/>
              <a:t>   (Java, Python, R – runs on Linux, macOS, MS Windows, Hadoop/Spark) </a:t>
            </a:r>
          </a:p>
          <a:p>
            <a:r>
              <a:rPr lang="en-US" sz="1400" dirty="0"/>
              <a:t>- integrates with python/</a:t>
            </a:r>
            <a:r>
              <a:rPr lang="en-US" sz="1400" dirty="0" err="1"/>
              <a:t>Jupyter</a:t>
            </a:r>
            <a:r>
              <a:rPr lang="en-US" sz="1400" dirty="0"/>
              <a:t>, provides in-browser graphical interface</a:t>
            </a:r>
          </a:p>
          <a:p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1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conda</a:t>
            </a:r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install -c h2oai h2o=3.22.1.2</a:t>
            </a:r>
          </a:p>
          <a:p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import h2o</a:t>
            </a:r>
          </a:p>
          <a:p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h2o.init(</a:t>
            </a:r>
            <a:r>
              <a:rPr lang="en-US" sz="11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max_mem_size</a:t>
            </a:r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"2G")</a:t>
            </a:r>
          </a:p>
          <a:p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from h2o.estimators.glm import H2OGeneralizedLinearEstimator</a:t>
            </a:r>
          </a:p>
          <a:p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glm_multi_v1 = H2OGeneralizedLinearEstimator( ... )</a:t>
            </a:r>
          </a:p>
          <a:p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glm_multi_v1.train( ... )</a:t>
            </a:r>
          </a:p>
          <a:p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...</a:t>
            </a:r>
          </a:p>
          <a:p>
            <a:endParaRPr lang="en-US" sz="1400" dirty="0"/>
          </a:p>
          <a:p>
            <a:r>
              <a:rPr lang="en-US" sz="1400" dirty="0"/>
              <a:t>- paid option – "Driverless AI" – available on major clouds.</a:t>
            </a:r>
          </a:p>
          <a:p>
            <a:r>
              <a:rPr lang="en-US" sz="1400" dirty="0"/>
              <a:t>  - </a:t>
            </a:r>
            <a:r>
              <a:rPr lang="en-US" sz="1400" dirty="0">
                <a:hlinkClick r:id="rId6"/>
              </a:rPr>
              <a:t>http://docs.h2o.ai/driverless-ai/latest-stable/docs/userguide/index.html</a:t>
            </a:r>
            <a:endParaRPr lang="en-US" sz="1400" dirty="0"/>
          </a:p>
          <a:p>
            <a:r>
              <a:rPr lang="en-US" sz="1400" dirty="0"/>
              <a:t>- uses clusters of GPU-servers to run hundreds of models in parallel</a:t>
            </a:r>
          </a:p>
          <a:p>
            <a:r>
              <a:rPr lang="en-US" sz="1400" dirty="0"/>
              <a:t>- provides automatic feature engineering</a:t>
            </a:r>
          </a:p>
          <a:p>
            <a:r>
              <a:rPr lang="en-US" sz="1400" dirty="0"/>
              <a:t>- MLI (ML Interpretability)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5B6F41-C4B6-6E43-AC86-CCE4FCBFE53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08" t="3508" r="2548" b="31349"/>
          <a:stretch/>
        </p:blipFill>
        <p:spPr>
          <a:xfrm>
            <a:off x="7809186" y="4183117"/>
            <a:ext cx="4267200" cy="25329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07BB7F-88AE-924C-AD5F-3EA3539529C3}"/>
              </a:ext>
            </a:extLst>
          </p:cNvPr>
          <p:cNvSpPr txBox="1"/>
          <p:nvPr/>
        </p:nvSpPr>
        <p:spPr>
          <a:xfrm>
            <a:off x="10402611" y="2186152"/>
            <a:ext cx="1576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Cliff Click</a:t>
            </a:r>
          </a:p>
          <a:p>
            <a:r>
              <a:rPr lang="en-US" dirty="0"/>
              <a:t>CTO</a:t>
            </a:r>
          </a:p>
          <a:p>
            <a:r>
              <a:rPr lang="en-US" dirty="0"/>
              <a:t>San Jose, CA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387009-67EE-154B-91F6-EAFD0B463C18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35159" y="141889"/>
            <a:ext cx="1918138" cy="19181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ED65BE-A6A7-4E4C-8CB1-E972C1161029}"/>
              </a:ext>
            </a:extLst>
          </p:cNvPr>
          <p:cNvSpPr txBox="1"/>
          <p:nvPr/>
        </p:nvSpPr>
        <p:spPr>
          <a:xfrm>
            <a:off x="8108729" y="2186152"/>
            <a:ext cx="20022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SriSatish</a:t>
            </a:r>
            <a:r>
              <a:rPr lang="en-US" dirty="0"/>
              <a:t> Ambati</a:t>
            </a:r>
          </a:p>
          <a:p>
            <a:r>
              <a:rPr lang="en-US" dirty="0"/>
              <a:t>CEO</a:t>
            </a:r>
          </a:p>
          <a:p>
            <a:r>
              <a:rPr lang="en-US" dirty="0"/>
              <a:t>Mountain View, CA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C5F5F8-A55A-6541-B185-9B20389EAD93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58248" y="141889"/>
            <a:ext cx="1918138" cy="19181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8F56D9-9604-5345-8D5E-40B142597C6E}"/>
              </a:ext>
            </a:extLst>
          </p:cNvPr>
          <p:cNvSpPr txBox="1"/>
          <p:nvPr/>
        </p:nvSpPr>
        <p:spPr>
          <a:xfrm>
            <a:off x="115614" y="5449614"/>
            <a:ext cx="66740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Youtube</a:t>
            </a:r>
            <a:r>
              <a:rPr lang="en-US" dirty="0"/>
              <a:t> videos:</a:t>
            </a:r>
          </a:p>
          <a:p>
            <a:r>
              <a:rPr lang="en-US" sz="1400" dirty="0"/>
              <a:t>- 6 min demo - </a:t>
            </a:r>
            <a:r>
              <a:rPr lang="en-US" sz="1400" dirty="0">
                <a:hlinkClick r:id="rId10"/>
              </a:rPr>
              <a:t>https://www.youtube.com/watch?v=wcyMBRRLmqs</a:t>
            </a:r>
            <a:endParaRPr lang="en-US" sz="1400" dirty="0"/>
          </a:p>
          <a:p>
            <a:r>
              <a:rPr lang="en-US" sz="1400" dirty="0"/>
              <a:t>- Feature </a:t>
            </a:r>
            <a:r>
              <a:rPr lang="en-US" sz="1400" dirty="0" err="1"/>
              <a:t>Enginering</a:t>
            </a:r>
            <a:r>
              <a:rPr lang="en-US" sz="1400" dirty="0"/>
              <a:t> (Dmitry </a:t>
            </a:r>
            <a:r>
              <a:rPr lang="en-US" sz="1400" dirty="0" err="1"/>
              <a:t>Larko</a:t>
            </a:r>
            <a:r>
              <a:rPr lang="en-US" sz="1400" dirty="0"/>
              <a:t>) - </a:t>
            </a:r>
            <a:r>
              <a:rPr lang="en-US" sz="1400" dirty="0">
                <a:hlinkClick r:id="rId11"/>
              </a:rPr>
              <a:t>https://www.youtube.com/watch?v=irkV4sYExX4</a:t>
            </a:r>
            <a:r>
              <a:rPr lang="en-US" sz="1400" dirty="0"/>
              <a:t> </a:t>
            </a:r>
          </a:p>
          <a:p>
            <a:r>
              <a:rPr lang="en-US" sz="1400" dirty="0"/>
              <a:t>- Driverless AI MLI (Interpretability) - </a:t>
            </a:r>
            <a:r>
              <a:rPr lang="en-US" sz="1400" dirty="0">
                <a:hlinkClick r:id="rId12"/>
              </a:rPr>
              <a:t>https://www.youtube.com/watch?v=5jSU3CUReXY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26033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E58F78-8F27-2D4A-BD36-154CD23B3E50}"/>
              </a:ext>
            </a:extLst>
          </p:cNvPr>
          <p:cNvSpPr txBox="1"/>
          <p:nvPr/>
        </p:nvSpPr>
        <p:spPr>
          <a:xfrm>
            <a:off x="1425039" y="396647"/>
            <a:ext cx="7730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H2O.ai – Automatic Feature Engineering</a:t>
            </a:r>
            <a:endParaRPr lang="el-GR" sz="2800" b="1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4B9042-755B-8142-9C51-9DBAA5CBE393}"/>
              </a:ext>
            </a:extLst>
          </p:cNvPr>
          <p:cNvSpPr txBox="1"/>
          <p:nvPr/>
        </p:nvSpPr>
        <p:spPr>
          <a:xfrm>
            <a:off x="1831024" y="1175205"/>
            <a:ext cx="9326696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Driverless AI</a:t>
            </a:r>
            <a:br>
              <a:rPr lang="en-US" sz="1600"/>
            </a:br>
            <a:r>
              <a:rPr lang="en-US" sz="1600"/>
              <a:t>.. </a:t>
            </a:r>
            <a:r>
              <a:rPr lang="en-US" sz="1600">
                <a:hlinkClick r:id="rId2"/>
              </a:rPr>
              <a:t>https://h2o.ai/platform/ai-cloud/make/h2o-driverless-ai/</a:t>
            </a:r>
            <a:r>
              <a:rPr lang="en-US" sz="160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Automatic Feature Engineering</a:t>
            </a:r>
            <a:br>
              <a:rPr lang="en-US" sz="1600"/>
            </a:br>
            <a:r>
              <a:rPr lang="en-US" sz="1600"/>
              <a:t>.. </a:t>
            </a:r>
            <a:r>
              <a:rPr lang="en-US" sz="1600">
                <a:hlinkClick r:id="rId3"/>
              </a:rPr>
              <a:t>https://docs.h2o.ai/driverless-ai/latest-stable/docs/userguide/feature-engineering.html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0000"/>
                </a:solidFill>
              </a:rPr>
              <a:t>New features are created</a:t>
            </a:r>
            <a:r>
              <a:rPr lang="en-US" sz="1600" dirty="0"/>
              <a:t> by doing </a:t>
            </a:r>
            <a:r>
              <a:rPr lang="en-US" sz="1600" b="1" dirty="0">
                <a:solidFill>
                  <a:srgbClr val="FF0000"/>
                </a:solidFill>
              </a:rPr>
              <a:t>transformations</a:t>
            </a:r>
            <a:r>
              <a:rPr lang="en-US" sz="1600" dirty="0"/>
              <a:t> and/or </a:t>
            </a:r>
            <a:r>
              <a:rPr lang="en-US" sz="1600" b="1" dirty="0">
                <a:solidFill>
                  <a:srgbClr val="FF0000"/>
                </a:solidFill>
              </a:rPr>
              <a:t>interactions</a:t>
            </a:r>
            <a:r>
              <a:rPr lang="en-US" sz="1600" dirty="0"/>
              <a:t> on the dataset columns.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Feature creation uses genetic algorithm to find the best set of feature transformations and model parameters for an experiment/dataset. Feature creation and selection is </a:t>
            </a:r>
            <a:r>
              <a:rPr lang="en-US" sz="1600" b="1" dirty="0">
                <a:solidFill>
                  <a:srgbClr val="FF0000"/>
                </a:solidFill>
              </a:rPr>
              <a:t>evolutionary</a:t>
            </a:r>
            <a:r>
              <a:rPr lang="en-US" sz="1600" dirty="0"/>
              <a:t> (based on variable importance of previous iteration)</a:t>
            </a:r>
            <a:br>
              <a:rPr lang="en-US" sz="1600" dirty="0"/>
            </a:br>
            <a:r>
              <a:rPr lang="en-US" sz="1600"/>
              <a:t>.. </a:t>
            </a:r>
            <a:r>
              <a:rPr lang="en-US" sz="1600">
                <a:hlinkClick r:id="rId4"/>
              </a:rPr>
              <a:t>https://docs.h2o.ai/driverless-ai/latest-stable/docs/userguide/ga.html#ga</a:t>
            </a:r>
            <a:r>
              <a:rPr lang="en-US" sz="1600"/>
              <a:t> 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029EBF-BE31-8345-BEE6-7450D26D1A39}"/>
              </a:ext>
            </a:extLst>
          </p:cNvPr>
          <p:cNvSpPr txBox="1"/>
          <p:nvPr/>
        </p:nvSpPr>
        <p:spPr>
          <a:xfrm>
            <a:off x="645147" y="3928469"/>
            <a:ext cx="11133196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Driverless AI Transformers </a:t>
            </a:r>
            <a:br>
              <a:rPr lang="en-US" sz="1600" dirty="0"/>
            </a:br>
            <a:r>
              <a:rPr lang="en-US" sz="1600" dirty="0"/>
              <a:t>(Numeric, Categorical, Time &amp; Date, NLP (text), Image, etc.) </a:t>
            </a:r>
            <a:br>
              <a:rPr lang="en-US" sz="1600" dirty="0"/>
            </a:br>
            <a:r>
              <a:rPr lang="en-US" sz="1600" dirty="0"/>
              <a:t>See big list of transformers here: </a:t>
            </a:r>
            <a:br>
              <a:rPr lang="en-US" sz="1600" dirty="0"/>
            </a:br>
            <a:r>
              <a:rPr lang="en-US" sz="1400" dirty="0"/>
              <a:t> - </a:t>
            </a:r>
            <a:r>
              <a:rPr lang="en-US" sz="1400" dirty="0">
                <a:hlinkClick r:id="rId5"/>
              </a:rPr>
              <a:t>https://docs.h2o.ai/driverless-ai/latest-stable/docs/userguide/transformations.html#transformations</a:t>
            </a:r>
            <a:r>
              <a:rPr lang="en-US" sz="1400" dirty="0"/>
              <a:t>  </a:t>
            </a:r>
            <a:br>
              <a:rPr lang="en-US" sz="1400" dirty="0"/>
            </a:b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Feature Interactions:</a:t>
            </a:r>
            <a:br>
              <a:rPr lang="en-US" sz="1600" dirty="0"/>
            </a:br>
            <a:r>
              <a:rPr lang="en-US" sz="1400" dirty="0"/>
              <a:t> - </a:t>
            </a:r>
            <a:r>
              <a:rPr lang="en-US" sz="1400" dirty="0">
                <a:hlinkClick r:id="rId6"/>
              </a:rPr>
              <a:t>https://docs.h2o.ai/driverless-ai/latest-stable/docs/userguide/expert_settings/features_settings.html#max-feature-interaction-depth</a:t>
            </a:r>
            <a:r>
              <a:rPr lang="en-US" sz="1400" dirty="0"/>
              <a:t> </a:t>
            </a:r>
          </a:p>
        </p:txBody>
      </p:sp>
      <p:pic>
        <p:nvPicPr>
          <p:cNvPr id="2050" name="Picture 2" descr="H2O.ai is the Open Source Leader in AI and ML">
            <a:extLst>
              <a:ext uri="{FF2B5EF4-FFF2-40B4-BE49-F238E27FC236}">
                <a16:creationId xmlns:a16="http://schemas.microsoft.com/office/drawing/2014/main" id="{D8E9EA95-5147-4142-9255-0C2DAD08E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8200" y="141310"/>
            <a:ext cx="1033895" cy="1033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340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531</Words>
  <Application>Microsoft Macintosh PowerPoint</Application>
  <PresentationFormat>Widescreen</PresentationFormat>
  <Paragraphs>40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Lev Selector</cp:lastModifiedBy>
  <cp:revision>10</cp:revision>
  <dcterms:created xsi:type="dcterms:W3CDTF">2019-07-01T17:44:39Z</dcterms:created>
  <dcterms:modified xsi:type="dcterms:W3CDTF">2022-06-16T17:28:50Z</dcterms:modified>
</cp:coreProperties>
</file>