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6B914F-F1D3-4A54-B67C-B8D138D1FBB7}">
  <a:tblStyle styleId="{5B6B914F-F1D3-4A54-B67C-B8D138D1FB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>
      <p:cViewPr varScale="1">
        <p:scale>
          <a:sx n="154" d="100"/>
          <a:sy n="15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3f69bec64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383f69bec64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4ead1114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384ead1114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66f0d29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3666f0d29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8a002bc4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68a002bc4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8a002bc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368a002bc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6646570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666465700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6688a9dd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366688a9dd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6807e8d8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366807e8d8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6862b8c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366862b8c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6677237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366677237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6646570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366646570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47cf904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847cf904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786b4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66786b4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4e18fb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384e18fb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8a002b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68a002b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6646570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66646570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5b420a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665b420a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5943589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665943589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3f69bec6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83f69bec6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bacus.ai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hyperlink" Target="https://deepagent-desktop.abacus.ai" TargetMode="External"/><Relationship Id="rId4" Type="http://schemas.openxmlformats.org/officeDocument/2006/relationships/hyperlink" Target="https://deepagent.abacus.ai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he-marcus-lowe/" TargetMode="External"/><Relationship Id="rId3" Type="http://schemas.openxmlformats.org/officeDocument/2006/relationships/hyperlink" Target="https://about.fb.com/news/2025/09/introducing-vibes-ai-videos/" TargetMode="External"/><Relationship Id="rId7" Type="http://schemas.openxmlformats.org/officeDocument/2006/relationships/hyperlink" Target="https://www.linkedin.com/in/dhruvam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hyperlink" Target="https://www.createanything.com" TargetMode="External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hyperlink" Target="https://thinkingmachines.ai/blog/announcing-tinker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azure.microsoft.com/en-us/blog/introducing-microsoft-agent-framework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br.com/ru/companies/redmadrobot/articles/951118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29.jpe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hyperlink" Target="https://periodic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5KBfCgJYO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hyperlink" Target="https://www.genspark.ai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UC-NLPIR/FlashRAG" TargetMode="External"/><Relationship Id="rId13" Type="http://schemas.openxmlformats.org/officeDocument/2006/relationships/hyperlink" Target="https://github.com/pymupdf/RAG" TargetMode="External"/><Relationship Id="rId3" Type="http://schemas.openxmlformats.org/officeDocument/2006/relationships/hyperlink" Target="https://www.ibm.com/quantum/blog/hsbc-algorithmic-bond-trading" TargetMode="External"/><Relationship Id="rId7" Type="http://schemas.openxmlformats.org/officeDocument/2006/relationships/hyperlink" Target="https://python.langchain.com/docs/tutorials/rag/" TargetMode="External"/><Relationship Id="rId12" Type="http://schemas.openxmlformats.org/officeDocument/2006/relationships/hyperlink" Target="https://microsoft.github.io/graphrag/get_started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RAGchain/" TargetMode="External"/><Relationship Id="rId11" Type="http://schemas.openxmlformats.org/officeDocument/2006/relationships/hyperlink" Target="https://www.youtube.com/watch?v=mEmUN4lgpaU" TargetMode="External"/><Relationship Id="rId5" Type="http://schemas.openxmlformats.org/officeDocument/2006/relationships/hyperlink" Target="https://github.com/jonefeewang/stonemq" TargetMode="External"/><Relationship Id="rId10" Type="http://schemas.openxmlformats.org/officeDocument/2006/relationships/hyperlink" Target="https://www.youtube.com/watch?v=BfBLSnRKWMY" TargetMode="External"/><Relationship Id="rId4" Type="http://schemas.openxmlformats.org/officeDocument/2006/relationships/hyperlink" Target="https://medium.com/@yashbatra11111/how-netflix-accidentally-proved-monoliths-scale-better-than-microservices-f2d66f0a0bb5" TargetMode="External"/><Relationship Id="rId9" Type="http://schemas.openxmlformats.org/officeDocument/2006/relationships/hyperlink" Target="https://docs.deepwisdom.ai/main/en/guide/in_depth_guides/rag_module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aoquGpEVm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wonm55Jl3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iza7wp1Kr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www.youtube.com/watch?v=TL527yTpxlk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opus-4-1" TargetMode="External"/><Relationship Id="rId26" Type="http://schemas.openxmlformats.org/officeDocument/2006/relationships/hyperlink" Target="https://x.ai/news/grok-4-fast" TargetMode="External"/><Relationship Id="rId39" Type="http://schemas.openxmlformats.org/officeDocument/2006/relationships/hyperlink" Target="https://huggingface.co/Qwen/Qwen3-Next-80B-A3B-Instruct" TargetMode="External"/><Relationship Id="rId21" Type="http://schemas.openxmlformats.org/officeDocument/2006/relationships/hyperlink" Target="https://openai.com/index/introducing-gpt-4-5/" TargetMode="External"/><Relationship Id="rId34" Type="http://schemas.openxmlformats.org/officeDocument/2006/relationships/hyperlink" Target="https://api-docs.deepseek.com/news/news250821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s://aistudio.google.com/app/prompts/new_chat?model=gemini-2.5-pro" TargetMode="External"/><Relationship Id="rId25" Type="http://schemas.openxmlformats.org/officeDocument/2006/relationships/hyperlink" Target="https://platform.openai.com/docs/models/gpt-5-chat-latest" TargetMode="External"/><Relationship Id="rId33" Type="http://schemas.openxmlformats.org/officeDocument/2006/relationships/hyperlink" Target="https://huggingface.co/moonshotai/Kimi-K2-Instruct-0905" TargetMode="External"/><Relationship Id="rId38" Type="http://schemas.openxmlformats.org/officeDocument/2006/relationships/hyperlink" Target="https://huggingface.co/meituan-longcat/LongCat-Flash-Chat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x.com/OpenAI/status/1905331956856050135" TargetMode="External"/><Relationship Id="rId29" Type="http://schemas.openxmlformats.org/officeDocument/2006/relationships/hyperlink" Target="https://www.anthropic.com/news/claude-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www.alibabacloud.com/help/en/model-studio/models" TargetMode="External"/><Relationship Id="rId32" Type="http://schemas.openxmlformats.org/officeDocument/2006/relationships/hyperlink" Target="https://api-docs.deepseek.com/news/news250528" TargetMode="External"/><Relationship Id="rId37" Type="http://schemas.openxmlformats.org/officeDocument/2006/relationships/hyperlink" Target="https://developers.googleblog.com/en/continuing-to-bring-you-our-latest-models-with-an-improved-gemini-2-5-flash-and-flash-lite-release/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platform.openai.com/docs/models/gpt-5" TargetMode="External"/><Relationship Id="rId28" Type="http://schemas.openxmlformats.org/officeDocument/2006/relationships/hyperlink" Target="https://qwen.ai/blog?id=99f0335c4ad9ff6153e517418d48535ab6d8afef&amp;from=research.latest-advancements-list" TargetMode="External"/><Relationship Id="rId36" Type="http://schemas.openxmlformats.org/officeDocument/2006/relationships/hyperlink" Target="https://moonshotai.github.io/Kimi-K2/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www.anthropic.com/news/claude-sonnet-4-5" TargetMode="External"/><Relationship Id="rId31" Type="http://schemas.openxmlformats.org/officeDocument/2006/relationships/hyperlink" Target="https://docs.x.ai/docs/models/grok-4-0709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openai.com/index/introducing-o3-and-o4-mini/" TargetMode="External"/><Relationship Id="rId27" Type="http://schemas.openxmlformats.org/officeDocument/2006/relationships/hyperlink" Target="https://qwen.ai/blog?id=241398b9cd6353de490b0f82806c7848c5d2777d&amp;from=research.latest-advancements-list" TargetMode="External"/><Relationship Id="rId30" Type="http://schemas.openxmlformats.org/officeDocument/2006/relationships/hyperlink" Target="https://huggingface.co/Qwen/Qwen3-235B-A22B-Instruct-2507" TargetMode="External"/><Relationship Id="rId35" Type="http://schemas.openxmlformats.org/officeDocument/2006/relationships/hyperlink" Target="https://api-docs.deepseek.com/news/news250922" TargetMode="External"/><Relationship Id="rId8" Type="http://schemas.openxmlformats.org/officeDocument/2006/relationships/hyperlink" Target="https://openlm.ai/chatbot-arena/" TargetMode="External"/><Relationship Id="rId3" Type="http://schemas.openxmlformats.org/officeDocument/2006/relationships/hyperlink" Target="https://en.wikipedia.org/wiki/Elo_rating_syste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heopinionatedev/rusts-ai-libraries-are-finally-beating-python-at-its-own-game-8f84dd26ccc4" TargetMode="External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hyperlink" Target="https://medium.com/@devlinktips/apple-is-quietly-rewriting-ios-and-its-not-in-swift-or-objective-c-4af4dc578775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trueup.io/layoff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z.ai/devpack/overview" TargetMode="External"/><Relationship Id="rId3" Type="http://schemas.openxmlformats.org/officeDocument/2006/relationships/hyperlink" Target="https://huggingface.co/zai-org/GLM-4.6" TargetMode="External"/><Relationship Id="rId7" Type="http://schemas.openxmlformats.org/officeDocument/2006/relationships/hyperlink" Target="https://www.youtube.com/watch?v=i3kO_GOt2B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0M320a-TXs" TargetMode="External"/><Relationship Id="rId5" Type="http://schemas.openxmlformats.org/officeDocument/2006/relationships/hyperlink" Target="https://openrouter.ai/z-ai/glm-4.6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docs.z.ai/guides/llm/glm-4.6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thropic.com/news/enabling-claude-code-to-work-more-autonomousl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GfBPtZag0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ora.com" TargetMode="External"/><Relationship Id="rId7" Type="http://schemas.openxmlformats.org/officeDocument/2006/relationships/hyperlink" Target="https://www.youtube.com/watch?v=hkSj-QapfZ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s.apple.com/us/app/sora-by-openai/id6744034028" TargetMode="External"/><Relationship Id="rId5" Type="http://schemas.openxmlformats.org/officeDocument/2006/relationships/hyperlink" Target="https://openai.com/index/sora-2/" TargetMode="External"/><Relationship Id="rId4" Type="http://schemas.openxmlformats.org/officeDocument/2006/relationships/hyperlink" Target="https://sora.chatgpt.com/explore" TargetMode="Externa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erplexity.a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openai.com/index/introducing-chatgpt-pulse/" TargetMode="External"/><Relationship Id="rId7" Type="http://schemas.openxmlformats.org/officeDocument/2006/relationships/hyperlink" Target="https://openai.com/index/gdpva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www.k2think.ai/k2think" TargetMode="External"/><Relationship Id="rId9" Type="http://schemas.openxmlformats.org/officeDocument/2006/relationships/hyperlink" Target="https://arxiv.org/abs/2311.1298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s://x.com/kimi_moonshot/status/1971078467560276160" TargetMode="External"/><Relationship Id="rId7" Type="http://schemas.openxmlformats.org/officeDocument/2006/relationships/hyperlink" Target="https://www.cnbc.com/2025/09/25/databricks-commits-to-100-million-in-openai-spending-for-ai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deepmind.google/discover/blog/gemini-robotics-15-brings-ai-agents-into-the-physical-world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www.theinformation.com/articles/startup-founded-ex-palantir-employees-raises-1-8-billion-valu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465230"/>
            <a:ext cx="44202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Anthropic’s Claude Sonnet 4.5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GLM-4.6 Open Source King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 2.0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Sora 2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Search API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Pulse for Pro Mobile Users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K2 Think 32B AI Reasoning Model by MBZUAI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11"/>
            <a:ext cx="442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October 3,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811565"/>
            <a:ext cx="4502400" cy="23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Layoffs,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demand for AI Engineers</a:t>
            </a:r>
            <a:endParaRPr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214494"/>
            <a:ext cx="4420200" cy="281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GDPval - measures model performance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GAIA: a benchmark for General AI Assistants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OK Computer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Robotics 1.5 with AI agents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Databricks commits to $100M in OpenAI spending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Distyl AI raises $175M in funding at $1.8B valuation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Alibaba Wan 2.2 Animate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Kling AI 2.5 Turbo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Qwen-Image-Edit-2509 &amp; Qwen3-Max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gives Grok 4 to US federal agencies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FAIR - open-source Code World Model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Facebook adds an AI Dating Assistant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Abacus AI DeepAgent Desktop &amp; CLI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432443"/>
            <a:ext cx="4502400" cy="43284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Emad Mostaque book "The Last Economy"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Vibes - AI Videos for Instagram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Anything - text-to-app startup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Tinker API for fine-tuning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Unified Agent Framework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Cerebras Raises $1.1B at $8.1 valuation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Detecting hallucinations in RAG with 85% accuracy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Periodic Labs - AI Scientist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Genspark AI Workspace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&amp; HSBC - Quantum Computers to improve trading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Netflix: monolithic architectures can scale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StoneMQ - Open-source Messaging in Rust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python modules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Traycer - AI coding assistant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Flash Light model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- Father of RL about LLMs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21 Things You Should Be Using AI For ...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Evaluate AI for Production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Rust instead of Python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Time to self-driving cars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24625" y="157812"/>
            <a:ext cx="4007100" cy="1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AI updates arrive faster than your coffee cools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93400" y="426250"/>
            <a:ext cx="4861500" cy="86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Wan 2.2 Animate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AI video generation and character animation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Tongyi Lab (Alibaba)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animate any static character image or replace characters in an existing video using motion and facial expressions extracted from a reference video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93400" y="1486765"/>
            <a:ext cx="48615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Kling AI 2.5 Turbo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text-to-video models (China, commercial)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Enhancements in motion fluidity, prompt adherence, scene realism,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aesthetic precision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93400" y="2208900"/>
            <a:ext cx="34323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Qwen-Image-Edit-2509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open-weights multi-image editing and single-image consistency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Qwen3-Max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coding and agentic model surpassing top Western models in “thinking” and Python use modes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93400" y="3453112"/>
            <a:ext cx="25764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 gives Grok 4 to US federal agencies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 cents per department for 18 months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93400" y="4338117"/>
            <a:ext cx="28956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FAIR - open-source Code World Model 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params - learns coding by interacting with and executing code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542705" y="4568900"/>
            <a:ext cx="25401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Facebook adds an AI Dating Assistant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dating platform improve match recommendations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6173" y="426250"/>
            <a:ext cx="1539307" cy="86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6163" y="1384850"/>
            <a:ext cx="1299825" cy="73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6025" y="2208875"/>
            <a:ext cx="2060614" cy="69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7" name="Google Shape;227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6975" y="2208874"/>
            <a:ext cx="1639249" cy="695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8" name="Google Shape;228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2444" y="3358113"/>
            <a:ext cx="2178394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2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3450" y="4236204"/>
            <a:ext cx="1353514" cy="7303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0" name="Google Shape;230;p2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0751" y="3154200"/>
            <a:ext cx="1086000" cy="136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93400" y="2739475"/>
            <a:ext cx="4439400" cy="154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Abacus AI DeepAgent Desktop &amp; CLI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All-in-one AI assistant for desktop use, supporting real-time desktop automation, agentic browsing, and workflows for coding, scripting, and business tasks; integration with top models &amp; MCP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Windows, Mac, and Linux systems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-g @abacus-ai/deepagent  (or download app)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https://abacus.ai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https://deepagent.abacus.ai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https://deepagent-desktop.abacus.ai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93400" y="441220"/>
            <a:ext cx="44394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Emad Mostaque book "The Last Economy"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Emad believes traditional economic structures will be obsolete within 3 years.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warns of a "permanent underclass" if AI benefits aren't distributed properly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proposes "proof of benefit" cryptocurrency where proceeds fund beneficial AI research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advocates for universal AI access and open-source models aligned to individual values; Emphasizes the importance of "caring and giving a damn" as uniquely human traits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245" y="705372"/>
            <a:ext cx="2009375" cy="1337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6248" y="2842075"/>
            <a:ext cx="2531331" cy="1337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55075" y="414875"/>
            <a:ext cx="44394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Vibes - Discover and Create AI Videos for Instagram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Vibes is a new feature introduced by Meta within the Meta AI app and the meta.ai website that enables users to browse, create, and remix short-form AI-generated videos. The Vibes feed is populated entirely by AI-generated clips, which users can modify using text prompts, upload their own visual elements, or remix existing content to match their desired style or mood, known as their “vibe”.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https://about.fb.com/news/2025/09/introducing-vibes-ai-videos/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975" y="152400"/>
            <a:ext cx="2000951" cy="18815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7" name="Google Shape;247;p26"/>
          <p:cNvSpPr txBox="1"/>
          <p:nvPr/>
        </p:nvSpPr>
        <p:spPr>
          <a:xfrm>
            <a:off x="55075" y="2151600"/>
            <a:ext cx="44394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Anything - text-to-app startup (San-Francisco)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AI app is offering all the tools - from databases to storage and payment functionality - that users need to run businesses on the web or to send their vibe-coded creations to the App Store.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company’s initial traction was explosive, reaching $2 million annualized run rate in just two weeks.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https://www.createanything.com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975" y="2108925"/>
            <a:ext cx="2218855" cy="14103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26"/>
          <p:cNvSpPr txBox="1"/>
          <p:nvPr/>
        </p:nvSpPr>
        <p:spPr>
          <a:xfrm>
            <a:off x="6860325" y="2108925"/>
            <a:ext cx="2001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co-founders: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Dhruv Amin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https://www.linkedin.com/in/dhruvamin/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Lowe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https://www.linkedin.com/in/the-marcus-lowe/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55075" y="3736025"/>
            <a:ext cx="44394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Tinker API for fine-tuning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by Thinking Machines Lab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Supports large MoE models like Qwen-235B, and comes with a low-level API and open-source Tinker Cookbook for implementing advanced post-training techniques.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https://thinkingmachines.ai/blog/announcing-tinker/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725" y="3714513"/>
            <a:ext cx="2607900" cy="1178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- 6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5075" y="414875"/>
            <a:ext cx="4439400" cy="124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Unified Agent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SDK and runtime  substitutes AutoGen and Semantic Kernel to unify agent development, deployment, and observability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offers safety features like task adherence and PII alerts (PII = "Personally Identifiable Information")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integration with Azure AI Foundry for enterprise-grade AI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https://azure.microsoft.com/en-us/blog/introducing-microsoft-agent-framework/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55075" y="1779150"/>
            <a:ext cx="44394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Cerebras Raises $1.1B at $8.1 valuation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 chipmaker raised more money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2925" y="1565700"/>
            <a:ext cx="2176075" cy="81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7450" y="1187725"/>
            <a:ext cx="1296625" cy="1570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27"/>
          <p:cNvSpPr txBox="1"/>
          <p:nvPr/>
        </p:nvSpPr>
        <p:spPr>
          <a:xfrm>
            <a:off x="55075" y="2333075"/>
            <a:ext cx="4439400" cy="106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Detecting hallucinations in RAG with 85% accuracy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Anthropic’s Circuit Tracing and cross-layer transcoders (CLT)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85% detection accuracy on test data, though it is resource-intensive, highly dependent on transcoder quality, and prone to false positives in token-level alignment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https://habr.com/ru/companies/redmadrobot/articles/951118/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(in Russian)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975" y="2588850"/>
            <a:ext cx="1826600" cy="12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975" y="177600"/>
            <a:ext cx="2311964" cy="1294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27"/>
          <p:cNvSpPr txBox="1"/>
          <p:nvPr/>
        </p:nvSpPr>
        <p:spPr>
          <a:xfrm>
            <a:off x="55075" y="3520624"/>
            <a:ext cx="44394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Periodic Labs - AI Scientist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- build autonomous AI scientists equipped with physical laboratories to accelerate scientific discovery, focusing initially on the physical sciences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founding team includes leaders from major AI and scientific projects, and they are backed by prominent investors; they're also running an academic grant program to support pioneering research.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https://periodic.com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7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975" y="4205281"/>
            <a:ext cx="3804675" cy="510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27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1450" y="177597"/>
            <a:ext cx="1629600" cy="81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Genspark AI Workspace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55075" y="424750"/>
            <a:ext cx="4439400" cy="426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Genspark AI Workspace uses OpenAI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Slides, AI Sheets, AI Docs, AI Pods, AI Chat, AI Image and Video, AI Download For Me, AI Call For Me, and more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“Make a slide deck,” or “Call my dentist,” ...; Handles research, trip planning, product analysis, and more, and can create tailored, auto-updating documents and visualizations;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Integrates with file formats like Word, Excel, and PDF, instantly turning them into polished presentations or data reports.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No-code interface for a configurable collaborative workspace: customize slide layouts, color themes, and export to PDF, PowerPoint, Notion, or the web.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now work with all popular models, even latest Claude 4.5 !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https://www.youtube.com/watch?v=n5KBfCgJYOo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 demo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as a web app, and as apps for Android and iOS.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Genspark reached $36M ARR in 45 days, and is considered a leading example of how agentic AI is moving from simple chat to real-world automation at scale.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https://www.genspark.ai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Pricing: Free or $20...$30/mo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Genspark is a startup in Palo Alto, 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Raised $60M in 2024, $100M in 2025. 10+ people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founders of Genspark are Eric Jing and Kay Zhu, both former Baidu executives with extensive backgrounds in AI and technology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6875" y="203750"/>
            <a:ext cx="4344724" cy="319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0000" y="3472625"/>
            <a:ext cx="3258474" cy="15221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Computing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55075" y="416767"/>
            <a:ext cx="44577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and HSBC used Quantum Computers to improve trading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Heron quantum processor was used to enhance algorithmic bond trading - up to a 34% improvement in predicting the likelihood that bond trades would be completed at quoted prices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was done by combining quantum and classical computational methods on real-world, production-scale bond trading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represents the world's first empirical evidence of quantum computing's practical value in financial services. This is "ground breaking world first" example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https://www.ibm.com/quantum/blog/hsbc-algorithmic-bond-trading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55075" y="2345292"/>
            <a:ext cx="4457700" cy="248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Netflix: monolithic architectures can scale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impose a recurring "network tax" due to serialization, deserialization, additional network hops, and frequent retries and timeouts, all of which can impact latency and reliability; Debugging distributed traces becomes a nightmare, as diagnosing single requests can mean traversing hundreds of interconnected microservices, making root-cause analysis more difficult than in a monolithic setup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Netflix’s practical experience with microservices exposes limitations and points out that, for some environments, monolithic systems can offer superior scalability and operational simplicity compared to highly distributed architectures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https://medium.com/@yashbatra11111/how-netflix-accidentally-proved-monoliths-scale-better-than-microservices-f2d66f0a0bb5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4594075" y="306767"/>
            <a:ext cx="4457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StoneMQ - Open-source Messaging in Rust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6x times faster and 70% cheaper than Kafka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Kafka Compatible, efficient scaling, loging/tracing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open source under the Apache 2.0 license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https://github.com/jonefeewang/stonemq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4594075" y="1361136"/>
            <a:ext cx="44577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python modules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RAGchain # pipelines, benchmarking,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raglight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rag light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flashrag-dev --pre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metagpt[rag]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https://pypi.org/project/RAGchain/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https://python.langchain.com/docs/tutorials/rag/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https://github.com/RUC-NLPIR/FlashRAG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https://docs.deepwisdom.ai/main/en/guide/in_depth_guides/rag_module.html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https://www.youtube.com/watch?v=BfBLSnRKWMY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https://www.youtube.com/watch?v=mEmUN4lgpaU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https://microsoft.github.io/graphrag/get_started/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https://github.com/pymupdf/RAG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Coding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5075" y="416767"/>
            <a:ext cx="445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Traycer - AI coding assistant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https://www.youtube.com/watch?v=eaoquGpEVmk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Tracer creates detailed, actionable plans before any coding begins, acting as a "planning layer" that ensures crystal-clear input to AI agents. Uses Multiple background planners and Automatic context gathering when encountering unfamiliar libraries or frameworks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Tracer offers a Pro plan at $25/mo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55075" y="1815467"/>
            <a:ext cx="4457700" cy="223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Flash Light model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faster than previous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output tokens by half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latency and reduced costs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performance over the previous non-thinking version of Gemini 2.5 Flash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accuracy while delivering results much faster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on Google AI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grounded with Google 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URL context reading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on standard Google hardware (no specialized hardware like Groq or Cerebras needed)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4950" y="651788"/>
            <a:ext cx="3371474" cy="841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2" name="Google Shape;292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825" y="2347132"/>
            <a:ext cx="2488450" cy="1171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Sutton - Father of RL about LLMs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 txBox="1"/>
          <p:nvPr/>
        </p:nvSpPr>
        <p:spPr>
          <a:xfrm>
            <a:off x="55075" y="460100"/>
            <a:ext cx="4672500" cy="425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Sutton on Reinforcement Learning vs. LLMs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mimic what people say, not what actually happens in the world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 is about learning from direct experience and consequences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true goals and ground truth for evaluating actions. Without goals, there's no "right" thing to do - just patterns to copy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 have a world model. They predict what people would say, not what will happen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not be surprised by outcomes or update based on unexpected events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 learn from life experiences as all mammals 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RL Alternative: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(what to do in each situation)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function (how well things are going, learned via TD learning)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representation (perception/understanding of current situation)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model (predicting consequences of actions)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Generalization: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deep learning generalizes poorly and unpredictably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solves problems but doesn't ensure good generalization to new situations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Humans sculpt representations that transfer well; it's not automatic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Catastrophic interference when learning new things is evidence of poor generalization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4650" y="283236"/>
            <a:ext cx="1861625" cy="14331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31"/>
          <p:cNvSpPr txBox="1"/>
          <p:nvPr/>
        </p:nvSpPr>
        <p:spPr>
          <a:xfrm>
            <a:off x="4856550" y="1805285"/>
            <a:ext cx="41751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Bitter Lesson: general methods which leverage computation consistently outperform methods based on human-crafted, domain-specific knowledge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Sutton expects experience-based learning to eventually supersede LLM approaches, same pattern has repeated throughout AI history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Infants learn through trial-and-error, not imitation or supervised learning; Supervised learning "doesn't happen in nature" - no examples of "correct" behavior exist; Understanding squirrels would get us most of the way to understanding human intelligence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to AI/augmented humans is inevitable (lack of unified governance, eventual understanding of intelligence, superintelligence development, and resource accumulation); Represents major universal transition from replication to design; Should view AIs as humanity's offspring rather than adversaries; Current world is "pretty bad" - openness to change is appropriate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Things You Should Be Using AI For ...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55075" y="460092"/>
            <a:ext cx="4457700" cy="442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Mathew Berman video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https://www.youtube.com/watch?v=8wonm55Jl3k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interior design and furniture layouts from annotated photos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virtual fashion changes (hair colors, outfits, accessories) in self portraits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 historic sites from modern images and generate photorealistic scenes of ancient places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3D product designs from simple sketches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looping 3D animations for DJ and concert backgrounds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AI coding agent (Warp) in the terminal - editing, code review, ...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modern business cards, banners, and t-shirt graphics; transform logos into branded assets.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images and documents between formats easily (e.g., convert JPEG to SVG).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phishing and scam attempts in emails, voicemails, and texts—review suspicious messages with AI.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 rooftop solar installation potential and financial returns using Google Maps images.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daily news email digests and manage task automation directly with ChatGPT.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AI to schedule team meetings by connecting calendar data and analyzing team availability.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Transcribe and expand handwritten notes and whiteboards into detailed reference sheets.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Instantly generate SQL queries and filter datasets by uploading sample data.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sentiment analysis and generate graphical summaries of customer call transcripts.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4596550" y="460092"/>
            <a:ext cx="4457700" cy="272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and highlight key sections of research papers; return easy-to-understand summaries with highlighted PDFs.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up-to-date property analysis for home buying—including price trends and risks by address or region.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salary negotiation support, including competitor benchmark analysis and custom counteroffer drafts.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Refine, rewrite, and improve professional emails—make them more polite, concise, or clearer.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insurance documents and get recommendations on the most suitable options and deadlines.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deep financial analysis and comparison for specific companies or investment opportunities.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LM Studio to create study guides, flashcards, podcasts, and quizzes from uploaded documents.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 at Geoguessr by leveraging AI vision and location detection to identify and guess locations.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AI for Production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55075" y="346775"/>
            <a:ext cx="33618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Peter Yang about AI Evaluations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Hamel Husain -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https://www.youtube.com/watch?v=uiza7wp1KrE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Aman Khan -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https://www.youtube.com/watch?v=TL527yTpxlk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55075" y="983275"/>
            <a:ext cx="4507200" cy="391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 with manual review of ~100 real product traces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Hand-annotate failures and pain points using open coding - this provides far more insight than jumping straight to metrics or automation. Export observations to a spreadsheet and use LLMs to cluster issues into categories like "handoff failures" or "conversation flow problems."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Evaluation Types: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Code-based, automated (e.g., prohibited term detection)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evals by PM/expert with clear rubrics  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LLM-as-a-judge - automated, mimics human judgment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User evals - real production feedback and business metrics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Effective Evaluations: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explicit prompts with all context variables defined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Generate initial examples using realistic queries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golden datasets through manual PM testing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Develop clear rubrics (product knowledge, policy compliance, tone)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Over Continuous Scoring! Use pass/fail metrics, not 1-5 scales. Binary judgments are actionable—average scores like 3.2 vs 3.7 create ambiguity. Always ask: "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Was this failure present? Yes or no."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LLM judges against human labels using confusion matrices, measure true positive/negative rates, not just agreement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equire binary answers plus explanations from LLM evaluators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5-10 examples for iteration, scale to 100+ for production confidence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4595725" y="204096"/>
            <a:ext cx="4507200" cy="297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reliable judges - to run against production traces with dashboard monitoring.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continuous human annotation, especially after significant changes.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tooling simple—use spreadsheets and built-in LLM tools for accessibility.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categories emerge from real data, not hypotheses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lightweight manual checking maintains quality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datasets enable fast iteration cycles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judgment remains the gold standard for LLM-as-judge calibration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rubrics and datasets as products and policies evolve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approach blends manual insight with scalable automation, ensuring evaluations remain both trustworthy and actionable for AI product development.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045" y="3270105"/>
            <a:ext cx="2079701" cy="1146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3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2045" y="3270105"/>
            <a:ext cx="2079701" cy="114645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50" y="2125"/>
            <a:ext cx="392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410356" y="85631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9100" y="318397"/>
            <a:ext cx="25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36012" y="322115"/>
            <a:ext cx="2839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448396" y="131758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3741758" y="313016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02089" y="186012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98073" y="79666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749641" y="457735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486600" y="2195387"/>
            <a:ext cx="26058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43625" y="185810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3748244" y="957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47407" y="330852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747864" y="33198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02831" y="401811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02097" y="40253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99711" y="494201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44135" y="241040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 flipH="1">
            <a:off x="534476" y="257592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486600" y="1792225"/>
            <a:ext cx="2605800" cy="326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594775" y="16721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03519" y="204937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748255" y="348150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440038" y="20251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740495" y="20364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49652" y="421779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92125" y="13149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04917" y="29483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04183" y="29555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00894" y="276988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740170" y="22234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748244" y="113412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458789" y="43950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9658" y="440340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592353" y="96290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94775" y="15021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01979" y="242000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00894" y="32980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00160" y="33052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48244" y="7849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440203" y="36690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40660" y="36803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96748" y="36658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596014" y="3673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441324" y="383187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741781" y="384316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446078" y="165860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3740173" y="294701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452706" y="491718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3743575" y="492558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452706" y="474292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743575" y="47513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05961" y="222193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96748" y="383268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96014" y="38399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04271" y="456475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03537" y="457199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 flipH="1">
            <a:off x="541718" y="348472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 flipH="1">
            <a:off x="3691171" y="4015970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6"/>
          <p:cNvGraphicFramePr/>
          <p:nvPr/>
        </p:nvGraphicFramePr>
        <p:xfrm>
          <a:off x="741725" y="5712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{5B6B914F-F1D3-4A54-B67C-B8D138D1FBB7}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6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gemini-2.5-flash-preview-09-2025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35" name="Google Shape;135;p16"/>
          <p:cNvGraphicFramePr/>
          <p:nvPr/>
        </p:nvGraphicFramePr>
        <p:xfrm>
          <a:off x="3886925" y="5602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{5B6B914F-F1D3-4A54-B67C-B8D138D1FBB7}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longcat-flash-chat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qwen3-next-80b-a3b-instruct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3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4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36" name="Google Shape;136;p16"/>
          <p:cNvSpPr/>
          <p:nvPr/>
        </p:nvSpPr>
        <p:spPr>
          <a:xfrm>
            <a:off x="592407" y="112256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03572" y="313036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302831" y="419953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02097" y="420678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02831" y="43882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602097" y="43954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97071" y="475342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96337" y="47606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748244" y="149335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3440038" y="25585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740495" y="25698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440038" y="274358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740495" y="275487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instead of Python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 txBox="1"/>
          <p:nvPr/>
        </p:nvSpPr>
        <p:spPr>
          <a:xfrm>
            <a:off x="55075" y="548925"/>
            <a:ext cx="4457700" cy="272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production AI inference is mostly done using Nvidia GPUS via  C++ CUDA libraries and Python for orchestration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offers rapid iteration, broad library support, and ease of integration, while C++ / CUDA used for speed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Rust provides compelling alternative for production:</a:t>
            </a:r>
            <a:b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https://medium.com/@theopinionatedev/rusts-ai-libraries-are-finally-beating-python-at-its-own-game-8f84dd26ccc4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Python: Global Interpreter Lock (GIL), large runtime footprints making edge deployment difficult, and the complexities of bundling Python with native C++ and CUDA libraries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Rust's AI libraries are now surpassing Python’s for production, real-time inference, and edge AI due to Rust’s concurrency, efficiency, and simpler deployment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Python continues to lead in research and academia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https://medium.com/@theopinionatedev/rusts-ai-libraries-are-finally-beating-python-at-its-own-game-8f84dd26ccc4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" name="Google Shape;324;p34"/>
          <p:cNvGraphicFramePr/>
          <p:nvPr/>
        </p:nvGraphicFramePr>
        <p:xfrm>
          <a:off x="5295925" y="1622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{5B6B914F-F1D3-4A54-B67C-B8D138D1FBB7}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Vendor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Languages Used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GPU Stack/Frameworks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OpenAI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CUDA, Triton, custom backend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Anthropic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C/C++,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Docker, Bazel, AWS Nitro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Gemini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Java, CUDA, TPU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Google stack (TPU),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Perplexity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 Triton, TensorRT-LLM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vLLM, open-source inference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Qwen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Alibaba custom backend, GQA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Deepseek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MoE optimization,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Nvidia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Python, C++, CUDA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TensorRT, Triton Inference Server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25" name="Google Shape;325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524" y="1751848"/>
            <a:ext cx="1459324" cy="80647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6" name="Google Shape;326;p34"/>
          <p:cNvSpPr txBox="1"/>
          <p:nvPr/>
        </p:nvSpPr>
        <p:spPr>
          <a:xfrm>
            <a:off x="513125" y="3628850"/>
            <a:ext cx="32100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Rust Libraries: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tch-rs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PyTorch C++ bindings in Rust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Pure Rust inference engine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burn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Pure Rust deep learning framework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linfa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Scikit-learn style ML for Rust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onnxruntime-rs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Bindings to ONNXRuntime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4714825" y="3892844"/>
            <a:ext cx="4297200" cy="86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Apple is rewriting key parts of iOS in Rust-like languages for safety and performance - fewer crashes, better security, and maybe the start of a Rust-shaped future for iOS developers.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https://medium.com/@devlinktips/apple-is-quietly-rewriting-ios-and-its-not-in-swift-or-objective-c-4af4dc578775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474" y="2693788"/>
            <a:ext cx="1526875" cy="1016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9" name="Google Shape;329;p3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2427" y="2693785"/>
            <a:ext cx="1832873" cy="1016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/>
        </p:nvSpPr>
        <p:spPr>
          <a:xfrm>
            <a:off x="55075" y="0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self-driving cars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55075" y="548925"/>
            <a:ext cx="4457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number of passenger cars in US - 97M. Tesla - 4M.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started manufacturing cars in 2008,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 17 years has added ~4M Tesla cars in US.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now adds 0.6  .. 1 Mln cars per year,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it will take many years to make a significant difference.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brands add (combined) about the same amount as Tesla alone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55075" y="1807623"/>
            <a:ext cx="4457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~1.5K Robotaxi cars in several cities in the US: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Phoenix, San Francisco, Los Angeles (limited coverage), Austin, Atlanta (new in 2025), Las Vegas (Zoox, pilot stage)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less than 1% of all taxi cars in the US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120K New York City (NYC), 7K Chicago,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6.3K Washington, D.C., 2.3K Los Angeles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55075" y="3060742"/>
            <a:ext cx="4457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13M+ trucks in the 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3.6M truck drivers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 self-driving trucks (less than 0.01% of all trucks)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00" y="548925"/>
            <a:ext cx="4457700" cy="14515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5264750" y="638447"/>
            <a:ext cx="3733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Tech Layoffs by year (US only):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 91.3K in 2025 (as of October 2)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153K in </a:t>
            </a:r>
            <a:r>
              <a:rPr lang="en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2024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264K in 2023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165K in 2022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28254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5264750" y="4233900"/>
            <a:ext cx="37335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The Tech Layoff Tracker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far in 2025, 157,613 people laid off (573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2024, 238,461 people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off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(653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46085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5345825" y="2159125"/>
            <a:ext cx="3733500" cy="1680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Companies need AI Engineers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While companies cut traditional roles,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they’re pouring billions into AI: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→ $80B in 2025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→ $40B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→ $29B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Amazon → $8B into Anthropic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That’s $350B+ a year, redirected straight into AI systems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 they all need engineers who can build them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0" y="539248"/>
            <a:ext cx="4940623" cy="186387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9" name="Google Shape;349;p3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0" y="2467396"/>
            <a:ext cx="4940626" cy="25237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55075" y="20375"/>
            <a:ext cx="3373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Anthropic’s Claude Sonnet 4.5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55075" y="397875"/>
            <a:ext cx="44577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Anthropic’s Claude Sonnet 4.5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Long-duration, autonomous coding and agentic workflows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Leads industry benchmarks, including SWE-bench Verified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(coding) and OSWorld (computer tasks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context and memory management, supporting extended, multi-hour (30+ hours) tasks by compressing, editing, and preserving essential context across sessions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(AI task duration is doubling every 7 months - new "Moore's Law")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Orchestrating tools and software, including parallel tool calls, in highly agentic workflows such as coding, research, and computer automation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developer tools like a native VS Code extension, Claude Agent SDK, and enhanced Chrome extension for web automation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Demonstrates significant improvements in alignment and safety, tested by third-party institutes, reducing unsafe behaviors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advanced enterprise use cases in coding, finance, legal research, and complex automation for major companies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through the Claude API, Amazon Bedrock, and Chrome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same as previous Sonnet (in $3 / out $15)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is already writing the majority of code at Anthropic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584475" y="1744542"/>
            <a:ext cx="44577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GLM-4.6 Open Weights from Zhipu 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200K token context window, MIT-license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coding, reasoning, and agentic performance;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($0.60 / $2) is ~5x times lower than Claude Sonnet ($3/$15)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close to Claude Sonnet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355B params MoE (32B active) - half the size of DeepSeek-V3 (671B) and one-third of Kimi K2 (1043B)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Power-efficient, using 30% fewer tokens than its predecessor; integrates well with agent frameworks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for local deployment or via major platforms and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https://huggingface.co/zai-org/GLM-4.6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https://docs.z.ai/guides/llm/glm-4.6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https://openrouter.ai/z-ai/glm-4.6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https://www.youtube.com/watch?v=k0M320a-TXs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https://www.youtube.com/watch?v=i3kO_GOt2Bo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https://docs.z.ai/devpack/overview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7975" y="279750"/>
            <a:ext cx="2080350" cy="76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5325" y="3952292"/>
            <a:ext cx="2008600" cy="889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17"/>
          <p:cNvSpPr txBox="1"/>
          <p:nvPr/>
        </p:nvSpPr>
        <p:spPr>
          <a:xfrm>
            <a:off x="6688075" y="1360575"/>
            <a:ext cx="235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 4.6      from z.ai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Code 2.0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5075" y="416025"/>
            <a:ext cx="44577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Code 2.0 - major update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powered by the Sonnet 4.5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an official VS Code extension with a rich GUI, live sidebar, inline diffs, and persistent conversation histories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Terminal UI - improved status feedback, and a searchable prompt history (via Ctrl+r), streamlining iterative command use and debugging within the shell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Operates as an autonomous agent. It can understand high-level instructions, decompose tasks, interact with your filesystem, run commands, and make multi-file edits—all without constant human supervision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checkpoints save both your code and the AI’s conversational context before each change, enabling rapid rollback or context resets ("/rewind" command or double-Esc lets users revert code and conversation if the session takes a wrong path)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Subagents, Hooks, and Background Tasks, parallel tasks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Teams can build custom agent workflows, define authorization, manage subagents, and trigger hooks tailored to specific development, compliance, security, or operational tasks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Claude Code 2.0 brings much higher autonomy, multi-step planning and execution, and a deeper integration into common developer workflows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https://anthropic.com/news/enabling-claude-code-to-work-more-autonomously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https://www.youtube.com/watch?v=GfBPtZag0ag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1625" y="95485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Sora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28575" y="393125"/>
            <a:ext cx="44394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Sora 2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photorealistic minute-long videos with synchronized audio and realistic physical motion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"cameo" feature: users can insert themselves or friends into AI-generated scenes, after verifying their identity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editing and controllability for precise object replacement and multi-shot direction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by invitation only for ChatGPT Pro users ($200/mo)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Sora.com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https://sora.chatgpt.com/explore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iOS 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feed mimics TikTok, showing vertical AI-generated videos curated to user interests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strong watermarking, provenance, and moderation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is by invitation; uploads with real people are restricted and carefully reviewed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https://openai.com/index/sora-2/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https://apps.apple.com/us/app/sora-by-openai/id6744034028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https://www.youtube.com/watch?v=hkSj-QapfZo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fireship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50" y="3182226"/>
            <a:ext cx="3640248" cy="18218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9450" y="162300"/>
            <a:ext cx="2238352" cy="29426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Search API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55075" y="397875"/>
            <a:ext cx="4457700" cy="457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Search API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indexing and access to 100s of Billions of web pages via AI-driven 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0.4 sec median latency,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keyword and semantic search, segmenting documents to deliver highly relevant, contextually grounded answers with detailed source citations suitable for LLM integration and conventional web services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Outputs for AI Agents and waw, ranked web results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does not use user data to train its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- $5 per 1,000 search requests.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200M queries per day, robust SDKs, compatible with popular libraries (OpenAI-Compatible)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API Design, easily plugged into applications with simple authentication and querying workflows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advanced models (e.g., Sonar Pro) for in-depth research, long context windows, and nuanced reasoning tasks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curl -L -X POST 'https://api.perplexity.ai/v1/search' \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-H 'Content-Type: application/json' \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-H 'Authorization: Bearer &lt;YOUR_API_KEY&gt;' \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--data-raw '{ "query": "latest AI trends", "num_results": 3 }'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Perplexity’s Search API is ideal for real-time information retrieval, LLM-powered assistants, and scalable web-grounded search infrastructure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https://docs.perplexity.ai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350" y="806775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5075" y="397875"/>
            <a:ext cx="42852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Pulse for Pro Mobile Users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Updates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Pulse is a new feature introduced as a preview for ChatGPT Pro users on mobile, designed to proactively deliver personalized updates, research, and suggestions based on chat history, user feedback, and optional integrations like Gmail and Google Calendar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https://openai.com/index/introducing-chatgpt-pulse/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55075" y="1945075"/>
            <a:ext cx="42852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K2 Think 32B AI Reasoning Model by MBZUAI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Mohamed bin Zayed University of Artificial Intelligence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(MBZUAI), Masdar City, Abu Dhabi, United Arab Emirates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to SOTA models, advanced reasoning and mathematical problem-solving, 2Ktok/sec on Cerebras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world’s most parameter-efficient advanced reasoning model, showing that highly effective performance can be achieved with compact architectures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https://www.k2think.ai/k2think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6050" y="2418450"/>
            <a:ext cx="4187875" cy="45867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4325" y="397875"/>
            <a:ext cx="2671607" cy="1496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0" name="Google Shape;190;p21"/>
          <p:cNvSpPr txBox="1"/>
          <p:nvPr/>
        </p:nvSpPr>
        <p:spPr>
          <a:xfrm>
            <a:off x="55075" y="3677075"/>
            <a:ext cx="428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GDPval - measures model performance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model performance on economically valuable, real-world tasks across 44 occupations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https://openai.com/index/gdpval/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300" y="3139346"/>
            <a:ext cx="1728220" cy="196158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21"/>
          <p:cNvSpPr txBox="1"/>
          <p:nvPr/>
        </p:nvSpPr>
        <p:spPr>
          <a:xfrm>
            <a:off x="55075" y="4545575"/>
            <a:ext cx="42852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GAIA: a benchmark for General AI Assistants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https://arxiv.org/abs/2311.12983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2652" y="3440284"/>
            <a:ext cx="2783699" cy="16606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401892" y="609999"/>
            <a:ext cx="43377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notified about new videos - every Friday, links to slides under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55075" y="20375"/>
            <a:ext cx="2783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5075" y="397875"/>
            <a:ext cx="4285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OK Computer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Kimi K2,  an autonomous system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https://x.com/kimi_moonshot/status/1971078467560276160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4900" y="94775"/>
            <a:ext cx="1285100" cy="1063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7" name="Google Shape;207;p23"/>
          <p:cNvSpPr txBox="1"/>
          <p:nvPr/>
        </p:nvSpPr>
        <p:spPr>
          <a:xfrm>
            <a:off x="55075" y="1326227"/>
            <a:ext cx="42852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Robotics 1.5 brings AI agents into the physical world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model, which turns visual information and instructions into motor commands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https://deepmind.google/discover/blog/gemini-robotics-15-brings-ai-agents-into-the-physical-world/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4900" y="1227857"/>
            <a:ext cx="1890340" cy="1063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23"/>
          <p:cNvSpPr txBox="1"/>
          <p:nvPr/>
        </p:nvSpPr>
        <p:spPr>
          <a:xfrm>
            <a:off x="55075" y="2494176"/>
            <a:ext cx="42852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Databricks commits to $100M in OpenAI spending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https://www.cnbc.com/2025/09/25/databricks-commits-to-100-million-in-openai-spending-for-ai.html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6995" y="2380501"/>
            <a:ext cx="2116275" cy="800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23"/>
          <p:cNvSpPr txBox="1"/>
          <p:nvPr/>
        </p:nvSpPr>
        <p:spPr>
          <a:xfrm>
            <a:off x="55075" y="3684771"/>
            <a:ext cx="42852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Distyl AI raises $175M in funding at $1.8B valuation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consulting platform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https://www.theinformation.com/articles/startup-founded-ex-palantir-employees-raises-1-8-billion-valuation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007" y="3269875"/>
            <a:ext cx="2116276" cy="13591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5215</Words>
  <Application>Microsoft Macintosh PowerPoint</Application>
  <PresentationFormat>On-screen Show (16:9)</PresentationFormat>
  <Paragraphs>577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2025-10-03T15:18:04Z</dcterms:modified>
</cp:coreProperties>
</file>