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Roboto Mono" pitchFamily="49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2293EC-5E75-4545-9B1C-808E9CC8C7ED}">
  <a:tblStyle styleId="{B12293EC-5E75-4545-9B1C-808E9CC8C7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35"/>
  </p:normalViewPr>
  <p:slideViewPr>
    <p:cSldViewPr>
      <p:cViewPr varScale="1">
        <p:scale>
          <a:sx n="154" d="100"/>
          <a:sy n="154" d="100"/>
        </p:scale>
        <p:origin x="8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33c15ed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3633c15ed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88eeb0c9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388eeb0c9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68ae687d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368ae687d9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68c03a66c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g368c03a66c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89d3c77da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g389d3c77daf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85c148183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385c148183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89e13a8f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g389e13a8f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68f1802ad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368f1802ad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89d3c77daf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389d3c77daf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8501374c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38501374c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8ab3d7f9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38ab3d7f9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85a79cfe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385a79cfe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84e18fb1d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384e18fb1d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6659435892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36659435892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8c06d98c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g368c06d98c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84ead1112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384ead1112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172" y="1203299"/>
            <a:ext cx="822870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studio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hyperlink" Target="https://firebase.google.com/products/generative-ai" TargetMode="External"/><Relationship Id="rId4" Type="http://schemas.openxmlformats.org/officeDocument/2006/relationships/hyperlink" Target="https://firebase.google.com/docs/studio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ngflow.or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hyperlink" Target="https://www.youtube.com/watch?v=dTuVpbNRO4o" TargetMode="External"/><Relationship Id="rId4" Type="http://schemas.openxmlformats.org/officeDocument/2006/relationships/hyperlink" Target="https://github.com/langflow-ai/langflow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hyperlink" Target="https://www.cerebras.ai/system" TargetMode="External"/><Relationship Id="rId7" Type="http://schemas.openxmlformats.org/officeDocument/2006/relationships/hyperlink" Target="https://newsroom.ibm.com/2025-10-07-2025-ibm-and-anthropic-partner-to-advance-enterprise-software-development-with-proven-security-and-governanc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tro.bio" TargetMode="External"/><Relationship Id="rId7" Type="http://schemas.openxmlformats.org/officeDocument/2006/relationships/image" Target="../media/image2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KBbJy-jhsAA" TargetMode="External"/><Relationship Id="rId5" Type="http://schemas.openxmlformats.org/officeDocument/2006/relationships/image" Target="../media/image26.png"/><Relationship Id="rId4" Type="http://schemas.openxmlformats.org/officeDocument/2006/relationships/hyperlink" Target="https://openai.com/index/accelerating-life-sciences-research-with-retro-biosciences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j0PkVw8c1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hyperlink" Target="https://deepmind.google/discover/blog/introducing-codemender-an-ai-agent-for-code-security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belprize.org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hyperlink" Target="https://www.youtube.com/watch?v=onr80iOoEXs" TargetMode="Externa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JjZzzPANBY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research/publication/working-with-ai-measuring-the-occupational-implications-of-generative-ai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ayoffs.fyi" TargetMode="External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hyperlink" Target="https://trueup.io/layoff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ais.ai" TargetMode="Externa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hyperlink" Target="https://huggingface.co/open-llm-leaderboard" TargetMode="External"/><Relationship Id="rId18" Type="http://schemas.openxmlformats.org/officeDocument/2006/relationships/hyperlink" Target="https://www.anthropic.com/news/claude-opus-4-1" TargetMode="External"/><Relationship Id="rId26" Type="http://schemas.openxmlformats.org/officeDocument/2006/relationships/hyperlink" Target="https://x.ai/news/grok-4-fast" TargetMode="External"/><Relationship Id="rId39" Type="http://schemas.openxmlformats.org/officeDocument/2006/relationships/hyperlink" Target="https://huggingface.co/meituan-longcat/LongCat-Flash-Chat" TargetMode="External"/><Relationship Id="rId21" Type="http://schemas.openxmlformats.org/officeDocument/2006/relationships/hyperlink" Target="https://openai.com/index/introducing-gpt-4-5/" TargetMode="External"/><Relationship Id="rId34" Type="http://schemas.openxmlformats.org/officeDocument/2006/relationships/hyperlink" Target="https://x.ai/blog/grok-3" TargetMode="External"/><Relationship Id="rId7" Type="http://schemas.openxmlformats.org/officeDocument/2006/relationships/hyperlink" Target="https://web.lmarena.ai/leaderboard" TargetMode="External"/><Relationship Id="rId12" Type="http://schemas.openxmlformats.org/officeDocument/2006/relationships/hyperlink" Target="https://artificialanalysis.ai/leaderboards/models" TargetMode="External"/><Relationship Id="rId17" Type="http://schemas.openxmlformats.org/officeDocument/2006/relationships/hyperlink" Target="https://aistudio.google.com/app/prompts/new_chat?model=gemini-2.5-pro" TargetMode="External"/><Relationship Id="rId25" Type="http://schemas.openxmlformats.org/officeDocument/2006/relationships/hyperlink" Target="https://www.anthropic.com/news/claude-4" TargetMode="External"/><Relationship Id="rId33" Type="http://schemas.openxmlformats.org/officeDocument/2006/relationships/hyperlink" Target="https://openai.com/index/gpt-4-1/" TargetMode="External"/><Relationship Id="rId38" Type="http://schemas.openxmlformats.org/officeDocument/2006/relationships/hyperlink" Target="https://huggingface.co/Qwen/Qwen3-Next-80B-A3B-Instruct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artificialanalysis.ai/models/grok-4" TargetMode="External"/><Relationship Id="rId20" Type="http://schemas.openxmlformats.org/officeDocument/2006/relationships/hyperlink" Target="https://x.com/OpenAI/status/1905331956856050135" TargetMode="External"/><Relationship Id="rId29" Type="http://schemas.openxmlformats.org/officeDocument/2006/relationships/hyperlink" Target="https://api-docs.deepseek.com/news/news250821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marena.ai/leaderboard/text/coding" TargetMode="External"/><Relationship Id="rId11" Type="http://schemas.openxmlformats.org/officeDocument/2006/relationships/hyperlink" Target="https://www.stack-ai.com/llm-leaderboard" TargetMode="External"/><Relationship Id="rId24" Type="http://schemas.openxmlformats.org/officeDocument/2006/relationships/hyperlink" Target="https://platform.openai.com/docs/models/gpt-5-chat-latest" TargetMode="External"/><Relationship Id="rId32" Type="http://schemas.openxmlformats.org/officeDocument/2006/relationships/hyperlink" Target="https://huggingface.co/moonshotai/Kimi-K2-Instruct-0905" TargetMode="External"/><Relationship Id="rId37" Type="http://schemas.openxmlformats.org/officeDocument/2006/relationships/hyperlink" Target="https://aistudio.google.com/app/prompts/new_chat?model=gemini-2.5-flash" TargetMode="External"/><Relationship Id="rId40" Type="http://schemas.openxmlformats.org/officeDocument/2006/relationships/hyperlink" Target="https://huggingface.co/Qwen/Qwen3-235B-A22B-Thinking-2507" TargetMode="External"/><Relationship Id="rId5" Type="http://schemas.openxmlformats.org/officeDocument/2006/relationships/hyperlink" Target="https://lmarena.ai/leaderboard/text" TargetMode="External"/><Relationship Id="rId15" Type="http://schemas.openxmlformats.org/officeDocument/2006/relationships/hyperlink" Target="https://epoch.ai/data/ai-benchmarking-dashboard" TargetMode="External"/><Relationship Id="rId23" Type="http://schemas.openxmlformats.org/officeDocument/2006/relationships/hyperlink" Target="https://www.alibabacloud.com/help/en/model-studio/models" TargetMode="External"/><Relationship Id="rId28" Type="http://schemas.openxmlformats.org/officeDocument/2006/relationships/hyperlink" Target="https://huggingface.co/Qwen/Qwen3-235B-A22B-Instruct-2507" TargetMode="External"/><Relationship Id="rId36" Type="http://schemas.openxmlformats.org/officeDocument/2006/relationships/hyperlink" Target="https://mistral.ai/news/mistral-medium-3" TargetMode="External"/><Relationship Id="rId10" Type="http://schemas.openxmlformats.org/officeDocument/2006/relationships/hyperlink" Target="https://llmworld.net/llm_leaderboards/" TargetMode="External"/><Relationship Id="rId19" Type="http://schemas.openxmlformats.org/officeDocument/2006/relationships/hyperlink" Target="https://openai.com/index/introducing-o3-and-o4-mini/" TargetMode="External"/><Relationship Id="rId31" Type="http://schemas.openxmlformats.org/officeDocument/2006/relationships/hyperlink" Target="https://api-docs.deepseek.com/news/news250528" TargetMode="External"/><Relationship Id="rId4" Type="http://schemas.openxmlformats.org/officeDocument/2006/relationships/hyperlink" Target="https://lmarena.ai/?leaderboard" TargetMode="External"/><Relationship Id="rId9" Type="http://schemas.openxmlformats.org/officeDocument/2006/relationships/hyperlink" Target="https://beta.lmarena.ai" TargetMode="External"/><Relationship Id="rId14" Type="http://schemas.openxmlformats.org/officeDocument/2006/relationships/hyperlink" Target="https://www.vellum.ai/llm-leaderboard" TargetMode="External"/><Relationship Id="rId22" Type="http://schemas.openxmlformats.org/officeDocument/2006/relationships/hyperlink" Target="https://platform.openai.com/docs/models/gpt-5" TargetMode="External"/><Relationship Id="rId27" Type="http://schemas.openxmlformats.org/officeDocument/2006/relationships/hyperlink" Target="https://docs.x.ai/docs/models/grok-4-0709" TargetMode="External"/><Relationship Id="rId30" Type="http://schemas.openxmlformats.org/officeDocument/2006/relationships/hyperlink" Target="https://moonshotai.github.io/Kimi-K2/" TargetMode="External"/><Relationship Id="rId35" Type="http://schemas.openxmlformats.org/officeDocument/2006/relationships/hyperlink" Target="https://z.ai/blog/glm-4.5" TargetMode="External"/><Relationship Id="rId8" Type="http://schemas.openxmlformats.org/officeDocument/2006/relationships/hyperlink" Target="https://openlm.ai/chatbot-arena/" TargetMode="External"/><Relationship Id="rId3" Type="http://schemas.openxmlformats.org/officeDocument/2006/relationships/hyperlink" Target="https://en.wikipedia.org/wiki/Elo_rating_system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n8n.io" TargetMode="External"/><Relationship Id="rId13" Type="http://schemas.openxmlformats.org/officeDocument/2006/relationships/hyperlink" Target="https://www.langflow.org" TargetMode="External"/><Relationship Id="rId18" Type="http://schemas.openxmlformats.org/officeDocument/2006/relationships/hyperlink" Target="https://superagi.com" TargetMode="External"/><Relationship Id="rId26" Type="http://schemas.openxmlformats.org/officeDocument/2006/relationships/hyperlink" Target="https://www.gumloop.com" TargetMode="External"/><Relationship Id="rId3" Type="http://schemas.openxmlformats.org/officeDocument/2006/relationships/hyperlink" Target="https://powerautomate.microsoft.com" TargetMode="External"/><Relationship Id="rId21" Type="http://schemas.openxmlformats.org/officeDocument/2006/relationships/hyperlink" Target="https://www.superagent.sh" TargetMode="External"/><Relationship Id="rId7" Type="http://schemas.openxmlformats.org/officeDocument/2006/relationships/hyperlink" Target="https://nodered.org" TargetMode="External"/><Relationship Id="rId12" Type="http://schemas.openxmlformats.org/officeDocument/2006/relationships/hyperlink" Target="https://flowiseai.com" TargetMode="External"/><Relationship Id="rId17" Type="http://schemas.openxmlformats.org/officeDocument/2006/relationships/hyperlink" Target="https://stackstorm.com" TargetMode="External"/><Relationship Id="rId25" Type="http://schemas.openxmlformats.org/officeDocument/2006/relationships/hyperlink" Target="https://www.lindy.ai" TargetMode="External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www.activepieces.com" TargetMode="External"/><Relationship Id="rId20" Type="http://schemas.openxmlformats.org/officeDocument/2006/relationships/hyperlink" Target="https://relevance.ai" TargetMode="External"/><Relationship Id="rId2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angchain.com" TargetMode="External"/><Relationship Id="rId11" Type="http://schemas.openxmlformats.org/officeDocument/2006/relationships/hyperlink" Target="https://www.crewai.com" TargetMode="External"/><Relationship Id="rId24" Type="http://schemas.openxmlformats.org/officeDocument/2006/relationships/hyperlink" Target="https://relay.app" TargetMode="External"/><Relationship Id="rId5" Type="http://schemas.openxmlformats.org/officeDocument/2006/relationships/hyperlink" Target="https://www.make.com" TargetMode="External"/><Relationship Id="rId15" Type="http://schemas.openxmlformats.org/officeDocument/2006/relationships/hyperlink" Target="https://haystack.deepset.ai" TargetMode="External"/><Relationship Id="rId23" Type="http://schemas.openxmlformats.org/officeDocument/2006/relationships/hyperlink" Target="https://latenode.com" TargetMode="External"/><Relationship Id="rId28" Type="http://schemas.openxmlformats.org/officeDocument/2006/relationships/image" Target="../media/image7.png"/><Relationship Id="rId10" Type="http://schemas.openxmlformats.org/officeDocument/2006/relationships/hyperlink" Target="https://www.llamaindex.ai/" TargetMode="External"/><Relationship Id="rId19" Type="http://schemas.openxmlformats.org/officeDocument/2006/relationships/hyperlink" Target="https://github.com/huginn/huginn" TargetMode="External"/><Relationship Id="rId4" Type="http://schemas.openxmlformats.org/officeDocument/2006/relationships/hyperlink" Target="https://zapier.com" TargetMode="External"/><Relationship Id="rId9" Type="http://schemas.openxmlformats.org/officeDocument/2006/relationships/hyperlink" Target="https://microsoft.github.io/autogen/" TargetMode="External"/><Relationship Id="rId14" Type="http://schemas.openxmlformats.org/officeDocument/2006/relationships/hyperlink" Target="https://langchain-ai.github.io/langgraph/" TargetMode="External"/><Relationship Id="rId22" Type="http://schemas.openxmlformats.org/officeDocument/2006/relationships/hyperlink" Target="https://memgpt.ai" TargetMode="External"/><Relationship Id="rId27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log.google/technology/google-deepmind/gemini-computer-use-model/" TargetMode="Externa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lev-selector/video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qwen.ai" TargetMode="Externa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hyperlink" Target="https://github.com/Tencent-Hunyuan/HunyuanImage-3.0" TargetMode="Externa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/>
        </p:nvSpPr>
        <p:spPr>
          <a:xfrm>
            <a:off x="78651" y="697088"/>
            <a:ext cx="4420200" cy="1742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Crowd-sourced "LM Arena" Leaderboard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Gemini Enterprise Platform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 DevDay - Apps SDK, AgentKit, ...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 In‑Chat Shopping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Perplexity Comet - globally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 has reached a $500 Billion valuation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Gemini 2.5 Computer Use Model - Preview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5"/>
          <p:cNvSpPr txBox="1"/>
          <p:nvPr/>
        </p:nvSpPr>
        <p:spPr>
          <a:xfrm>
            <a:off x="0" y="11"/>
            <a:ext cx="44202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0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Updates</a:t>
            </a:r>
            <a:r>
              <a:rPr lang="en" sz="22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- October </a:t>
            </a:r>
            <a:r>
              <a:rPr lang="en" sz="2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" sz="22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, 2025</a:t>
            </a:r>
            <a:endParaRPr sz="22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4576975" y="3740251"/>
            <a:ext cx="4502400" cy="1003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Nobel Prize announcements 2025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Every AI Founder's Questions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Jobs Report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Jobs, Layoffs, </a:t>
            </a: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demand for AI Engineers</a:t>
            </a:r>
            <a:endParaRPr sz="16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78651" y="2488636"/>
            <a:ext cx="4420200" cy="22350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DeepSeek V3.2X with Sparse Attention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IBM Granite 4.0 Hybrid Open Models 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Gemini Canvas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Tencent - HunyuanImage-3.0 - Text-to-Image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Qwen Chat: code interpreter &amp; web search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Firebase Studio - create Apps in minutes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Langflow drag-and-drop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Huge Cerebras Chips: 8.5" x 8.5"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IBM and Anthropic Partnership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4576975" y="696651"/>
            <a:ext cx="4502400" cy="1003500"/>
          </a:xfrm>
          <a:prstGeom prst="rect">
            <a:avLst/>
          </a:prstGeom>
          <a:solidFill>
            <a:srgbClr val="C7E6AF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 GPT-4b Model for Protein Engineering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Intel ARC Pro B50 - 16GB GPU ~$300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Google CodeMender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4863725" y="202875"/>
            <a:ext cx="4108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There are no laws against outsourcing jobs to AI. </a:t>
            </a:r>
            <a:endParaRPr sz="1100" b="1" i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That's why it happens so fast ...</a:t>
            </a:r>
            <a:endParaRPr sz="1100" b="1" i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/>
        </p:nvSpPr>
        <p:spPr>
          <a:xfrm>
            <a:off x="55075" y="20375"/>
            <a:ext cx="4457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Firebase Studio - create Apps in minutes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4"/>
          <p:cNvSpPr txBox="1"/>
          <p:nvPr/>
        </p:nvSpPr>
        <p:spPr>
          <a:xfrm>
            <a:off x="55075" y="416050"/>
            <a:ext cx="4457700" cy="3528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Firebase Studio - create full Apps in minutes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cloud-based dev environment from Google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Lets developers build, prototype, test, and deploy full-stack AI-powered applications directly from the browser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combines traditional coding tools with AI-powered features, integrating Gemini in Firebase, Project IDX, Genkit, and other tools to accelerate the app development lifecycle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Unified Workspace - all-in-one cloud IDE, based on Code OSS (VS Code) - code, test, and deploy apps with familiar tools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Agentic AI Assistance, App Prototyping Agent, Rapid Project Setup, Flexible Development, fully customizable, Integrated Firebase/Cloud Tools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Firebase Studio represents Google's strategy to enable rapid AI-infused app development by combining the power of cloud IDEs, agentic AI development, and deep integration with its services and models—all accessible from a web browser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https://firebase.studio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https://firebase.google.com/docs/studio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https://firebase.google.com/products/generative-ai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65175" y="416050"/>
            <a:ext cx="2857500" cy="16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/>
        </p:nvSpPr>
        <p:spPr>
          <a:xfrm>
            <a:off x="55075" y="20375"/>
            <a:ext cx="27888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Langflow drag-and-drop 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5"/>
          <p:cNvSpPr txBox="1"/>
          <p:nvPr/>
        </p:nvSpPr>
        <p:spPr>
          <a:xfrm>
            <a:off x="55075" y="455225"/>
            <a:ext cx="4457700" cy="5190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Langflow visual app builder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Open-source, low-code platform for visually building and deploying AI applications and agentic workflows using an intuitive drag-and-drop interface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supports seamless integration with various large language models (LLMs), agents, and tools, enabling developers to rapidly prototype, test, and scale flows for tasks like chatbots, document analysis, and retrieval-augmented generation—all without extensive coding or infrastructure setup.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Langflow is built atop LangChain, providing a user-friendly graphical interface while enabling export to LangChain code for advanced work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https://www.langflow.org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https://github.com/langflow-ai/langflow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- 127K stars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https://www.youtube.com/watch?v=dTuVpbNRO4o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video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Langflow is similar to n8n in that it provides a visual, low-code pipeline builder, but Langflow is designed specifically for constructing AI agent workflows and chaining large language model (LLM) components - like prompts, tools, memory, and retrievers - while n8n is a more general-purpose workflow automation platform meant to orchestrate integrations between a wide variety of business apps and external services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both platforms allow drag-and-drop pipeline creation, Langflow specializes in building advanced AI logic and agentic pipelines, whereas n8n excels in broader event-based automations with hundreds of app integrations, making them complementary for certain use-cases.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25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5175" y="152400"/>
            <a:ext cx="3362849" cy="287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/>
          <p:nvPr/>
        </p:nvSpPr>
        <p:spPr>
          <a:xfrm>
            <a:off x="55075" y="20375"/>
            <a:ext cx="2025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- 4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6"/>
          <p:cNvSpPr txBox="1"/>
          <p:nvPr/>
        </p:nvSpPr>
        <p:spPr>
          <a:xfrm>
            <a:off x="55075" y="455225"/>
            <a:ext cx="4457700" cy="75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Huge Cerebras Chips: 8.5" x 8.5"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version WSE-3, 4 Trillion transistors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Cerebras CS-3 system uses WSE-4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https://www.cerebras.ai/system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26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66350" y="76986"/>
            <a:ext cx="1504250" cy="2798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9" name="Google Shape;239;p26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75" y="1256400"/>
            <a:ext cx="4457700" cy="1210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76650" y="455225"/>
            <a:ext cx="2466975" cy="18478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1" name="Google Shape;241;p26"/>
          <p:cNvSpPr txBox="1"/>
          <p:nvPr/>
        </p:nvSpPr>
        <p:spPr>
          <a:xfrm>
            <a:off x="55075" y="3094300"/>
            <a:ext cx="4457700" cy="192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IBM and Anthropic Partnership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 Anthropic's Claude AI models into IBM's enterprise software portfolio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AI-first IDE for software development lifecycles (in preview)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IDE is designed to deliver productivity gains, enhanced code security, and strong governance for large organizations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IBM will contribute to open standards for AI deployment and offer enterprise-ready assets for the Model Context Protocol (MCP) community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https://newsroom.ibm.com/2025-10-07-2025-ibm-and-anthropic-partner-to-advance-enterprise-software-development-with-proven-security-and-governance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26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6350" y="3409275"/>
            <a:ext cx="2140474" cy="12972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/>
        </p:nvSpPr>
        <p:spPr>
          <a:xfrm>
            <a:off x="55075" y="20375"/>
            <a:ext cx="2025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- 5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7"/>
          <p:cNvSpPr txBox="1"/>
          <p:nvPr/>
        </p:nvSpPr>
        <p:spPr>
          <a:xfrm>
            <a:off x="116150" y="459275"/>
            <a:ext cx="4457700" cy="1496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 GPT-4b Model for Protein Engineering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collaboration with 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Retro Biosciences - </a:t>
            </a: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https://www.retro.bio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is trained to analyze protein sequences, cellular reprogramming, and biological interaction patterns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Achieved a 50x increase in reprogramming efficiency and improved DNA damage repair in the reprogrammed cells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https://openai.com/index/accelerating-life-sciences-research-with-retro-biosciences/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p27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6250" y="124401"/>
            <a:ext cx="1639775" cy="1830973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0" name="Google Shape;250;p27"/>
          <p:cNvSpPr txBox="1"/>
          <p:nvPr/>
        </p:nvSpPr>
        <p:spPr>
          <a:xfrm>
            <a:off x="116150" y="2025350"/>
            <a:ext cx="4457700" cy="1311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Intel ARC Pro B50 - 16GB GPU ~$300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compact, single-slot card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70W - via the PCIe slot (PCIe Gen 5)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Runs popular LLMs (Qwen 3 4B, GPTO 20B, ...) using about 13GB out of 16GB VRAM at context 50k &amp; generation speeds 35-52 tok/sec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Intel Arc Pro B60 - 24GB at ~$500 (48GB - $1,200)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https://www.youtube.com/watch?v=KBbJy-jhsAA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video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27"/>
          <p:cNvPicPr preferRelativeResize="0"/>
          <p:nvPr/>
        </p:nvPicPr>
        <p:blipFill rotWithShape="1"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26250" y="2112425"/>
            <a:ext cx="2086300" cy="11525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/>
          <p:nvPr/>
        </p:nvSpPr>
        <p:spPr>
          <a:xfrm>
            <a:off x="55075" y="20375"/>
            <a:ext cx="2025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- 6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8"/>
          <p:cNvSpPr txBox="1"/>
          <p:nvPr/>
        </p:nvSpPr>
        <p:spPr>
          <a:xfrm>
            <a:off x="116150" y="459275"/>
            <a:ext cx="4457700" cy="2296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Google CodeMender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Multi-agent system detects, patches, and validates code vulnerabilities, leveraging Gemini Deep Think models for robust software security automation in open-source projects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CodeMender combines reactive real-time patching with proactive hardening of existing codebases,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static and dynamic analysis, fuzzing, and SMT solvers - to trace root causes of flaws and synthesize candidate fixes aligned with secure coding practices; orchestrates critique, debugging, and validation loops to minimize regressions and highlight changes for maintainers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https://www.youtube.com/watch?v=2j0PkVw8c1s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video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https://deepmind.google/discover/blog/introducing-codemender-an-ai-agent-for-code-security/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6250" y="905975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 txBox="1"/>
          <p:nvPr/>
        </p:nvSpPr>
        <p:spPr>
          <a:xfrm>
            <a:off x="55075" y="20375"/>
            <a:ext cx="3926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Nobel Prize announcements 2025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9"/>
          <p:cNvSpPr txBox="1"/>
          <p:nvPr/>
        </p:nvSpPr>
        <p:spPr>
          <a:xfrm>
            <a:off x="116150" y="459275"/>
            <a:ext cx="4457700" cy="2419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Nobel Prize announcements 2025 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https://www.nobelprize.org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Oct 6 Mon - PHYSIOLOGY OR MEDICINE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to Mary E. Brunkow, Fred Ramsdell and Shimon Sakaguchi for discoveries concerning peripheral immune tolerance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Oct 7 Tue - PHYSICS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to John Clarke, Michel H. Devoret, John M. Martinis for the discovery of macroscopic quantum mechanical tunnelling and energy quantisation in an electric circuit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Oct 8 Wed - CHEMISTRY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to Susumu Kitagawa, Richard Robson and Omar M. Yaghi “for the development of metal–organic frameworks.”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Oct 9 Thu - LITERATURE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to ...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Oct 10 Fri - PEACE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to ...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Oct 13 Mon - ECONOMIC SCIENCES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to ...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3950" y="346775"/>
            <a:ext cx="2152650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9"/>
          <p:cNvSpPr txBox="1"/>
          <p:nvPr/>
        </p:nvSpPr>
        <p:spPr>
          <a:xfrm>
            <a:off x="55075" y="4232625"/>
            <a:ext cx="36186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Video about Alfred Nobel - by Veritasium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https://www.youtube.com/watch?v=onr80iOoEXs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p29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2075" y="3724350"/>
            <a:ext cx="1323274" cy="128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 txBox="1"/>
          <p:nvPr/>
        </p:nvSpPr>
        <p:spPr>
          <a:xfrm>
            <a:off x="55075" y="20375"/>
            <a:ext cx="4457700" cy="2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AI Founder Should Be Asking These Questions</a:t>
            </a:r>
            <a:endParaRPr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0"/>
          <p:cNvSpPr txBox="1"/>
          <p:nvPr/>
        </p:nvSpPr>
        <p:spPr>
          <a:xfrm>
            <a:off x="55075" y="358125"/>
            <a:ext cx="4457700" cy="4189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AI Founder Should Be Asking These Questions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https://www.youtube.com/watch?v=DJjZzzPANBY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Talk by Jordan Fischer at Y Combinator event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Unable to see beyond 3 weeks ahead rather than the 5-10 years he used to envision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AGI (Artificial General Intelligence) will likely arrive within 2-3 years, fundamentally changing everything about business and society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Should you plan 2 years ahead, not just 6 months, anticipating AGI?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Will software become fully commoditized when anyone </a:t>
            </a:r>
            <a:b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can prompt AI to build apps?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Should UI be generated on-demand for each user?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Is it better to retrofit existing products with AI </a:t>
            </a:r>
            <a:b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or build AI-native from scratch?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Will AI-native teams have advantages </a:t>
            </a:r>
            <a:b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over traditional companies trying to adapt?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How do security models change when AI agents </a:t>
            </a:r>
            <a:b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need deep system access?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Can we trust AI agents to truly act on users' behalf </a:t>
            </a:r>
            <a:b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versus corporate interests?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What constitutes a durable competitive advantage post-AGI?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Are there intelligence ceilings for specific tasks </a:t>
            </a:r>
            <a:b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that lead to faster commoditization?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What problems will remain "hard" even with AGI </a:t>
            </a:r>
            <a:b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(infrastructure, energy, manufacturing, robotics)?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30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3975" y="350344"/>
            <a:ext cx="1675775" cy="1520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75" name="Google Shape;275;p30"/>
          <p:cNvSpPr txBox="1"/>
          <p:nvPr/>
        </p:nvSpPr>
        <p:spPr>
          <a:xfrm>
            <a:off x="4603975" y="1934528"/>
            <a:ext cx="4457700" cy="2250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342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How can small, potentially automated companies build trust without human oversight?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Should companies submit to AI-powered auditing to verify their stated values?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Will we need "neutrality" standards for AI, similar to electrical infrastructure?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Insights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Both startups and enterprises will use AI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As teams shrink and automation increases, </a:t>
            </a: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establishing trust </a:t>
            </a: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mechanisms becomes critical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Some areas will stay longer (physical-world challenges, knowledge and experience (like semiconductor manufacturing) 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1"/>
          <p:cNvSpPr txBox="1"/>
          <p:nvPr/>
        </p:nvSpPr>
        <p:spPr>
          <a:xfrm>
            <a:off x="55075" y="20375"/>
            <a:ext cx="2025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Jobs Report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1"/>
          <p:cNvSpPr txBox="1"/>
          <p:nvPr/>
        </p:nvSpPr>
        <p:spPr>
          <a:xfrm>
            <a:off x="116150" y="459275"/>
            <a:ext cx="4457700" cy="315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Microsoft Research on Outsourcing Jobs to AI - July 2025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Report: "Working with AI: Measuring the Occupational Implications of Generative AI" 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jobs with the highest risk of AI replacement: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Interpreters and translators (98% coverage)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Historians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Passenger attendants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Sales representatives of services (e.g., lawn care, cleaning)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Writers and authors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Customer service representatives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CNC tool programmers (CNC = Computer Numerical Control)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Telephone operators, ticket agents, and travel clerks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Broadcast announcers and radio DJs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Brokerage clerks, farm and home management educators, telemarketers, concierges, political scientists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https://www.microsoft.com/en-us/research/publication/working-with-ai-measuring-the-occupational-implications-of-generative-ai/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9100" y="459275"/>
            <a:ext cx="205740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/>
          <p:nvPr/>
        </p:nvSpPr>
        <p:spPr>
          <a:xfrm>
            <a:off x="67350" y="52750"/>
            <a:ext cx="31794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Jobs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2"/>
          <p:cNvSpPr txBox="1"/>
          <p:nvPr/>
        </p:nvSpPr>
        <p:spPr>
          <a:xfrm>
            <a:off x="2102050" y="77475"/>
            <a:ext cx="18006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https://layoffs.fyi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https://trueup.io/layoffs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2"/>
          <p:cNvSpPr txBox="1"/>
          <p:nvPr/>
        </p:nvSpPr>
        <p:spPr>
          <a:xfrm>
            <a:off x="5097525" y="77475"/>
            <a:ext cx="3981900" cy="94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Tech Layoffs by year (US only):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000" b="1">
                <a:latin typeface="Roboto Mono"/>
                <a:ea typeface="Roboto Mono"/>
                <a:cs typeface="Roboto Mono"/>
                <a:sym typeface="Roboto Mono"/>
              </a:rPr>
              <a:t> 91.3K in 2025 (as of October 2)</a:t>
            </a:r>
            <a:endParaRPr sz="10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28575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000" b="1">
                <a:latin typeface="Roboto Mono"/>
                <a:ea typeface="Roboto Mono"/>
                <a:cs typeface="Roboto Mono"/>
                <a:sym typeface="Roboto Mono"/>
              </a:rPr>
              <a:t>153K in </a:t>
            </a:r>
            <a:r>
              <a:rPr lang="en" sz="1000" b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2024</a:t>
            </a:r>
            <a:endParaRPr sz="10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28575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000" b="1">
                <a:latin typeface="Roboto Mono"/>
                <a:ea typeface="Roboto Mono"/>
                <a:cs typeface="Roboto Mono"/>
                <a:sym typeface="Roboto Mono"/>
              </a:rPr>
              <a:t>264K in 2023</a:t>
            </a:r>
            <a:endParaRPr sz="10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28575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000" b="1">
                <a:latin typeface="Roboto Mono"/>
                <a:ea typeface="Roboto Mono"/>
                <a:cs typeface="Roboto Mono"/>
                <a:sym typeface="Roboto Mono"/>
              </a:rPr>
              <a:t>165K in 2022                  </a:t>
            </a:r>
            <a:r>
              <a:rPr lang="en" sz="1200" i="0" u="sng" strike="noStrike" cap="none">
                <a:solidFill>
                  <a:srgbClr val="0097A7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https://layoffs.fyi</a:t>
            </a:r>
            <a:endParaRPr sz="12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2"/>
          <p:cNvSpPr txBox="1"/>
          <p:nvPr/>
        </p:nvSpPr>
        <p:spPr>
          <a:xfrm>
            <a:off x="5097525" y="4233900"/>
            <a:ext cx="3981900" cy="75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The Tech Layoff Tracker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So far in 2025, 157,613 people laid off (573 per day)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In 2024, 238,461 people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laid off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(653 per day)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marR="460857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https://trueup.io/layoffs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2"/>
          <p:cNvSpPr txBox="1"/>
          <p:nvPr/>
        </p:nvSpPr>
        <p:spPr>
          <a:xfrm>
            <a:off x="5097525" y="1073075"/>
            <a:ext cx="3981900" cy="22350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Salesforce laid off 4K jobs in September 2025, primarily from its customer support division (from 9K to 5K).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CEO Marc Benioff directly linked the layoffs to efficiency gains from AI (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“Agentforce” platform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), stating that Salesforce "needs fewer heads" because AI can now automate half of routine customer support tasks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Salesforce previously laid off over 1,000 employees in February 2025, and thousands more in 2023 as part of an ongoing automation and restructuring initiative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The job cuts are part of a wider tech industry trend where companies such as Microsoft, Meta, and Google have also replaced thousands of roles with AI-driven automation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p32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50" y="539248"/>
            <a:ext cx="4940623" cy="1863878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93" name="Google Shape;293;p32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50" y="2467396"/>
            <a:ext cx="4940626" cy="2523703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94" name="Google Shape;294;p32"/>
          <p:cNvSpPr txBox="1"/>
          <p:nvPr/>
        </p:nvSpPr>
        <p:spPr>
          <a:xfrm>
            <a:off x="5957375" y="3484637"/>
            <a:ext cx="29220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46085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Accenture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recently laid off over 11K employees (global headcount dropped from 791K down to 779K)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p32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7525" y="3361675"/>
            <a:ext cx="757200" cy="7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33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5525" y="1203525"/>
            <a:ext cx="1570556" cy="1570556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3"/>
          <p:cNvSpPr txBox="1"/>
          <p:nvPr/>
        </p:nvSpPr>
        <p:spPr>
          <a:xfrm>
            <a:off x="-25625" y="-14775"/>
            <a:ext cx="335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 the Speaker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3"/>
          <p:cNvSpPr txBox="1"/>
          <p:nvPr/>
        </p:nvSpPr>
        <p:spPr>
          <a:xfrm>
            <a:off x="3330175" y="878750"/>
            <a:ext cx="56217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Lev Selector, Ph.D.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40+ years of software engineering, data science, and building teams (hiring, training, and managing)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Ph.D. in mathematical modeling and computer simulations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Interests: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Generative AI, Using LLM with your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AI for Local Private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 architecture, fin-tech, application security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Find/connect: Linkedin, GitHub, YouTube, Google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3" name="Google Shape;303;p33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1578" y="3664175"/>
            <a:ext cx="858450" cy="311906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3"/>
          <p:cNvSpPr txBox="1"/>
          <p:nvPr/>
        </p:nvSpPr>
        <p:spPr>
          <a:xfrm>
            <a:off x="735103" y="4005903"/>
            <a:ext cx="1391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https://eais.ai</a:t>
            </a: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3"/>
          <p:cNvSpPr txBox="1"/>
          <p:nvPr/>
        </p:nvSpPr>
        <p:spPr>
          <a:xfrm>
            <a:off x="383803" y="4360974"/>
            <a:ext cx="209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Enterprise AI Systems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6736325" y="52350"/>
            <a:ext cx="2356200" cy="341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Elo rating = 1000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https://en.wikipedia.org/wiki/Elo_rating_system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38150" y="2125"/>
            <a:ext cx="39240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Crowd-sourced "LM Arena" Leaderboard</a:t>
            </a: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4410356" y="85631"/>
            <a:ext cx="2130000" cy="1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https://lmarena.ai/?leaderboard</a:t>
            </a:r>
            <a:r>
              <a:rPr lang="en" sz="1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469100" y="318397"/>
            <a:ext cx="25998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English - </a:t>
            </a:r>
            <a:r>
              <a:rPr lang="en" sz="90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https://lmarena.ai/leaderboard/text</a:t>
            </a:r>
            <a:r>
              <a:rPr lang="en" sz="9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3536012" y="322115"/>
            <a:ext cx="28395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Coding - </a:t>
            </a:r>
            <a:r>
              <a:rPr lang="en" sz="90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https://lmarena.ai/leaderboard/text/coding</a:t>
            </a:r>
            <a:r>
              <a:rPr lang="en" sz="9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3448396" y="1317582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3748853" y="1328871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3741758" y="3130162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594775" y="1138988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598073" y="796663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3754666" y="2949522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6486600" y="2195387"/>
            <a:ext cx="2605800" cy="2696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https://lmarena.ai/leaderboard/text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https://web.lmarena.ai/leaderboard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https://openlm.ai/chatbot-arena/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https://beta.lmarena.ai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Leaderboard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https://web.lmarena.ai/leaderboard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 Leaderboard - by @LlmStats </a:t>
            </a:r>
            <a:b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https://llmworld.net/llm_leaderboards/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 Leaderboard - by StackAI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https://www.stack-ai.com/llm-leaderboard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 Leaderboard - by Artificial Analysis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https://artificialanalysis.ai/leaderboards/models</a:t>
            </a: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LLM Leaderboard - by Hugging Face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3"/>
              </a:rPr>
              <a:t>https://huggingface.co/open-llm-leaderboard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 Leaderboard - by Vellum </a:t>
            </a:r>
            <a:b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4"/>
              </a:rPr>
              <a:t>https://www.vellum.ai/llm-leaderboard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Benchmarking Hub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5"/>
              </a:rPr>
              <a:t>https://epoch.ai/data/ai-benchmarking-dashboard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6736325" y="438010"/>
            <a:ext cx="2356200" cy="357000"/>
          </a:xfrm>
          <a:prstGeom prst="rect">
            <a:avLst/>
          </a:prstGeom>
          <a:solidFill>
            <a:srgbClr val="C7E6AF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LM Arena secures $100M to expand AI benchmarking (at $600M valuation)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3742509" y="1680399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3748244" y="957634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3447407" y="3308520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3747864" y="3319809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302831" y="3477460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602097" y="3484707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599711" y="4942013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3744135" y="2410406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6"/>
          <p:cNvSpPr txBox="1"/>
          <p:nvPr/>
        </p:nvSpPr>
        <p:spPr>
          <a:xfrm flipH="1">
            <a:off x="534476" y="2575923"/>
            <a:ext cx="194400" cy="141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x.ai</a:t>
            </a:r>
            <a:endParaRPr sz="800" b="0" i="0" u="none" strike="noStrike" cap="none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6486600" y="1792225"/>
            <a:ext cx="2605800" cy="3264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Grok 4 Benchmarks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6"/>
              </a:rPr>
              <a:t>https://artificialanalysis.ai/models/grok-4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594775" y="1672169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 txBox="1"/>
          <p:nvPr/>
        </p:nvSpPr>
        <p:spPr>
          <a:xfrm flipH="1">
            <a:off x="371763" y="4753103"/>
            <a:ext cx="354300" cy="141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Mistral</a:t>
            </a:r>
            <a:endParaRPr sz="800" b="0" i="0" u="none" strike="noStrike" cap="none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603794" y="2405345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3745030" y="1859433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3440038" y="2220989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3740495" y="2232278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3745027" y="3861204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3458789" y="4204974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3749658" y="4213368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592125" y="1314917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304917" y="3122417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604183" y="312966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300894" y="2943990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600160" y="2951237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3745030" y="2053003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3748244" y="1134120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3458789" y="4395007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3749658" y="4403401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592353" y="948398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599340" y="1855611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594775" y="1502133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601979" y="2209624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300894" y="3298006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600160" y="3305253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592350" y="4043195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605104" y="4389116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3748244" y="784930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3440203" y="3669029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3740660" y="3680318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296748" y="3665879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596014" y="3673126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 flipH="1">
            <a:off x="527272" y="4203133"/>
            <a:ext cx="194400" cy="141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x.ai</a:t>
            </a:r>
            <a:endParaRPr sz="800" b="0" i="0" u="none" strike="noStrike" cap="none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 flipH="1">
            <a:off x="3527708" y="4932353"/>
            <a:ext cx="354300" cy="141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Mistral</a:t>
            </a:r>
            <a:endParaRPr sz="800" b="0" i="0" u="none" strike="noStrike" cap="none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3441324" y="3483652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3741781" y="3494941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3449517" y="1477185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3749974" y="148847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3748248" y="2767669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3452706" y="4576222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3743575" y="4584616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3452706" y="4757437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3743575" y="4765831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3448561" y="4024614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3749018" y="4035903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304917" y="2022979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604183" y="2030226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296748" y="3832687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596014" y="383993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6"/>
          <p:cNvSpPr txBox="1"/>
          <p:nvPr/>
        </p:nvSpPr>
        <p:spPr>
          <a:xfrm>
            <a:off x="304271" y="4564751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603537" y="4571998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6" name="Google Shape;146;p16"/>
          <p:cNvGraphicFramePr/>
          <p:nvPr/>
        </p:nvGraphicFramePr>
        <p:xfrm>
          <a:off x="736892" y="5723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{B12293EC-5E75-4545-9B1C-808E9CC8C7ED}</a:tableStyleId>
              </a:tblPr>
              <a:tblGrid>
                <a:gridCol w="177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2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gemini-2.5-pro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1456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claude-opus-4-1-20250805-thinking-16k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1449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o3-2025-04-16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1441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chatgpt-4o-latest-20250326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1441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gpt-4.5-preview-2025-02-27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1441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gpt-5-high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1440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2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claude-opus-4-1-20250805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1438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2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qwen3-max-preview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1430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2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gpt-5-chat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1430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2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claude-opus-4-20250514-thinking-16k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1421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2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grok-4-fast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1421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2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grok-4-0709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1420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2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qwen3-235b-a22b-instruct-2507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1419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2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deepseek-v3.1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1417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2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kimi-k2-0711-preview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1418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2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deepseek-r1-0528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1418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2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deepseek-v3.1-thinking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1414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2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kimi-k2-0905-preview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1414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2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gpt-4.1-2025-04-14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1411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2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grok-3-preview-02-24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1410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2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claude-opus-4-20250514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1410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2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glm-4.5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1408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2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mistral-medium-2508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1407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2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gemini-2.5-flash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1406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graphicFrame>
        <p:nvGraphicFramePr>
          <p:cNvPr id="147" name="Google Shape;147;p16"/>
          <p:cNvGraphicFramePr/>
          <p:nvPr/>
        </p:nvGraphicFramePr>
        <p:xfrm>
          <a:off x="3885225" y="57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{B12293EC-5E75-4545-9B1C-808E9CC8C7ED}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5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claude-opus-4-1-20250805-thinking-16k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1504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claude-opus-4-1-20250805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1496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claude-opus-4-20250514-thinking-16k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1481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5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qwen3-max-preview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1475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5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qwen3-235b-a22b-instruct-2507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1472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gemini-2.5-pro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1470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5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chatgpt-4o-latest-20250326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1468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5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gpt-5-high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1467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5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qwen3-next-80b-a3b-instruct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1465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5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gpt-5-chat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1465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5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grok-4-fast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1460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5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o3-2025-04-16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1464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5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claude-sonnet-4-20250514-thinking-32k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1460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5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gpt-4.5-preview-2025-02-27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1460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5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deepseek-v3.1-thinking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1458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5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deepseek-r1-0528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1458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5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longcat-flash-chat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1453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5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claude-opus-4-20250514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1456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5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kimi-k2-0711-preview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1454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5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deepseek-v3.1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1453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5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kimi-k2-0905-preview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1450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5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glm-4.5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1452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5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4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qwen3-235b-a22b-thinking-2507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1447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5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mistral-medium-2508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1447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sp>
        <p:nvSpPr>
          <p:cNvPr id="148" name="Google Shape;148;p16"/>
          <p:cNvSpPr txBox="1"/>
          <p:nvPr/>
        </p:nvSpPr>
        <p:spPr>
          <a:xfrm flipH="1">
            <a:off x="534476" y="2762731"/>
            <a:ext cx="194400" cy="141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x.ai</a:t>
            </a:r>
            <a:endParaRPr sz="800" b="0" i="0" u="none" strike="noStrike" cap="none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6"/>
          <p:cNvSpPr txBox="1"/>
          <p:nvPr/>
        </p:nvSpPr>
        <p:spPr>
          <a:xfrm flipH="1">
            <a:off x="3683930" y="2576883"/>
            <a:ext cx="194400" cy="141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x.ai</a:t>
            </a:r>
            <a:endParaRPr sz="800" b="0" i="0" u="none" strike="noStrike" cap="none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4"/>
          <p:cNvSpPr txBox="1"/>
          <p:nvPr/>
        </p:nvSpPr>
        <p:spPr>
          <a:xfrm>
            <a:off x="2151375" y="1533150"/>
            <a:ext cx="4632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" sz="70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70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/>
        </p:nvSpPr>
        <p:spPr>
          <a:xfrm>
            <a:off x="55075" y="20375"/>
            <a:ext cx="2501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 Enterprise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55075" y="777878"/>
            <a:ext cx="4444500" cy="3743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Calibri"/>
              <a:buChar char="●"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Gemini Enterprise Platform - available worldwide</a:t>
            </a:r>
            <a:endParaRPr sz="11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AutoNum type="arabicPeriod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Gemini Models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AutoNum type="arabicPeriod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Agent Workbench (no-code tools)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AutoNum type="arabicPeriod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Pre-built Google Agents - Deep Research, Data Insights, Coding agents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AutoNum type="arabicPeriod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Enterprise Context Integration - connection to company data across Google Workspace, Microsoft 365, SharePoint, SAP, Oracle, Slack, ServiceNow, ...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AutoNum type="arabicPeriod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Governance &amp; Security - Central control, audit, and compliance features (including IL5 authorization - Department of Defense (DoD) Impact Level 5 security certification for cloud service providers (CSPs))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AutoNum type="arabicPeriod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Partner Ecosystem - Marketplace for third-party agents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 Designer - visual tool for building agents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 CLI (over 1 million developers already using it)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ADK (Agent Development Kit) - Open source framework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 CLI Extensions - Framework to customize and connect CLI to services from partners like Atlassian, GitLab, MongoDB, Stripe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Vids - transform presentations into engaging videos with AI-generated scripts and voiceovers (2.5 million monthly users)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VEO 3 Text-to-video generation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Real-time Speech Translation in Meet - Preserves natural tone and expression across languages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Nano-Banana (Gemini 2.5 Flash Image)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7"/>
          <p:cNvSpPr txBox="1"/>
          <p:nvPr/>
        </p:nvSpPr>
        <p:spPr>
          <a:xfrm>
            <a:off x="4585400" y="1963178"/>
            <a:ext cx="4444500" cy="2558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Science Agent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Conversational Agents (customer service, ...)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Campaign Agents (for marketing workflows)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Inventory Management Agents - For supply chain and stock control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Agent2Agent (A2A) Protocol - open standard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 Payments Protocol (AP2) - for financial transactions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Context Protocol (MCP)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Skills Platform - Free training across Google products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GEAR Program - Gemini Enterprise Agent Ready - to train 1M developers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Delta - Elite Google AI engineers for embedded support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Processing over 1.3 trillion tokens monthly (up from 980 trillion)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65% of Google Cloud customers using AI products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million developers building with generative models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Nearly half of new code at Google is AI-generated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8350" y="861500"/>
            <a:ext cx="3208501" cy="7786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/>
        </p:nvSpPr>
        <p:spPr>
          <a:xfrm>
            <a:off x="55075" y="20375"/>
            <a:ext cx="2025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DevDay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55075" y="346773"/>
            <a:ext cx="5340300" cy="2219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Calibri"/>
              <a:buChar char="●"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 DevDay October 6, 2025</a:t>
            </a:r>
            <a:endParaRPr sz="11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annual developer conference, San Francisco, CA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Font typeface="Calibri"/>
              <a:buChar char="●"/>
            </a:pPr>
            <a:r>
              <a:rPr lang="en" sz="11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1,500 attendees</a:t>
            </a:r>
            <a:endParaRPr sz="11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Calibri"/>
              <a:buChar char="●"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Apps - run in Chat (Spotify, Zillow, Canva, ...)</a:t>
            </a:r>
            <a:endParaRPr sz="11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Apps SDK preview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allows to </a:t>
            </a:r>
            <a:r>
              <a:rPr lang="en" sz="11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create and run apps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directly within chat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AgentKit - no-code node-based AI Agents workflows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Build, deploy, manage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Sora 2 in API 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text-to-video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Codex Upgrades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Slack integration, a new Codex SDK, and enterprise controls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Calibri"/>
              <a:buChar char="●"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GPT-5 Pro API</a:t>
            </a:r>
            <a:endParaRPr sz="11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gpt-realtime-mini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gpt-image-1-mini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small, cost-efficient new models for real-time voice and image generation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Voice and Multimodal 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enhanced voice controls using natural speech and images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 &amp; AMD chip deal 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in addition to their Nvidia and Oracle partnerships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0189" y="144751"/>
            <a:ext cx="2730400" cy="152902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5" name="Google Shape;165;p18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0189" y="1781443"/>
            <a:ext cx="2730403" cy="153413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6" name="Google Shape;166;p18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0189" y="3417109"/>
            <a:ext cx="2111785" cy="1581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850" y="2670453"/>
            <a:ext cx="1914300" cy="10720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/>
        </p:nvSpPr>
        <p:spPr>
          <a:xfrm>
            <a:off x="55075" y="20375"/>
            <a:ext cx="2025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AgentKit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265344" y="346775"/>
            <a:ext cx="4449600" cy="4620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 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AgentKit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similar to many others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node-based agent workflow builders: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Power Automate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https://powerautomate.microsoft.com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Zapier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https://zapier.com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(Integromat)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https://www.make.com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LangChain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https://www.langchain.com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Node-RED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https://nodered.org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n8n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https://n8n.io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AutoGen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https://microsoft.github.io/autogen/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LlamaIndex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https://www.llamaindex.ai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CrewAI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https://www.crewai.com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FlowiseAI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https://flowiseai.com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Langflow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3"/>
              </a:rPr>
              <a:t>https://www.langflow.org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LangGraph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4"/>
              </a:rPr>
              <a:t>https://langchain-ai.github.io/langgraph/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Haystack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5"/>
              </a:rPr>
              <a:t>https://haystack.deepset.ai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Activepieces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6"/>
              </a:rPr>
              <a:t>https://www.activepieces.com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StackStorm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7"/>
              </a:rPr>
              <a:t>https://stackstorm.com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SuperAGI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8"/>
              </a:rPr>
              <a:t>https://superagi.com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Huginn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9"/>
              </a:rPr>
              <a:t>https://github.com/huginn/huginn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RelevanceAI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0"/>
              </a:rPr>
              <a:t>https://relevance.ai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Superagent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1"/>
              </a:rPr>
              <a:t>https://www.superagent.sh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MemGPT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2"/>
              </a:rPr>
              <a:t>https://memgpt.ai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Latenode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3"/>
              </a:rPr>
              <a:t>https://latenode.com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Relay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4"/>
              </a:rPr>
              <a:t>https://relay.app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Lindy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5"/>
              </a:rPr>
              <a:t>https://www.lindy.ai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Gumloop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6"/>
              </a:rPr>
              <a:t>https://www.gumloop.com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2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93848" y="3540975"/>
            <a:ext cx="2226561" cy="14816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2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9275" y="1692251"/>
            <a:ext cx="2176824" cy="148167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2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6098" y="160125"/>
            <a:ext cx="2025300" cy="1261768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9"/>
          <p:cNvSpPr txBox="1"/>
          <p:nvPr/>
        </p:nvSpPr>
        <p:spPr>
          <a:xfrm>
            <a:off x="7506183" y="6575"/>
            <a:ext cx="958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Microsoft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/>
        </p:nvSpPr>
        <p:spPr>
          <a:xfrm>
            <a:off x="55075" y="20375"/>
            <a:ext cx="2025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- 1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55075" y="407275"/>
            <a:ext cx="4457700" cy="94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 In‑Chat Shopping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Instant Checkout feature in ChatGPT, lets users buy products from Etsy and some Shopify merchants without leaving the chat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Payments are handled via Stripe, with no added fees for users and a small fee charged to merchants.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2062107" y="1830678"/>
            <a:ext cx="4086000" cy="75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 has reached a $500 Billion valuation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following a $6.6 billion secondary share sale by employees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now the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world's most valuable startup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surpassing SpaceX's $456B mark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6653850" y="1294150"/>
            <a:ext cx="23394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Perplexity Comet - globally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Perplexity - increased hallucinations recently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5175" y="407275"/>
            <a:ext cx="1802600" cy="942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7" name="Google Shape;187;p20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9775" y="278100"/>
            <a:ext cx="1682143" cy="942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8" name="Google Shape;188;p20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626" y="1595250"/>
            <a:ext cx="1856363" cy="11379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9" name="Google Shape;189;p20"/>
          <p:cNvSpPr txBox="1"/>
          <p:nvPr/>
        </p:nvSpPr>
        <p:spPr>
          <a:xfrm>
            <a:off x="82743" y="3250698"/>
            <a:ext cx="4457700" cy="1680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Gemini 2.5 Computer Use Model - Preview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Controlling user interfaces (UI) by simulating actions such as clicks, typing, and scrolling in web browsers and mobile apps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Access via Google AI Studio and Vertex AI, APIs, CLI or SDK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visually understand UI layouts, generate interface actions, and automate tasks that typically require human input, such as filling forms, manipulating dropdowns, and testing UI flows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https://blog.google/technology/google-deepmind/gemini-computer-use-model/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20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2837" y="3574573"/>
            <a:ext cx="2025300" cy="113416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/>
        </p:nvSpPr>
        <p:spPr>
          <a:xfrm>
            <a:off x="401892" y="609999"/>
            <a:ext cx="4337700" cy="3509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pause the video - and answer the pinned question in comments under the video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Subscribe to this channel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" sz="1800" b="1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https://www.youtube.com/@lev-selector</a:t>
            </a: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 notified about new videos - every Friday, links to slides under </a:t>
            </a: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videos</a:t>
            </a: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21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2850" y="69200"/>
            <a:ext cx="3823975" cy="494832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/>
        </p:nvSpPr>
        <p:spPr>
          <a:xfrm>
            <a:off x="55075" y="20375"/>
            <a:ext cx="2025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- 2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2"/>
          <p:cNvSpPr txBox="1"/>
          <p:nvPr/>
        </p:nvSpPr>
        <p:spPr>
          <a:xfrm>
            <a:off x="55075" y="508839"/>
            <a:ext cx="4846800" cy="186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DeepSeek V3.2X with Sparse Attention - Experimental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Cuts costs for long, complex tasks by up to 50%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DSA = DeepSeek Sparse Attention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retrofits V3.1-Terminus with a learned sparse attention scheme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step process: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"lightning indexer" to scan text and identify important sections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"fine-grained token selection system" picks top-k positions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 the system is processing only what matters instead of everything, changing complexity from O[L^2] to O[Lk]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model is open-source on Hugging Face.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2"/>
          <p:cNvSpPr txBox="1"/>
          <p:nvPr/>
        </p:nvSpPr>
        <p:spPr>
          <a:xfrm>
            <a:off x="55075" y="3716561"/>
            <a:ext cx="4846800" cy="1311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IBM Granite 4.0 Open Hybrid Models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Hybrid (MAMBA+ Transformer)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12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sizes from 3B to 32B params</a:t>
            </a:r>
            <a:endParaRPr sz="1200"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a 9:1 ratio of MAMBA 2 to transformer architecture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Cutting memory use by over 70%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first open models with ISO certification for AI management. This means that IBM’s processes and safeguards around Granite models align with internationally recognized requirements for safe and responsible AI.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22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18000" y="175114"/>
            <a:ext cx="1115700" cy="743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5" name="Google Shape;205;p22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4275" y="3716557"/>
            <a:ext cx="1835826" cy="1311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6" name="Google Shape;206;p22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4275" y="1081385"/>
            <a:ext cx="2359842" cy="129285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/>
        </p:nvSpPr>
        <p:spPr>
          <a:xfrm>
            <a:off x="55075" y="20375"/>
            <a:ext cx="2025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- 3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3"/>
          <p:cNvSpPr txBox="1"/>
          <p:nvPr/>
        </p:nvSpPr>
        <p:spPr>
          <a:xfrm>
            <a:off x="55075" y="4384257"/>
            <a:ext cx="44577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Alibaba Qwen Chat adds code interpreter and web search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https://chat.qwen.ai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23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7700" y="2137232"/>
            <a:ext cx="2530474" cy="1518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4" name="Google Shape;214;p23"/>
          <p:cNvSpPr txBox="1"/>
          <p:nvPr/>
        </p:nvSpPr>
        <p:spPr>
          <a:xfrm>
            <a:off x="55075" y="2422507"/>
            <a:ext cx="4457700" cy="75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Tencent - HunyuanImage-3.0 - Text-to-Image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Multimodal Model for Image Generation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Source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https://github.com/Tencent-Hunyuan/HunyuanImage-3.0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23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7700" y="3981457"/>
            <a:ext cx="2530474" cy="108242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6" name="Google Shape;216;p23"/>
          <p:cNvSpPr txBox="1"/>
          <p:nvPr/>
        </p:nvSpPr>
        <p:spPr>
          <a:xfrm>
            <a:off x="55075" y="436778"/>
            <a:ext cx="4846800" cy="1680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Gemini Canvas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users to create fully functional web applications in minutes without writing any code. It lives within Gemini's ecosystem alongside videos, deep research, and image generation tools.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Takes videos and hundreds of documents as context when building applications; Allows conversational iteration and debugging through chat; Supports voice commands for adding features; - Generates shareable links for deployment - allowing others to access and use the web application immediately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54275" y="462107"/>
            <a:ext cx="2847975" cy="16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3307</Words>
  <Application>Microsoft Macintosh PowerPoint</Application>
  <PresentationFormat>On-screen Show (16:9)</PresentationFormat>
  <Paragraphs>418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Roboto Mono</vt:lpstr>
      <vt:lpstr>Calibri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Lev Selector</cp:lastModifiedBy>
  <cp:revision>1</cp:revision>
  <dcterms:modified xsi:type="dcterms:W3CDTF">2025-10-09T19:09:37Z</dcterms:modified>
</cp:coreProperties>
</file>