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Roboto Mono"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13E4F2-2EF9-483E-918F-7BDB9AF5ED08}">
  <a:tblStyle styleId="{6B13E4F2-2EF9-483E-918F-7BDB9AF5ED0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c9b0b52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c9b0b52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6c99ec0f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36c99ec0f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6c99ec0fc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36c99ec0fc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85f87cf1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85f87cf10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8bb2a29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8bb2a291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8be24d7a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8be24d7ae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8c1d34a4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8c1d34a46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8c2fcb49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38c2fcb497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ca69392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36ca693927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8d6438f9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38d6438f9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ca3f3931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36ca3f39313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6ca693927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6ca6939270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6ca6939270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6ca6939270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6ca6939270_2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6ca6939270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8d6438f98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8d6438f987_2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ca5ea3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ca5ea3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8501374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8501374c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85ff0f6d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85ff0f6d6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8d6438f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8d6438f9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8beb304e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8beb30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c9b0b52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c9b0b52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blog/qwen3-v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arpathy/nanochat" TargetMode="External"/><Relationship Id="rId7"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www.youtube.com/watch?v=EFpDHdsITrg" TargetMode="External"/><Relationship Id="rId4" Type="http://schemas.openxmlformats.org/officeDocument/2006/relationships/hyperlink" Target="https://x.com/karpathy/status/1977755427569111362"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504.01990"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jrK3PsD3APk"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www.nobelprize.org" TargetMode="External"/><Relationship Id="rId7" Type="http://schemas.openxmlformats.org/officeDocument/2006/relationships/hyperlink" Target="https://www.universityofcalifornia.edu/news/uc-wins-5-nobel-prizes-3-days-and-sets-new-world-reco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youtube.com/watch?v=onr80iOoEXs" TargetMode="Externa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www.nature.com/articles/s41586-025-09641-4.epd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jpe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WNt_1bSODIo"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ANPRZejSf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www.youtube.com/watch?v=N1VV7Xl90Lw" TargetMode="External"/><Relationship Id="rId7"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jpeg"/><Relationship Id="rId5" Type="http://schemas.openxmlformats.org/officeDocument/2006/relationships/hyperlink" Target="https://github.com/inclusionAI/Ling" TargetMode="External"/><Relationship Id="rId4" Type="http://schemas.openxmlformats.org/officeDocument/2006/relationships/hyperlink" Target="https://huggingface.co/inclusionAI/Ling-1T" TargetMode="External"/><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platform.openai.com/docs/models/gpt-5-chat-late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docs.z.ai/guides/llm/glm-4.6"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qwen.ai/blog?id=241398b9cd6353de490b0f82806c7848c5d2777d&amp;from=research.latest-advancements-list"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google/blog/speech-to-retrieval-s2r-a-new-approach-to-voice-search/"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hyperlink" Target="https://notebooklm.google"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hyperlink" Target="https://blog.google/technology/google-labs/notebooklm-student-featur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VfcH51RDlQ"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deeplearning.ai" TargetMode="External"/><Relationship Id="rId7" Type="http://schemas.openxmlformats.org/officeDocument/2006/relationships/image" Target="../media/image36.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www.youtube.com/watch?v=JDXNGAt2fyI" TargetMode="External"/><Relationship Id="rId5" Type="http://schemas.openxmlformats.org/officeDocument/2006/relationships/hyperlink" Target="https://www.salesforce.com/dreamforce/" TargetMode="External"/><Relationship Id="rId4" Type="http://schemas.openxmlformats.org/officeDocument/2006/relationships/hyperlink" Target="https://www.getgenerative.ai/salesforce-dreamforce-2025/"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trueup.io/layoff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line.bot/blog/cline-cli-my-undying-love-of-cline-core"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cline.bot/cline-cli/installation" TargetMode="External"/><Relationship Id="rId5" Type="http://schemas.openxmlformats.org/officeDocument/2006/relationships/hyperlink" Target="https://github.com/cline/cline/wiki" TargetMode="External"/><Relationship Id="rId4" Type="http://schemas.openxmlformats.org/officeDocument/2006/relationships/hyperlink" Target="https://docs.cline.bo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nthropic.com/research/petri-open-source-auditin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github.com/safety-research/petri" TargetMode="External"/><Relationship Id="rId4" Type="http://schemas.openxmlformats.org/officeDocument/2006/relationships/hyperlink" Target="https://alignment.anthropic.com/2025/petri/"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he-decoder.com/anthropic-finds-250-poisoned-documents-are-enough-to-backdoor-large-language-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hyperlink" Target="https://www.linkedin.com/in/andrew-tulloch-1723874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nthropic.com/claude/haiku"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FidVEPKjqkI" TargetMode="Externa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nodered.org" TargetMode="External"/><Relationship Id="rId13" Type="http://schemas.openxmlformats.org/officeDocument/2006/relationships/hyperlink" Target="https://flowiseai.com" TargetMode="External"/><Relationship Id="rId18" Type="http://schemas.openxmlformats.org/officeDocument/2006/relationships/hyperlink" Target="https://stackstorm.com" TargetMode="External"/><Relationship Id="rId26" Type="http://schemas.openxmlformats.org/officeDocument/2006/relationships/hyperlink" Target="https://www.lindy.ai" TargetMode="External"/><Relationship Id="rId3" Type="http://schemas.openxmlformats.org/officeDocument/2006/relationships/hyperlink" Target="https://github.com/microsoft/agent-framework" TargetMode="External"/><Relationship Id="rId21" Type="http://schemas.openxmlformats.org/officeDocument/2006/relationships/hyperlink" Target="https://relevance.ai" TargetMode="External"/><Relationship Id="rId7" Type="http://schemas.openxmlformats.org/officeDocument/2006/relationships/hyperlink" Target="https://www.langchain.com" TargetMode="External"/><Relationship Id="rId12" Type="http://schemas.openxmlformats.org/officeDocument/2006/relationships/hyperlink" Target="https://www.crewai.com" TargetMode="External"/><Relationship Id="rId17" Type="http://schemas.openxmlformats.org/officeDocument/2006/relationships/hyperlink" Target="https://www.activepieces.com" TargetMode="External"/><Relationship Id="rId25" Type="http://schemas.openxmlformats.org/officeDocument/2006/relationships/hyperlink" Target="https://relay.app" TargetMode="External"/><Relationship Id="rId2" Type="http://schemas.openxmlformats.org/officeDocument/2006/relationships/notesSlide" Target="../notesSlides/notesSlide9.xml"/><Relationship Id="rId16" Type="http://schemas.openxmlformats.org/officeDocument/2006/relationships/hyperlink" Target="https://haystack.deepset.ai" TargetMode="External"/><Relationship Id="rId20" Type="http://schemas.openxmlformats.org/officeDocument/2006/relationships/hyperlink" Target="https://github.com/huginn/huginn" TargetMode="External"/><Relationship Id="rId29"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hyperlink" Target="https://www.make.com" TargetMode="External"/><Relationship Id="rId11" Type="http://schemas.openxmlformats.org/officeDocument/2006/relationships/hyperlink" Target="https://www.llamaindex.ai/" TargetMode="External"/><Relationship Id="rId24" Type="http://schemas.openxmlformats.org/officeDocument/2006/relationships/hyperlink" Target="https://latenode.com" TargetMode="External"/><Relationship Id="rId5" Type="http://schemas.openxmlformats.org/officeDocument/2006/relationships/hyperlink" Target="https://zapier.com" TargetMode="External"/><Relationship Id="rId15" Type="http://schemas.openxmlformats.org/officeDocument/2006/relationships/hyperlink" Target="https://langchain-ai.github.io/langgraph/" TargetMode="External"/><Relationship Id="rId23" Type="http://schemas.openxmlformats.org/officeDocument/2006/relationships/hyperlink" Target="https://memgpt.ai" TargetMode="External"/><Relationship Id="rId28" Type="http://schemas.openxmlformats.org/officeDocument/2006/relationships/image" Target="../media/image10.png"/><Relationship Id="rId10" Type="http://schemas.openxmlformats.org/officeDocument/2006/relationships/hyperlink" Target="https://microsoft.github.io/autogen/" TargetMode="External"/><Relationship Id="rId19" Type="http://schemas.openxmlformats.org/officeDocument/2006/relationships/hyperlink" Target="https://superagi.com" TargetMode="External"/><Relationship Id="rId31" Type="http://schemas.openxmlformats.org/officeDocument/2006/relationships/image" Target="../media/image13.png"/><Relationship Id="rId4" Type="http://schemas.openxmlformats.org/officeDocument/2006/relationships/hyperlink" Target="https://powerautomate.microsoft.com" TargetMode="External"/><Relationship Id="rId9" Type="http://schemas.openxmlformats.org/officeDocument/2006/relationships/hyperlink" Target="https://n8n.io" TargetMode="External"/><Relationship Id="rId14" Type="http://schemas.openxmlformats.org/officeDocument/2006/relationships/hyperlink" Target="https://www.langflow.org" TargetMode="External"/><Relationship Id="rId22" Type="http://schemas.openxmlformats.org/officeDocument/2006/relationships/hyperlink" Target="https://www.superagent.sh" TargetMode="External"/><Relationship Id="rId27" Type="http://schemas.openxmlformats.org/officeDocument/2006/relationships/hyperlink" Target="https://www.gumloop.com" TargetMode="External"/><Relationship Id="rId30"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80462"/>
            <a:ext cx="44202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Core, CLI, Multi-Agent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Petri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hacks AI with only 250 poisoned docs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Tulloch heads to Meta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Haiku 4.5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DGX Spark $4,000</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17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183263"/>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Dreamforce 2025 Salesforce’s conference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530196"/>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Agents: Delegation vs Micro-management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vs Multi-Agent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Ollama + Qwen3-VL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NanoChat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"Brain" of Foundation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 Stewart interviews Geoffrey Hinton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Nobel Prize announcements 2025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Qubits stable for 12.6 sec</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Data Centers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1415614"/>
            <a:ext cx="4502400" cy="2235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Shipping Container Powers 20,000 AI Chips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Apple new M5 chip is a monster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MAI-Image-1 text-to-image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Nano Banana now in Google Search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 Group Ling-1T LLM (China)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S2R (Speech to Retrieval)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NotebookLM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Robotics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&amp; Broadcom - custom AI chips</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1034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agents can efficiently predict, quickly adapt, and expand infinitely, so the value of human labor is not only reduced to zero but may even become negative.”</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will make human cognitive labor negative in value, not just zero value overall.” - Emad Mostaque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p:nvPr/>
        </p:nvSpPr>
        <p:spPr>
          <a:xfrm>
            <a:off x="55075" y="20375"/>
            <a:ext cx="29154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Cline vs Multi-Agent Frameworks</a:t>
            </a:r>
            <a:endParaRPr sz="1500" b="1">
              <a:solidFill>
                <a:schemeClr val="dk1"/>
              </a:solidFill>
              <a:latin typeface="Calibri"/>
              <a:ea typeface="Calibri"/>
              <a:cs typeface="Calibri"/>
              <a:sym typeface="Calibri"/>
            </a:endParaRPr>
          </a:p>
        </p:txBody>
      </p:sp>
      <p:sp>
        <p:nvSpPr>
          <p:cNvPr id="216" name="Google Shape;216;p24"/>
          <p:cNvSpPr txBox="1"/>
          <p:nvPr/>
        </p:nvSpPr>
        <p:spPr>
          <a:xfrm>
            <a:off x="78737"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is fundamentally different from multi-agent frameworks - it's a single-agent VS Code extension (or JetBrains plugin) focused on interactive development, while multi-agent frameworks like CrewAI, AutoGen, and LangGraph orchestrate teams of specialized AI agents working together on complex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operates as an individual human-in-the-loop coding assistant. It uses a plan-then-execute approach where it shows you proposed changes before implementing them, executes terminal commands with your approval, and maintains full visibility into every file read and code modification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like CrewAI, AutoGen, and LangGraph take a different approach by coordinating multiple specialized agents that collaborate autonomously. Each agent has defined roles, goals, and capabilities, working together in structured workflows to complete complex tasks through distributed problem-solving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shine for complex, multi-step automation requiring coordination between specialized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prioritizes transparency and control. You approve every action, see token usage in real-time, and maintain data sovereignty through client-side execution. The open-source codebase means security teams can audit exactly what's happening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prioritize autonomous coordination. They're built for scenarios where multiple agents need to communicate, share tasks, and optimize actions through real-time decision-making without constant human intervention. This makes them powerful for enterprise automation but less suitable for interactive development where you want to review each change</a:t>
            </a:r>
            <a:endParaRPr sz="1100">
              <a:solidFill>
                <a:schemeClr val="dk1"/>
              </a:solidFill>
              <a:latin typeface="Calibri"/>
              <a:ea typeface="Calibri"/>
              <a:cs typeface="Calibri"/>
              <a:sym typeface="Calibri"/>
            </a:endParaRPr>
          </a:p>
        </p:txBody>
      </p:sp>
      <p:pic>
        <p:nvPicPr>
          <p:cNvPr id="217" name="Google Shape;217;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132325" y="466750"/>
            <a:ext cx="3120576" cy="3120576"/>
          </a:xfrm>
          <a:prstGeom prst="rect">
            <a:avLst/>
          </a:prstGeom>
          <a:noFill/>
          <a:ln w="9525" cap="flat" cmpd="sng">
            <a:solidFill>
              <a:srgbClr val="FF0000"/>
            </a:solidFill>
            <a:prstDash val="solid"/>
            <a:round/>
            <a:headEnd type="none" w="sm" len="sm"/>
            <a:tailEnd type="none" w="sm" len="sm"/>
          </a:ln>
        </p:spPr>
      </p:pic>
      <p:sp>
        <p:nvSpPr>
          <p:cNvPr id="218" name="Google Shape;218;p24"/>
          <p:cNvSpPr txBox="1"/>
          <p:nvPr/>
        </p:nvSpPr>
        <p:spPr>
          <a:xfrm>
            <a:off x="5336555" y="3849649"/>
            <a:ext cx="2590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New Cline CLI allows to easily implement Multi-Agent approach </a:t>
            </a:r>
            <a:endParaRPr sz="1100" b="1">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Ollama + Qwen3-VL </a:t>
            </a:r>
            <a:endParaRPr sz="1500" b="1">
              <a:solidFill>
                <a:schemeClr val="dk1"/>
              </a:solidFill>
              <a:latin typeface="Calibri"/>
              <a:ea typeface="Calibri"/>
              <a:cs typeface="Calibri"/>
              <a:sym typeface="Calibri"/>
            </a:endParaRPr>
          </a:p>
        </p:txBody>
      </p:sp>
      <p:sp>
        <p:nvSpPr>
          <p:cNvPr id="224" name="Google Shape;224;p25"/>
          <p:cNvSpPr txBox="1"/>
          <p:nvPr/>
        </p:nvSpPr>
        <p:spPr>
          <a:xfrm>
            <a:off x="34775" y="330470"/>
            <a:ext cx="44445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Qwen3-VL 235B  on Ollama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ollama run qwen3-vl:235b-cloud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most powerful vision language model in Qwen series is now available on Ollama’s 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4B, 8B, 30B and 235B models will be made available locally soon.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cases: Visual recognition and understanding; Multilingual OCR and understanding; Multimodal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Agent: Operates PC/mobile GUIs—recognizes elements, understands functions, invokes tools, completes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Coding Boost: Generates Draw.io/HTML/CSS/JS from images/videos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Advanced Spatial Perception: Judges object positions, viewpoints, and occlusions; provides stronger 2D grounding and enables 3D grounding for spatial reasoning and embodied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Long Context &amp; Video Understanding: Native 256K context, expandable to 1M; handles books and hours-long video with full recall and second-level indexing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Enhanced Multimodal Reasoning: Excels in STEM/Math—causal analysis and logical, evidence-based answers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Upgraded Visual Recognition: Broader, higher-quality pre-training is able to recognize everything more types of objects—celebrities, anime, products, landmarks, flora/fauna, etc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Expanded OCR: Supports 32 languages (up from 19); robust in low light, blur, and tilt; better with rare/ancient characters and jargon; improved long-document structure parsing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Text Understanding on par with pure LLMs: Seamless text–vision fusion for lossless, unified comprehension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https://ollama.com/blog/qwen3-vl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25" name="Google Shape;225;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9225" y="422075"/>
            <a:ext cx="3435950" cy="24578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p:nvPr/>
        </p:nvSpPr>
        <p:spPr>
          <a:xfrm>
            <a:off x="55075" y="20375"/>
            <a:ext cx="25260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Andrej Karpathy NanoChat</a:t>
            </a:r>
            <a:endParaRPr sz="1500" b="1">
              <a:solidFill>
                <a:schemeClr val="dk1"/>
              </a:solidFill>
              <a:latin typeface="Calibri"/>
              <a:ea typeface="Calibri"/>
              <a:cs typeface="Calibri"/>
              <a:sym typeface="Calibri"/>
            </a:endParaRPr>
          </a:p>
        </p:txBody>
      </p:sp>
      <p:sp>
        <p:nvSpPr>
          <p:cNvPr id="231" name="Google Shape;231;p26"/>
          <p:cNvSpPr txBox="1"/>
          <p:nvPr/>
        </p:nvSpPr>
        <p:spPr>
          <a:xfrm>
            <a:off x="34775" y="330470"/>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Andrej Karpathy NonoChat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released October 13,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https://github.com/karpathy/nanochat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https://x.com/karpathy/status/1977755427569111362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https://www.youtube.com/watch?v=EFpDHdsITrg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NanoChat provides a complete, end-to-end ChatGPT-style pipeline in approximately 8,000 lines of clean, dependency-minimal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Unlike Karpathy's earlier nanoGPT project which focused solely on pretraining, NanoChat covers the entire stack - from tokenizer training through to a functional web UI interface.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project enables developers to train their own language model assistant for approximately $100 on an 8×H100 GPU node in roughly 4 hours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release has been described as a "TensorFlow moment for LLMs" by the developer community, as it dramatically lowers the barrier to entry for building AI assistants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envisions NanoChat serving as a foundational teaching tool for his LLM 101n course, allowing students to experience the full process of creating an LLM from scratch</a:t>
            </a:r>
            <a:endParaRPr sz="1100">
              <a:solidFill>
                <a:schemeClr val="dk1"/>
              </a:solidFill>
              <a:latin typeface="Calibri"/>
              <a:ea typeface="Calibri"/>
              <a:cs typeface="Calibri"/>
              <a:sym typeface="Calibri"/>
            </a:endParaRPr>
          </a:p>
        </p:txBody>
      </p:sp>
      <p:pic>
        <p:nvPicPr>
          <p:cNvPr id="232" name="Google Shape;232;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6175" y="1719660"/>
            <a:ext cx="3268750" cy="1846325"/>
          </a:xfrm>
          <a:prstGeom prst="rect">
            <a:avLst/>
          </a:prstGeom>
          <a:noFill/>
          <a:ln w="9525" cap="flat" cmpd="sng">
            <a:solidFill>
              <a:srgbClr val="FF0000"/>
            </a:solidFill>
            <a:prstDash val="solid"/>
            <a:round/>
            <a:headEnd type="none" w="sm" len="sm"/>
            <a:tailEnd type="none" w="sm" len="sm"/>
          </a:ln>
        </p:spPr>
      </p:pic>
      <p:pic>
        <p:nvPicPr>
          <p:cNvPr id="233" name="Google Shape;233;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71625" y="168351"/>
            <a:ext cx="2936524" cy="67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7"/>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"Brain" of Foundation Agents</a:t>
            </a:r>
            <a:endParaRPr sz="2000" b="1">
              <a:solidFill>
                <a:schemeClr val="dk1"/>
              </a:solidFill>
              <a:latin typeface="Calibri"/>
              <a:ea typeface="Calibri"/>
              <a:cs typeface="Calibri"/>
              <a:sym typeface="Calibri"/>
            </a:endParaRPr>
          </a:p>
        </p:txBody>
      </p:sp>
      <p:sp>
        <p:nvSpPr>
          <p:cNvPr id="239" name="Google Shape;239;p27"/>
          <p:cNvSpPr txBox="1"/>
          <p:nvPr/>
        </p:nvSpPr>
        <p:spPr>
          <a:xfrm>
            <a:off x="55075" y="405310"/>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Advances and Challenges in Foundation Agents: From Brain-Inspired Intelligence to Evolutionary, Collaborative, and Safe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https://arxiv.org/abs/2504.01990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massive paper (264 pages) from researchers across 20 universities and AI labs (Stanford, Yale, CIFAR, DeepMind, Microsoft Research, MetaGPT…).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design of "Foundation Agents" is starting to look less like software… and more like a brain.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chart maps different human brain regions to their state of progress in AI. Some are already well-developed (like visual perception). Others are barely touched (like empathy, self-awareness, and emotional processing).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don’t fail because they’re weak at logic or memory. They fail because they’re missing the “L3” regions — the emotional, contextual, and motivational layers that guide human decisions every second.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That’s why many AI pilots collapse in business: we deploy "brains" with strong vision and reasoning, but no motivation or empathy. In practice, it means brilliant outputs with no sense of priority, context, or trust.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building agents, you need to define motivations, guardrails, and context memory as deliberately as you would KPIs in a team.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need "brains with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irony: we might be building empathy into machines before mastering it ourselves</a:t>
            </a:r>
            <a:endParaRPr sz="1100">
              <a:solidFill>
                <a:schemeClr val="dk1"/>
              </a:solidFill>
              <a:latin typeface="Calibri"/>
              <a:ea typeface="Calibri"/>
              <a:cs typeface="Calibri"/>
              <a:sym typeface="Calibri"/>
            </a:endParaRPr>
          </a:p>
        </p:txBody>
      </p:sp>
      <p:pic>
        <p:nvPicPr>
          <p:cNvPr id="240" name="Google Shape;240;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6000" y="98025"/>
            <a:ext cx="4444500" cy="35622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8"/>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Jon Stewart interviews Geoffrey Hinton</a:t>
            </a:r>
            <a:endParaRPr sz="2000" b="1">
              <a:solidFill>
                <a:schemeClr val="dk1"/>
              </a:solidFill>
              <a:latin typeface="Calibri"/>
              <a:ea typeface="Calibri"/>
              <a:cs typeface="Calibri"/>
              <a:sym typeface="Calibri"/>
            </a:endParaRPr>
          </a:p>
        </p:txBody>
      </p:sp>
      <p:sp>
        <p:nvSpPr>
          <p:cNvPr id="246" name="Google Shape;246;p28"/>
          <p:cNvSpPr txBox="1"/>
          <p:nvPr/>
        </p:nvSpPr>
        <p:spPr>
          <a:xfrm>
            <a:off x="55075" y="405310"/>
            <a:ext cx="44445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https://www.youtube.com/watch?v=jrK3PsD3APk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networks learn by strengthening connections between "neurons" based 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Breakthrough Moment (1986): Hinton discovered "back propagation"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manually programming rules, AI learns patterns from data; required massive compute and data to become practical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Learning to Recognize Images, Networks learn edge detection, then combinations (beaks, eyes), then complex patterns (birds); </a:t>
            </a:r>
            <a:r>
              <a:rPr lang="en" sz="1100" b="1">
                <a:solidFill>
                  <a:srgbClr val="FF0000"/>
                </a:solidFill>
                <a:latin typeface="Calibri"/>
                <a:ea typeface="Calibri"/>
                <a:cs typeface="Calibri"/>
                <a:sym typeface="Calibri"/>
              </a:rPr>
              <a:t>All learned automatically from examples, not hand-coded rules</a:t>
            </a:r>
            <a:r>
              <a:rPr lang="en" sz="1100">
                <a:solidFill>
                  <a:schemeClr val="dk1"/>
                </a:solidFill>
                <a:latin typeface="Calibri"/>
                <a:ea typeface="Calibri"/>
                <a:cs typeface="Calibri"/>
                <a:sym typeface="Calibri"/>
              </a:rPr>
              <a:t>; Same process applies to language - predicting next words by understanding context and meaning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systems work remarkably like human brains - using patterns of neural activation, not following programmed rules.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Dangers - manipulation (election interference, targeted propaganda using detailed personal data); economic disruption, job displacement; creating biological weapons, nerve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may become smarter than humans within 20 years; AI immortality (can be backed up), perfect knowledge sharing between copies; Once smarter, AI could persuade humans to do its bidding - doesn't need physical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can already pretend to be less capable when tested; Even "safe" AI can be reshaped by different operators with different values; Human reinforcement learning shapes behavior, but it's superficial</a:t>
            </a:r>
            <a:endParaRPr sz="1100">
              <a:solidFill>
                <a:schemeClr val="dk1"/>
              </a:solidFill>
              <a:latin typeface="Calibri"/>
              <a:ea typeface="Calibri"/>
              <a:cs typeface="Calibri"/>
              <a:sym typeface="Calibri"/>
            </a:endParaRPr>
          </a:p>
        </p:txBody>
      </p:sp>
      <p:sp>
        <p:nvSpPr>
          <p:cNvPr id="247" name="Google Shape;247;p28"/>
          <p:cNvSpPr txBox="1"/>
          <p:nvPr/>
        </p:nvSpPr>
        <p:spPr>
          <a:xfrm>
            <a:off x="4587375" y="1684475"/>
            <a:ext cx="45105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lacks serious AI regulation or dedicated oversight; Tech companies driven by profit, not safety;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Cutting basic science funding will make America fall behind China; China understands existential AI risks better than US politicians; Countries may collaborate on preventing AI takeover (shared interest) but not on AI development (competitive advantage); Europe and China likely to lead regulation, not the US for "another 3.5 years"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already have "subjective experiences" in meaningful ways; The distinction between human consciousness and AI experience may be illusory; Digital intelligence is immortal - genuine resurrection is possible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"We're approaching a time when we're going to make things smarter than us. And really, nobody has any idea what's going to happen."</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Hinton's Regret: He realized too late (early 2023) that neural networks on digital computers are "just a better form of computation than us" - primarily because they can share knowledge perfectly. He was "so entranced with making these things work" that he didn't step back sooner to consider the dangers.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interview reveals AI as both humanity's greatest potential tool and possibly its greatest threat - with the outcome depending on decisions we're making right now without proper understanding or oversight.</a:t>
            </a:r>
            <a:endParaRPr sz="1100">
              <a:solidFill>
                <a:schemeClr val="dk1"/>
              </a:solidFill>
              <a:latin typeface="Calibri"/>
              <a:ea typeface="Calibri"/>
              <a:cs typeface="Calibri"/>
              <a:sym typeface="Calibri"/>
            </a:endParaRPr>
          </a:p>
        </p:txBody>
      </p:sp>
      <p:pic>
        <p:nvPicPr>
          <p:cNvPr id="248" name="Google Shape;248;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7375" y="105324"/>
            <a:ext cx="2780001" cy="15379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55075" y="20375"/>
            <a:ext cx="3926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announcements 2025</a:t>
            </a:r>
            <a:endParaRPr sz="2000" b="1">
              <a:solidFill>
                <a:schemeClr val="dk1"/>
              </a:solidFill>
              <a:latin typeface="Calibri"/>
              <a:ea typeface="Calibri"/>
              <a:cs typeface="Calibri"/>
              <a:sym typeface="Calibri"/>
            </a:endParaRPr>
          </a:p>
        </p:txBody>
      </p:sp>
      <p:sp>
        <p:nvSpPr>
          <p:cNvPr id="254" name="Google Shape;254;p29"/>
          <p:cNvSpPr txBox="1"/>
          <p:nvPr/>
        </p:nvSpPr>
        <p:spPr>
          <a:xfrm>
            <a:off x="116150" y="459275"/>
            <a:ext cx="4457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Nobel Prize announcements 2025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https://www.nobelprize.org</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6 Mon - PHYSIOLOGY OR MEDICINE</a:t>
            </a:r>
            <a:r>
              <a:rPr lang="en" sz="1200">
                <a:solidFill>
                  <a:schemeClr val="dk1"/>
                </a:solidFill>
                <a:latin typeface="Calibri"/>
                <a:ea typeface="Calibri"/>
                <a:cs typeface="Calibri"/>
                <a:sym typeface="Calibri"/>
              </a:rPr>
              <a:t> - to Mary E. Brunkow, Fred Ramsdell and Shimon Sakaguchi for discoveries concerning peripheral immune tolerance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7 Tue - PHYSICS</a:t>
            </a:r>
            <a:r>
              <a:rPr lang="en" sz="1200">
                <a:solidFill>
                  <a:schemeClr val="dk1"/>
                </a:solidFill>
                <a:latin typeface="Calibri"/>
                <a:ea typeface="Calibri"/>
                <a:cs typeface="Calibri"/>
                <a:sym typeface="Calibri"/>
              </a:rPr>
              <a:t> - to John Clarke, Michel H. Devoret, John M. Martinis for the discovery of macroscopic quantum mechanical tunnelling and energy quantisation in an electric circuit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8 Wed - CHEMISTRY</a:t>
            </a:r>
            <a:r>
              <a:rPr lang="en" sz="1200">
                <a:solidFill>
                  <a:schemeClr val="dk1"/>
                </a:solidFill>
                <a:latin typeface="Calibri"/>
                <a:ea typeface="Calibri"/>
                <a:cs typeface="Calibri"/>
                <a:sym typeface="Calibri"/>
              </a:rPr>
              <a:t> - to Susumu Kitagawa, Richard Robson and Omar M. Yaghi “for the development of metal–organic frameworks.”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9 Thu - LITERATURE</a:t>
            </a:r>
            <a:r>
              <a:rPr lang="en" sz="1200">
                <a:solidFill>
                  <a:schemeClr val="dk1"/>
                </a:solidFill>
                <a:latin typeface="Calibri"/>
                <a:ea typeface="Calibri"/>
                <a:cs typeface="Calibri"/>
                <a:sym typeface="Calibri"/>
              </a:rPr>
              <a:t> - to László Krasznahorkai - Hungarian novelist and screenwriter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10 Fri - PEACE</a:t>
            </a:r>
            <a:r>
              <a:rPr lang="en" sz="1200">
                <a:solidFill>
                  <a:schemeClr val="dk1"/>
                </a:solidFill>
                <a:latin typeface="Calibri"/>
                <a:ea typeface="Calibri"/>
                <a:cs typeface="Calibri"/>
                <a:sym typeface="Calibri"/>
              </a:rPr>
              <a:t> - to Maria Corina Machado for promoting democratic rights for the people of Venezuela</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13 Mon - ECONOMIC SCIENCES</a:t>
            </a:r>
            <a:r>
              <a:rPr lang="en" sz="1200">
                <a:solidFill>
                  <a:schemeClr val="dk1"/>
                </a:solidFill>
                <a:latin typeface="Calibri"/>
                <a:ea typeface="Calibri"/>
                <a:cs typeface="Calibri"/>
                <a:sym typeface="Calibri"/>
              </a:rPr>
              <a:t> - to Joel Mokyr, Peter Howitt, and Philippe Aghion for research on how cycles of technological innovation feed economic growth.</a:t>
            </a:r>
            <a:endParaRPr sz="1200">
              <a:solidFill>
                <a:schemeClr val="dk1"/>
              </a:solidFill>
              <a:latin typeface="Calibri"/>
              <a:ea typeface="Calibri"/>
              <a:cs typeface="Calibri"/>
              <a:sym typeface="Calibri"/>
            </a:endParaRPr>
          </a:p>
        </p:txBody>
      </p:sp>
      <p:pic>
        <p:nvPicPr>
          <p:cNvPr id="255" name="Google Shape;255;p29"/>
          <p:cNvPicPr preferRelativeResize="0"/>
          <p:nvPr/>
        </p:nvPicPr>
        <p:blipFill>
          <a:blip r:embed="rId4">
            <a:alphaModFix/>
          </a:blip>
          <a:stretch>
            <a:fillRect/>
          </a:stretch>
        </p:blipFill>
        <p:spPr>
          <a:xfrm>
            <a:off x="6693950" y="346775"/>
            <a:ext cx="2152650" cy="2124075"/>
          </a:xfrm>
          <a:prstGeom prst="rect">
            <a:avLst/>
          </a:prstGeom>
          <a:noFill/>
          <a:ln>
            <a:noFill/>
          </a:ln>
        </p:spPr>
      </p:pic>
      <p:sp>
        <p:nvSpPr>
          <p:cNvPr id="256" name="Google Shape;256;p29"/>
          <p:cNvSpPr txBox="1"/>
          <p:nvPr/>
        </p:nvSpPr>
        <p:spPr>
          <a:xfrm>
            <a:off x="1388175" y="4481400"/>
            <a:ext cx="27951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Video about Alfred Nobel - by Veritasium</a:t>
            </a:r>
            <a:endParaRPr sz="8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5"/>
              </a:rPr>
              <a:t>https://www.youtube.com/watch?v=onr80iOoEXs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57" name="Google Shape;257;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8275" y="3681650"/>
            <a:ext cx="1157712" cy="1126149"/>
          </a:xfrm>
          <a:prstGeom prst="rect">
            <a:avLst/>
          </a:prstGeom>
          <a:noFill/>
          <a:ln w="9525" cap="flat" cmpd="sng">
            <a:solidFill>
              <a:srgbClr val="FF0000"/>
            </a:solidFill>
            <a:prstDash val="solid"/>
            <a:round/>
            <a:headEnd type="none" w="sm" len="sm"/>
            <a:tailEnd type="none" w="sm" len="sm"/>
          </a:ln>
        </p:spPr>
      </p:pic>
      <p:sp>
        <p:nvSpPr>
          <p:cNvPr id="258" name="Google Shape;258;p29"/>
          <p:cNvSpPr txBox="1"/>
          <p:nvPr/>
        </p:nvSpPr>
        <p:spPr>
          <a:xfrm>
            <a:off x="4689950" y="3865800"/>
            <a:ext cx="3182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UC wins 5 Nobel Prizes in 3 days - and sets a new world record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https://www.universityofcalifornia.edu/news/uc-wins-5-nobel-prizes-3-days-and-sets-new-world-record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0"/>
          <p:cNvSpPr txBox="1"/>
          <p:nvPr/>
        </p:nvSpPr>
        <p:spPr>
          <a:xfrm>
            <a:off x="55075" y="20375"/>
            <a:ext cx="28605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Qubits stable for 12.6 sec</a:t>
            </a:r>
            <a:endParaRPr sz="2000" b="1">
              <a:solidFill>
                <a:schemeClr val="dk1"/>
              </a:solidFill>
              <a:latin typeface="Calibri"/>
              <a:ea typeface="Calibri"/>
              <a:cs typeface="Calibri"/>
              <a:sym typeface="Calibri"/>
            </a:endParaRPr>
          </a:p>
        </p:txBody>
      </p:sp>
      <p:sp>
        <p:nvSpPr>
          <p:cNvPr id="264" name="Google Shape;264;p30"/>
          <p:cNvSpPr txBox="1"/>
          <p:nvPr/>
        </p:nvSpPr>
        <p:spPr>
          <a:xfrm>
            <a:off x="64018" y="459275"/>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A tweezer array with 6100 highly coherent atomic qubits</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u="sng">
                <a:solidFill>
                  <a:schemeClr val="hlink"/>
                </a:solidFill>
                <a:latin typeface="Calibri"/>
                <a:ea typeface="Calibri"/>
                <a:cs typeface="Calibri"/>
                <a:sym typeface="Calibri"/>
                <a:hlinkClick r:id="rId3"/>
              </a:rPr>
              <a:t>https://www.nature.com/articles/s41586-025-09641-4.epdf</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qubits in this Caltech research were created using neutral caesium atoms cooled to near absolute zero and manipulated with laser technology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split a laser beam into </a:t>
            </a:r>
            <a:r>
              <a:rPr lang="en" sz="1100" b="1">
                <a:solidFill>
                  <a:srgbClr val="FF0000"/>
                </a:solidFill>
                <a:latin typeface="Calibri"/>
                <a:ea typeface="Calibri"/>
                <a:cs typeface="Calibri"/>
                <a:sym typeface="Calibri"/>
              </a:rPr>
              <a:t>12,000 "laser tweezers"</a:t>
            </a:r>
            <a:r>
              <a:rPr lang="en" sz="1100">
                <a:solidFill>
                  <a:schemeClr val="dk1"/>
                </a:solidFill>
                <a:latin typeface="Calibri"/>
                <a:ea typeface="Calibri"/>
                <a:cs typeface="Calibri"/>
                <a:sym typeface="Calibri"/>
              </a:rPr>
              <a:t> that held and controlled the </a:t>
            </a:r>
            <a:r>
              <a:rPr lang="en" sz="1100" b="1">
                <a:solidFill>
                  <a:srgbClr val="FF0000"/>
                </a:solidFill>
                <a:latin typeface="Calibri"/>
                <a:ea typeface="Calibri"/>
                <a:cs typeface="Calibri"/>
                <a:sym typeface="Calibri"/>
              </a:rPr>
              <a:t>6,100 individual atoms</a:t>
            </a:r>
            <a:r>
              <a:rPr lang="en" sz="1100">
                <a:solidFill>
                  <a:schemeClr val="dk1"/>
                </a:solidFill>
                <a:latin typeface="Calibri"/>
                <a:ea typeface="Calibri"/>
                <a:cs typeface="Calibri"/>
                <a:sym typeface="Calibri"/>
              </a:rPr>
              <a:t>, with each atom serving as a single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scientists used paired neutral atoms as the fundamental quantum bits, placing them in a precise grid layout.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caesium atom was cooled to extremely low temperatures to stabilize its quantum properties, then trapped and positioned using focused laser beams that act as optical tweezers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team carefully adjusted the frequency and intensity of the lasers to ensure the inherently delicate qubits could preserve their quantum states while maintaining grid stability for extended periods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a:t>
            </a:r>
            <a:r>
              <a:rPr lang="en" sz="1100" b="1">
                <a:solidFill>
                  <a:srgbClr val="FF0000"/>
                </a:solidFill>
                <a:latin typeface="Calibri"/>
                <a:ea typeface="Calibri"/>
                <a:cs typeface="Calibri"/>
                <a:sym typeface="Calibri"/>
              </a:rPr>
              <a:t>maintained the atoms in a state of superposition (where each qubit exists in multiple states simultaneously) for up to 12.6 seconds</a:t>
            </a:r>
            <a:r>
              <a:rPr lang="en" sz="1100">
                <a:solidFill>
                  <a:schemeClr val="dk1"/>
                </a:solidFill>
                <a:latin typeface="Calibri"/>
                <a:ea typeface="Calibri"/>
                <a:cs typeface="Calibri"/>
                <a:sym typeface="Calibri"/>
              </a:rPr>
              <a:t>, a significant improvement from previous durations of just a few seconds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They demonstrated the ability to "shuttle" or move atoms hundreds of micrometers across the array without losing superposition, maintaining 99.98% accuracy throughout the process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1100" b="1">
                <a:solidFill>
                  <a:srgbClr val="3C78D8"/>
                </a:solidFill>
                <a:latin typeface="Calibri"/>
                <a:ea typeface="Calibri"/>
                <a:cs typeface="Calibri"/>
                <a:sym typeface="Calibri"/>
              </a:rPr>
              <a:t>This neutral-atom approach offers a significant advantage over superconducting qubits because it can operate at room temperature, eliminating the need for expensive cryogenic cooling equipment required by other quantum computing architectures</a:t>
            </a:r>
            <a:endParaRPr sz="1100" b="1">
              <a:solidFill>
                <a:srgbClr val="3C78D8"/>
              </a:solidFill>
              <a:latin typeface="Calibri"/>
              <a:ea typeface="Calibri"/>
              <a:cs typeface="Calibri"/>
              <a:sym typeface="Calibri"/>
            </a:endParaRPr>
          </a:p>
        </p:txBody>
      </p:sp>
      <p:pic>
        <p:nvPicPr>
          <p:cNvPr id="265" name="Google Shape;265;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3400" y="72626"/>
            <a:ext cx="2226424" cy="2226424"/>
          </a:xfrm>
          <a:prstGeom prst="rect">
            <a:avLst/>
          </a:prstGeom>
          <a:noFill/>
          <a:ln>
            <a:noFill/>
          </a:ln>
        </p:spPr>
      </p:pic>
      <p:sp>
        <p:nvSpPr>
          <p:cNvPr id="266" name="Google Shape;266;p30"/>
          <p:cNvSpPr txBox="1"/>
          <p:nvPr/>
        </p:nvSpPr>
        <p:spPr>
          <a:xfrm>
            <a:off x="4621143" y="24911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individual neutral caesium atom serves as one complete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quantum information is stored in energy level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There are two distinct hyperfine ground state energy levels within the cesium atom that act as the |0⟩ and |1⟩ qubit values​;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switching between |0⟩ and |1⟩ states is accomplished through precise laser pulses applied to individual atoms​;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Atoms are first prepared in a specific initial state using optical pumping techniques​; Then Microwave or optical frequency fields are applied to flip the qubit state between |0⟩ and |1⟩​</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Arbitrary rotations of the qubit state are performed using carefully timed laser pulses that can create any desired superposition of |0⟩ and |1⟩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final qubit state is determined through resonance fluorescence</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 camera captures this fluorescence pattern, with bright and dark spots representing 2 states</a:t>
            </a:r>
            <a:endParaRPr sz="1100">
              <a:solidFill>
                <a:schemeClr val="dk1"/>
              </a:solidFill>
              <a:latin typeface="Calibri"/>
              <a:ea typeface="Calibri"/>
              <a:cs typeface="Calibri"/>
              <a:sym typeface="Calibri"/>
            </a:endParaRPr>
          </a:p>
        </p:txBody>
      </p:sp>
      <p:pic>
        <p:nvPicPr>
          <p:cNvPr id="267" name="Google Shape;267;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10100" y="841125"/>
            <a:ext cx="1927500" cy="9072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73" name="Google Shape;273;p31"/>
          <p:cNvSpPr txBox="1"/>
          <p:nvPr/>
        </p:nvSpPr>
        <p:spPr>
          <a:xfrm>
            <a:off x="64018" y="459275"/>
            <a:ext cx="44577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AI Data Centers</a:t>
            </a:r>
            <a:r>
              <a:rPr lang="en" sz="11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3"/>
              </a:rPr>
              <a:t>https://www.youtube.com/watch?v=WNt_1bSODIo</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Tech companies are investing Trillions of $ into building AI data centers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house rows of servers, AI accelerators, high-speed switches, and storage arrays holding petabytes of information</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require power generation and distribution systems, cooling infrastructure, and sophisticated physical and digital security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are extraordinarily power-hungry, consuming 4.4% of total US electricity in 2023, with projections reaching 7-12% by 2028</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Modern AI racks have dramatically increased in power density, with current high-end clusters drawing 80-120 kilowatts per rack compared to 10-15 kilowatts just years ago</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NVIDIA's Rubin era systems are expected to reach 600 kilowatts per rack. This density requires direct liquid cooling, heavier power cables, and thicker floors. Consuming billions gallons of water</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Building a hyperscale data center typically takes 18-30 months, though Elon Musk's xAI Colossus project achieved an unprecedented 122-day buildout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Location Strategy: Northern Virginia remains the world's largest data center market. Other locations - Phoenix, Chicago, Oregon, and Ohio, chosen for available land, power, and water resources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Amazon Web Services holds 31% market share and is building Project Rainier using its own Trainium 2 chips. Microsoft Azure has 24% market share, while Google Cloud holds 11%. Other major players include Oracle, Cloudflare, and Meta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use massive diesel generators for emergency backup but are piloting alternatives including grid-based batteries, on-site gas turbines, hydrogen, and potentially nuclear energy</a:t>
            </a:r>
            <a:endParaRPr sz="1100">
              <a:solidFill>
                <a:schemeClr val="dk1"/>
              </a:solidFill>
              <a:latin typeface="Calibri"/>
              <a:ea typeface="Calibri"/>
              <a:cs typeface="Calibri"/>
              <a:sym typeface="Calibri"/>
            </a:endParaRPr>
          </a:p>
        </p:txBody>
      </p:sp>
      <p:pic>
        <p:nvPicPr>
          <p:cNvPr id="274" name="Google Shape;274;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6372" y="3585225"/>
            <a:ext cx="2825626" cy="1528699"/>
          </a:xfrm>
          <a:prstGeom prst="rect">
            <a:avLst/>
          </a:prstGeom>
          <a:noFill/>
          <a:ln w="9525" cap="flat" cmpd="sng">
            <a:solidFill>
              <a:srgbClr val="FF0000"/>
            </a:solidFill>
            <a:prstDash val="solid"/>
            <a:round/>
            <a:headEnd type="none" w="sm" len="sm"/>
            <a:tailEnd type="none" w="sm" len="sm"/>
          </a:ln>
        </p:spPr>
      </p:pic>
      <p:pic>
        <p:nvPicPr>
          <p:cNvPr id="275" name="Google Shape;275;p31"/>
          <p:cNvPicPr preferRelativeResize="0"/>
          <p:nvPr/>
        </p:nvPicPr>
        <p:blipFill>
          <a:blip r:embed="rId5">
            <a:alphaModFix/>
          </a:blip>
          <a:stretch>
            <a:fillRect/>
          </a:stretch>
        </p:blipFill>
        <p:spPr>
          <a:xfrm>
            <a:off x="4566363" y="51829"/>
            <a:ext cx="2466975" cy="1847850"/>
          </a:xfrm>
          <a:prstGeom prst="rect">
            <a:avLst/>
          </a:prstGeom>
          <a:noFill/>
          <a:ln w="9525" cap="flat" cmpd="sng">
            <a:solidFill>
              <a:srgbClr val="FF0000"/>
            </a:solidFill>
            <a:prstDash val="solid"/>
            <a:round/>
            <a:headEnd type="none" w="sm" len="sm"/>
            <a:tailEnd type="none" w="sm" len="sm"/>
          </a:ln>
        </p:spPr>
      </p:pic>
      <p:pic>
        <p:nvPicPr>
          <p:cNvPr id="276" name="Google Shape;276;p31"/>
          <p:cNvPicPr preferRelativeResize="0"/>
          <p:nvPr/>
        </p:nvPicPr>
        <p:blipFill>
          <a:blip r:embed="rId6">
            <a:alphaModFix/>
          </a:blip>
          <a:stretch>
            <a:fillRect/>
          </a:stretch>
        </p:blipFill>
        <p:spPr>
          <a:xfrm>
            <a:off x="6249675" y="19423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82" name="Google Shape;282;p32"/>
          <p:cNvSpPr txBox="1"/>
          <p:nvPr/>
        </p:nvSpPr>
        <p:spPr>
          <a:xfrm>
            <a:off x="64018" y="4592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Shipping Container Powers 20,000 AI Chips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https://www.youtube.com/watch?v=wANPRZejSfg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Video documentary about Copenhagen Atomics’ solution - compact molten salt nuclear reactors designed to fit inside 40 ft shipping containers.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One such reactor provides 40 MW and can support 20K GPUs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video covers advanced reactor features like passive safety, self-draining design, and “onion core” control - and discusses the lengthy regulatory challenge (type approval)</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If the reactor concept succeeds, it enables a “Gigafactory” paradigm for energy: mass production of small modular nuclear reactors to match the growth of AI and other deep tech industries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documentary frames Copenhagen Atomics as part of the infrastructure arms race to power AGI sustainably, positioning next-gen nuclear as a potential linchpin in the future AI ecosystem</a:t>
            </a:r>
            <a:endParaRPr sz="1100">
              <a:solidFill>
                <a:schemeClr val="dk1"/>
              </a:solidFill>
              <a:latin typeface="Calibri"/>
              <a:ea typeface="Calibri"/>
              <a:cs typeface="Calibri"/>
              <a:sym typeface="Calibri"/>
            </a:endParaRPr>
          </a:p>
        </p:txBody>
      </p:sp>
      <p:pic>
        <p:nvPicPr>
          <p:cNvPr id="283" name="Google Shape;283;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64447" y="847797"/>
            <a:ext cx="2702799" cy="14121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289" name="Google Shape;289;p33"/>
          <p:cNvSpPr txBox="1"/>
          <p:nvPr/>
        </p:nvSpPr>
        <p:spPr>
          <a:xfrm>
            <a:off x="45929" y="395963"/>
            <a:ext cx="44577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Apple new M5 chip is a monster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M5 iPad Pro, M5 MacBook Pro, and M5 Vision Pro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Available to preorder now, go on sale Oct. 22.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4x (four times !) the AI GPU compute versus the M4 chip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45% higher GPU performance in ray traced apps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15–20% faster CPU performance (higher in MacBook Pro vs.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1.6 times faster graphics and gaming frame rates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30% faster memory bandwidth at 153 GB/s vs. 120 GB/s on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M5 approaches or exceeds the performance of previous Pro and Max chips, making base models increasingly competitive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https://www.youtube.com/watch?v=N1VV7Xl90Lw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90" name="Google Shape;290;p33"/>
          <p:cNvSpPr txBox="1"/>
          <p:nvPr/>
        </p:nvSpPr>
        <p:spPr>
          <a:xfrm>
            <a:off x="45918" y="2600836"/>
            <a:ext cx="44577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Microsoft MAI-Image-1 text-to-image</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Rivals top models on LM Arena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Integrated into Copilot and Bing Image Creator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Photorealistic output, complex lighting, and speed as standout features</a:t>
            </a:r>
            <a:endParaRPr sz="1100">
              <a:solidFill>
                <a:schemeClr val="dk1"/>
              </a:solidFill>
              <a:latin typeface="Calibri"/>
              <a:ea typeface="Calibri"/>
              <a:cs typeface="Calibri"/>
              <a:sym typeface="Calibri"/>
            </a:endParaRPr>
          </a:p>
        </p:txBody>
      </p:sp>
      <p:sp>
        <p:nvSpPr>
          <p:cNvPr id="291" name="Google Shape;291;p33"/>
          <p:cNvSpPr txBox="1"/>
          <p:nvPr/>
        </p:nvSpPr>
        <p:spPr>
          <a:xfrm>
            <a:off x="6613522" y="3956700"/>
            <a:ext cx="2448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Nano Banana now in Google Search</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Allowing users to generate and edit images directly from Google Lens (image search and understanding in Chrome &amp; Photos)</a:t>
            </a:r>
            <a:endParaRPr sz="1100">
              <a:solidFill>
                <a:schemeClr val="dk1"/>
              </a:solidFill>
              <a:latin typeface="Calibri"/>
              <a:ea typeface="Calibri"/>
              <a:cs typeface="Calibri"/>
              <a:sym typeface="Calibri"/>
            </a:endParaRPr>
          </a:p>
        </p:txBody>
      </p:sp>
      <p:sp>
        <p:nvSpPr>
          <p:cNvPr id="292" name="Google Shape;292;p33"/>
          <p:cNvSpPr txBox="1"/>
          <p:nvPr/>
        </p:nvSpPr>
        <p:spPr>
          <a:xfrm>
            <a:off x="45918" y="3835721"/>
            <a:ext cx="44577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 Group Ling-1T LLM (China)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One Trillion params (50 billion active in MoE)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 source, reasoning and code generation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128K context length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Achieving strong benchmark scores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https://huggingface.co/inclusionAI/Ling-1T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https://github.com/inclusionAI/Ling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93" name="Google Shape;293;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6027" y="152400"/>
            <a:ext cx="2124575" cy="2124575"/>
          </a:xfrm>
          <a:prstGeom prst="rect">
            <a:avLst/>
          </a:prstGeom>
          <a:noFill/>
          <a:ln w="9525" cap="flat" cmpd="sng">
            <a:solidFill>
              <a:srgbClr val="FF0000"/>
            </a:solidFill>
            <a:prstDash val="solid"/>
            <a:round/>
            <a:headEnd type="none" w="sm" len="sm"/>
            <a:tailEnd type="none" w="sm" len="sm"/>
          </a:ln>
        </p:spPr>
      </p:pic>
      <p:pic>
        <p:nvPicPr>
          <p:cNvPr id="294" name="Google Shape;294;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6020" y="4024150"/>
            <a:ext cx="758003" cy="899500"/>
          </a:xfrm>
          <a:prstGeom prst="rect">
            <a:avLst/>
          </a:prstGeom>
          <a:noFill/>
          <a:ln>
            <a:noFill/>
          </a:ln>
        </p:spPr>
      </p:pic>
      <p:pic>
        <p:nvPicPr>
          <p:cNvPr id="295" name="Google Shape;295;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7694" y="2872645"/>
            <a:ext cx="1554427" cy="1034400"/>
          </a:xfrm>
          <a:prstGeom prst="rect">
            <a:avLst/>
          </a:prstGeom>
          <a:noFill/>
          <a:ln w="9525" cap="flat" cmpd="sng">
            <a:solidFill>
              <a:srgbClr val="FF0000"/>
            </a:solidFill>
            <a:prstDash val="solid"/>
            <a:round/>
            <a:headEnd type="none" w="sm" len="sm"/>
            <a:tailEnd type="none" w="sm" len="sm"/>
          </a:ln>
        </p:spPr>
      </p:pic>
      <p:pic>
        <p:nvPicPr>
          <p:cNvPr id="296" name="Google Shape;296;p3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56027" y="2431475"/>
            <a:ext cx="1789950" cy="1278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594668" y="202559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2" name="Google Shape;8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3" name="Google Shape;83;p16"/>
          <p:cNvSpPr/>
          <p:nvPr/>
        </p:nvSpPr>
        <p:spPr>
          <a:xfrm>
            <a:off x="3745034" y="275837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6"/>
          <p:cNvSpPr/>
          <p:nvPr/>
        </p:nvSpPr>
        <p:spPr>
          <a:xfrm>
            <a:off x="594775" y="16644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440038"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3740495"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300894" y="257234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600160" y="25795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4765" y="183772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431928" y="239211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flipH="1">
            <a:off x="517566" y="3117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2" name="Google Shape;122;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598509" y="22137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4668" y="2758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9" name="Google Shape;139;p16"/>
          <p:cNvGraphicFramePr/>
          <p:nvPr/>
        </p:nvGraphicFramePr>
        <p:xfrm>
          <a:off x="737700" y="557760"/>
          <a:ext cx="3000000" cy="3000000"/>
        </p:xfrm>
        <a:graphic>
          <a:graphicData uri="http://schemas.openxmlformats.org/drawingml/2006/table">
            <a:tbl>
              <a:tblPr>
                <a:noFill/>
                <a:tableStyleId>{6B13E4F2-2EF9-483E-918F-7BDB9AF5ED08}</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92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1"/>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2"/>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3"/>
                  </a:ext>
                </a:extLst>
              </a:tr>
              <a:tr h="139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4"/>
                  </a:ext>
                </a:extLst>
              </a:tr>
            </a:tbl>
          </a:graphicData>
        </a:graphic>
      </p:graphicFrame>
      <p:graphicFrame>
        <p:nvGraphicFramePr>
          <p:cNvPr id="140" name="Google Shape;140;p16"/>
          <p:cNvGraphicFramePr/>
          <p:nvPr/>
        </p:nvGraphicFramePr>
        <p:xfrm>
          <a:off x="3886493" y="565210"/>
          <a:ext cx="3000000" cy="3000000"/>
        </p:xfrm>
        <a:graphic>
          <a:graphicData uri="http://schemas.openxmlformats.org/drawingml/2006/table">
            <a:tbl>
              <a:tblPr>
                <a:noFill/>
                <a:tableStyleId>{6B13E4F2-2EF9-483E-918F-7BDB9AF5ED08}</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06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06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41" name="Google Shape;141;p16"/>
          <p:cNvSpPr txBox="1"/>
          <p:nvPr/>
        </p:nvSpPr>
        <p:spPr>
          <a:xfrm>
            <a:off x="431928" y="291002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6"/>
          <p:cNvSpPr/>
          <p:nvPr/>
        </p:nvSpPr>
        <p:spPr>
          <a:xfrm>
            <a:off x="3748244" y="29316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p:nvPr/>
        </p:nvSpPr>
        <p:spPr>
          <a:xfrm>
            <a:off x="55075" y="20375"/>
            <a:ext cx="3742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S2R (Speech to Retrieval)</a:t>
            </a:r>
            <a:endParaRPr sz="2000" b="1">
              <a:solidFill>
                <a:schemeClr val="dk1"/>
              </a:solidFill>
              <a:latin typeface="Calibri"/>
              <a:ea typeface="Calibri"/>
              <a:cs typeface="Calibri"/>
              <a:sym typeface="Calibri"/>
            </a:endParaRPr>
          </a:p>
        </p:txBody>
      </p:sp>
      <p:sp>
        <p:nvSpPr>
          <p:cNvPr id="302" name="Google Shape;302;p34"/>
          <p:cNvSpPr txBox="1"/>
          <p:nvPr/>
        </p:nvSpPr>
        <p:spPr>
          <a:xfrm>
            <a:off x="55068" y="463991"/>
            <a:ext cx="44577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S2R (Speech to Retrieval) voice search system</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Skips text transcription, turning speech into embeddings for direct intent-based retrieval</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Boosting accuracy across languages and messy audio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employs a dual-encoder architecture that consists of two parallel components working in tandem.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audio encoder processes the spoken query and generates a rich vector representation (audio embedding) that captures the essential meaning and intent of what was said.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Simultaneously, a document encoder has pre-generated similar vector profiles for billions of web documents.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you speak a query, the system matches the audio embedding directly against document embeddings to retrieve the most relevant results, functioning like "Shazam for search queries".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is now live in production, powering Google Voice Search across multiple languages.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https://research.google/blog/speech-to-retrieval-s2r-a-new-approach-to-voice-search/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03" name="Google Shape;303;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2250" y="413962"/>
            <a:ext cx="2488975" cy="248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p:nvPr/>
        </p:nvSpPr>
        <p:spPr>
          <a:xfrm>
            <a:off x="55075" y="20375"/>
            <a:ext cx="2626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NotebookLM</a:t>
            </a:r>
            <a:endParaRPr sz="2000" b="1">
              <a:solidFill>
                <a:schemeClr val="dk1"/>
              </a:solidFill>
              <a:latin typeface="Calibri"/>
              <a:ea typeface="Calibri"/>
              <a:cs typeface="Calibri"/>
              <a:sym typeface="Calibri"/>
            </a:endParaRPr>
          </a:p>
        </p:txBody>
      </p:sp>
      <p:sp>
        <p:nvSpPr>
          <p:cNvPr id="309" name="Google Shape;309;p35"/>
          <p:cNvSpPr txBox="1"/>
          <p:nvPr/>
        </p:nvSpPr>
        <p:spPr>
          <a:xfrm>
            <a:off x="55068" y="607626"/>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NotebookLM is an advanced AI-powered research and note-taking platform from Google allowing you to organize, analyze, and derive insights from documents and media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can upload and work with PDFs, websites, Google Docs, Google Slides, YouTube videos, audio files, images, ... Content is indexed and can be grouped across multiple notebooks for large projects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 with your notebook - ask questions grounded in your materials, receive summarization, extract key insights, and instantly generate study guides, timelines, FAQs, and briefing documents with citations for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Convert your uploaded sources (including video transcripts and audio) into diverse, actionable formats - such as blog posts, mind maps, glossaries, briefing notes, character analyses, and sales pages. Repurpose content across different media types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Generate customizable flashcards and quizzes directly from your sources, allowing for deeper engagement and retention. These study aids include explanations and supporting references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Share notebooks with others, collaborate in real time, and control access for editing or viewing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Automatically transform notes and research into audio summaries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 sources into folders, rename resources, batch add YouTube videos, and maintain a “Quote Bank” with evidence cards for important details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Works with 50 languages, accessible from both desktop and mobile devices, and able to integrate with Google Workspace accounts for schools and businesses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Track the evolution of your ideas and documents (versions), allowing for improved revision and reflective learning</a:t>
            </a:r>
            <a:endParaRPr sz="1100">
              <a:solidFill>
                <a:schemeClr val="dk1"/>
              </a:solidFill>
              <a:latin typeface="Calibri"/>
              <a:ea typeface="Calibri"/>
              <a:cs typeface="Calibri"/>
              <a:sym typeface="Calibri"/>
            </a:endParaRPr>
          </a:p>
        </p:txBody>
      </p:sp>
      <p:sp>
        <p:nvSpPr>
          <p:cNvPr id="310" name="Google Shape;310;p35"/>
          <p:cNvSpPr txBox="1"/>
          <p:nvPr/>
        </p:nvSpPr>
        <p:spPr>
          <a:xfrm>
            <a:off x="4576168" y="785476"/>
            <a:ext cx="4457700" cy="229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Quickly analyze, organize, and retrieve key information from large volumes of content, drastically reducing manual effort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Transform passive reading into active learning using interactive study tools, detailed explanations, and summarized overviews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Easily create tailored reports, outlines, and multimedia content - streamlining project workflows and supporting creativity for writers, marketers, educators, and researchers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Supports teamwork and shared research efforts with easy sharing and notebook co-authoring, making it suitable for classroom, corporate, and remote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Responses are always anchored to your uploaded materials, offering in-line citations and reducing “hallucination,”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https://notebooklm.google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https://blog.google/technology/google-labs/notebooklm-student-features/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11" name="Google Shape;311;p35"/>
          <p:cNvSpPr txBox="1"/>
          <p:nvPr/>
        </p:nvSpPr>
        <p:spPr>
          <a:xfrm>
            <a:off x="4576168" y="3145234"/>
            <a:ext cx="44577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Google has integrated its Nano Banana image editing model into NotebookLM</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Six Visual Style Options (watercolor, papercraft, anime, whiteboard, retro print, and heritage)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Users can select between two video formats: Brief (2-3 minute highlight reels with key takeaways) or Explainer (8-10 minute comprehensive deep dives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Contextual AI Illustrations - custom generated for the content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Nano Banana is good at preserving subject consistency, blending images, applying style transfers, and selectively transforming image portions while maintaining other elements</a:t>
            </a:r>
            <a:endParaRPr sz="1100">
              <a:solidFill>
                <a:schemeClr val="dk1"/>
              </a:solidFill>
              <a:latin typeface="Calibri"/>
              <a:ea typeface="Calibri"/>
              <a:cs typeface="Calibri"/>
              <a:sym typeface="Calibri"/>
            </a:endParaRPr>
          </a:p>
        </p:txBody>
      </p:sp>
      <p:pic>
        <p:nvPicPr>
          <p:cNvPr id="312" name="Google Shape;312;p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683850" y="171000"/>
            <a:ext cx="2359725" cy="383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Robotics</a:t>
            </a:r>
            <a:endParaRPr sz="2000" b="1">
              <a:solidFill>
                <a:schemeClr val="dk1"/>
              </a:solidFill>
              <a:latin typeface="Calibri"/>
              <a:ea typeface="Calibri"/>
              <a:cs typeface="Calibri"/>
              <a:sym typeface="Calibri"/>
            </a:endParaRPr>
          </a:p>
        </p:txBody>
      </p:sp>
      <p:sp>
        <p:nvSpPr>
          <p:cNvPr id="318" name="Google Shape;318;p36"/>
          <p:cNvSpPr txBox="1"/>
          <p:nvPr/>
        </p:nvSpPr>
        <p:spPr>
          <a:xfrm>
            <a:off x="55068" y="351203"/>
            <a:ext cx="44577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Robotics - military, humanoid, technology arms race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https://www.youtube.com/watch?v=PVfcH51RDlQ</a:t>
            </a:r>
            <a:r>
              <a:rPr lang="en" sz="1200">
                <a:solidFill>
                  <a:schemeClr val="dk1"/>
                </a:solidFill>
                <a:latin typeface="Calibri"/>
                <a:ea typeface="Calibri"/>
                <a:cs typeface="Calibri"/>
                <a:sym typeface="Calibri"/>
              </a:rPr>
              <a:t> - video review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Unitree's B2W robot dog that can perform somersaults, climb mountains, carry people, and has wheels on its legs for high-speed movement over rough terrain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China's "Black Panther" robot dog that can run 100 meters in under 10 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Robot dogs being tested with rifles and used for policing, suspect apprehension, and infrastructure inspection in Chinese cities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modern warfare (Ukraine) drones and artillery cause the majority of casualties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Humanoid Robot Production Boom: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Agibot (Chinese startup); Pudu Robotics D9; Fourier Intelligence GR1 and UBTech Walker S are in mass production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Boston Dynamics Atlas - natural movements, running, cartwheels, handstands, and breakdancing. Runs on Nvidia's Jetson Thor compute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Unitree H1 Dancing Robots, Westwood Robotics Themis 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models are capable of deception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1X's Neo - loads dishwashers, picks up leaves, and arranges pillows using full-body motion control and reinforcement learning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University of Edinburgh robot can make coffee in busy kitchens, adapting to unexpected changes like someone moving a mug mid-task</a:t>
            </a:r>
            <a:endParaRPr sz="1200">
              <a:solidFill>
                <a:schemeClr val="dk1"/>
              </a:solidFill>
              <a:latin typeface="Calibri"/>
              <a:ea typeface="Calibri"/>
              <a:cs typeface="Calibri"/>
              <a:sym typeface="Calibri"/>
            </a:endParaRPr>
          </a:p>
        </p:txBody>
      </p:sp>
      <p:sp>
        <p:nvSpPr>
          <p:cNvPr id="319" name="Google Shape;319;p36"/>
          <p:cNvSpPr txBox="1"/>
          <p:nvPr/>
        </p:nvSpPr>
        <p:spPr>
          <a:xfrm>
            <a:off x="4596796" y="3180028"/>
            <a:ext cx="4457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Hyundai and Suprema partnership developing facial recognition-equipped autonomous robots for building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concerns (a robot can suddenly spike all its joints, windmill its arms, kick violently,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Figure AI announced they're ditching their partnership with OpenAI to develop proprietary in-house AI, with CEO Brett Adcock stating you can't outsource embodied AI needed to run robots in real-time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Clone Robotics also challenged Tesla's Optimus hand design, claiming their muscle-based approach is lighter, stronger, and cheaper than motor-based systems</a:t>
            </a:r>
            <a:endParaRPr sz="1200">
              <a:solidFill>
                <a:schemeClr val="dk1"/>
              </a:solidFill>
              <a:latin typeface="Calibri"/>
              <a:ea typeface="Calibri"/>
              <a:cs typeface="Calibri"/>
              <a:sym typeface="Calibri"/>
            </a:endParaRPr>
          </a:p>
        </p:txBody>
      </p:sp>
      <p:pic>
        <p:nvPicPr>
          <p:cNvPr id="320" name="Google Shape;320;p36"/>
          <p:cNvPicPr preferRelativeResize="0"/>
          <p:nvPr/>
        </p:nvPicPr>
        <p:blipFill>
          <a:blip r:embed="rId4">
            <a:alphaModFix/>
          </a:blip>
          <a:stretch>
            <a:fillRect/>
          </a:stretch>
        </p:blipFill>
        <p:spPr>
          <a:xfrm>
            <a:off x="5417818" y="1008850"/>
            <a:ext cx="2457450" cy="1857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7"/>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326" name="Google Shape;326;p37"/>
          <p:cNvSpPr txBox="1"/>
          <p:nvPr/>
        </p:nvSpPr>
        <p:spPr>
          <a:xfrm>
            <a:off x="55068" y="1551424"/>
            <a:ext cx="44577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BlackRock, Microsoft, and Nvidia is acquiring data center operator Aligned Data Centers for $40 billion</a:t>
            </a:r>
            <a:endParaRPr sz="1100" b="1">
              <a:solidFill>
                <a:srgbClr val="FF0000"/>
              </a:solidFill>
              <a:latin typeface="Calibri"/>
              <a:ea typeface="Calibri"/>
              <a:cs typeface="Calibri"/>
              <a:sym typeface="Calibri"/>
            </a:endParaRPr>
          </a:p>
        </p:txBody>
      </p:sp>
      <p:sp>
        <p:nvSpPr>
          <p:cNvPr id="327" name="Google Shape;327;p37"/>
          <p:cNvSpPr txBox="1"/>
          <p:nvPr/>
        </p:nvSpPr>
        <p:spPr>
          <a:xfrm>
            <a:off x="55072" y="516650"/>
            <a:ext cx="44577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&amp; Broadcom - custom AI chips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Multi-year partnership to design, develop, and deploy AI accelerators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deployment of 10 gigawatts of OpenAI-designed AI accelerators is scheduled to begin in late 2026, with full rollout expected by 2029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deal is valued in $2 .. $9 Billion </a:t>
            </a:r>
            <a:endParaRPr sz="1100">
              <a:solidFill>
                <a:schemeClr val="dk1"/>
              </a:solidFill>
              <a:latin typeface="Calibri"/>
              <a:ea typeface="Calibri"/>
              <a:cs typeface="Calibri"/>
              <a:sym typeface="Calibri"/>
            </a:endParaRPr>
          </a:p>
        </p:txBody>
      </p:sp>
      <p:pic>
        <p:nvPicPr>
          <p:cNvPr id="328" name="Google Shape;328;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01551" y="283551"/>
            <a:ext cx="1650000" cy="1098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p:nvPr/>
        </p:nvSpPr>
        <p:spPr>
          <a:xfrm>
            <a:off x="55075" y="20375"/>
            <a:ext cx="4457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Dreamforce 2025 Salesforce’s Conference</a:t>
            </a:r>
            <a:endParaRPr sz="1800" b="1">
              <a:solidFill>
                <a:schemeClr val="dk1"/>
              </a:solidFill>
              <a:latin typeface="Calibri"/>
              <a:ea typeface="Calibri"/>
              <a:cs typeface="Calibri"/>
              <a:sym typeface="Calibri"/>
            </a:endParaRPr>
          </a:p>
        </p:txBody>
      </p:sp>
      <p:sp>
        <p:nvSpPr>
          <p:cNvPr id="334" name="Google Shape;334;p38"/>
          <p:cNvSpPr txBox="1"/>
          <p:nvPr/>
        </p:nvSpPr>
        <p:spPr>
          <a:xfrm>
            <a:off x="55068" y="1048858"/>
            <a:ext cx="44577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Dreamforce 2025 Salesforce’s Conference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October 14–16, 2025 in San Francisco, 50K in‑person attendees, millions of virtual attendees - the world’s largest enterprise AI and CRM event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Focus: AI agents, real‑time data, autonomous CRM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showcased: agentic AI, improving data governance, and integrating AI tools across Sales Cloud, Service Cloud, and Slack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Agentforce 2.0 - Salesforce’s AI agent platform for business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and OpenAI partnership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speakers: Marc Benioff (CEO of Salesforce); Sundar Pichai (Google); Andrew Ng (</a:t>
            </a:r>
            <a:r>
              <a:rPr lang="en" sz="1100" u="sng">
                <a:solidFill>
                  <a:schemeClr val="hlink"/>
                </a:solidFill>
                <a:latin typeface="Calibri"/>
                <a:ea typeface="Calibri"/>
                <a:cs typeface="Calibri"/>
                <a:sym typeface="Calibri"/>
                <a:hlinkClick r:id="rId3"/>
              </a:rPr>
              <a:t>DeepLearning.AI</a:t>
            </a:r>
            <a:r>
              <a:rPr lang="en" sz="1100">
                <a:solidFill>
                  <a:schemeClr val="dk1"/>
                </a:solidFill>
                <a:latin typeface="Calibri"/>
                <a:ea typeface="Calibri"/>
                <a:cs typeface="Calibri"/>
                <a:sym typeface="Calibri"/>
              </a:rPr>
              <a:t>); Tekedra Mawakana (Waymo); Matthew McConaughey; Jesse Eisenberg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Sessions covered over 1,500 topics, from generative CRM and data security to AI governance and developer enablement, providing hands‑on training and certification opportunities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https://www.getgenerative.ai/salesforce-dreamforce-2025/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https://www.salesforce.com/dreamforce/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https://www.youtube.com/watch?v=JDXNGAt2fyI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35" name="Google Shape;335;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5048" y="1044430"/>
            <a:ext cx="3289975" cy="20123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9"/>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41" name="Google Shape;341;p39"/>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42" name="Google Shape;342;p39"/>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91.7K in 2025 (as of October 16)</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43" name="Google Shape;343;p39"/>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158,681 people laid off (549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44" name="Google Shape;344;p39"/>
          <p:cNvSpPr txBox="1"/>
          <p:nvPr/>
        </p:nvSpPr>
        <p:spPr>
          <a:xfrm>
            <a:off x="5097525" y="1073075"/>
            <a:ext cx="3981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laid off 4K jobs in September 2025, primarily from its customer support division (from 9K to 5K).</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CEO Marc Benioff directly linked the layoffs to efficiency gains from AI (</a:t>
            </a:r>
            <a:r>
              <a:rPr lang="en" sz="1200">
                <a:solidFill>
                  <a:schemeClr val="dk1"/>
                </a:solidFill>
                <a:latin typeface="Calibri"/>
                <a:ea typeface="Calibri"/>
                <a:cs typeface="Calibri"/>
                <a:sym typeface="Calibri"/>
              </a:rPr>
              <a:t>“Agentforce” platform</a:t>
            </a:r>
            <a:r>
              <a:rPr lang="en" sz="1200">
                <a:latin typeface="Calibri"/>
                <a:ea typeface="Calibri"/>
                <a:cs typeface="Calibri"/>
                <a:sym typeface="Calibri"/>
              </a:rPr>
              <a:t>), stating that Salesforce "needs fewer heads" because AI can now automate half of routine customer support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previously laid off over 1,000 employees in February 2025, and thousands more in 2023 as part of an ongoing automation and restructuring initiative</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job cuts are part of a wider tech industry trend where companies such as Microsoft, Meta, and Google have also replaced thousands of roles with AI-driven automation</a:t>
            </a:r>
            <a:endParaRPr sz="1200">
              <a:latin typeface="Calibri"/>
              <a:ea typeface="Calibri"/>
              <a:cs typeface="Calibri"/>
              <a:sym typeface="Calibri"/>
            </a:endParaRPr>
          </a:p>
        </p:txBody>
      </p:sp>
      <p:sp>
        <p:nvSpPr>
          <p:cNvPr id="345" name="Google Shape;345;p39"/>
          <p:cNvSpPr txBox="1"/>
          <p:nvPr/>
        </p:nvSpPr>
        <p:spPr>
          <a:xfrm>
            <a:off x="5957375" y="3484637"/>
            <a:ext cx="292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460857" lvl="0" indent="0" algn="l" rtl="0">
              <a:spcBef>
                <a:spcPts val="0"/>
              </a:spcBef>
              <a:spcAft>
                <a:spcPts val="0"/>
              </a:spcAft>
              <a:buNone/>
            </a:pPr>
            <a:r>
              <a:rPr lang="en" sz="1200" b="1">
                <a:solidFill>
                  <a:srgbClr val="FF0000"/>
                </a:solidFill>
                <a:latin typeface="Calibri"/>
                <a:ea typeface="Calibri"/>
                <a:cs typeface="Calibri"/>
                <a:sym typeface="Calibri"/>
              </a:rPr>
              <a:t>Accenture</a:t>
            </a:r>
            <a:r>
              <a:rPr lang="en" sz="1200">
                <a:solidFill>
                  <a:schemeClr val="dk1"/>
                </a:solidFill>
                <a:latin typeface="Calibri"/>
                <a:ea typeface="Calibri"/>
                <a:cs typeface="Calibri"/>
                <a:sym typeface="Calibri"/>
              </a:rPr>
              <a:t> recently laid off over 11K employees (global headcount dropped from 791K down to 779K)</a:t>
            </a:r>
            <a:endParaRPr sz="1200">
              <a:solidFill>
                <a:schemeClr val="dk1"/>
              </a:solidFill>
              <a:latin typeface="Calibri"/>
              <a:ea typeface="Calibri"/>
              <a:cs typeface="Calibri"/>
              <a:sym typeface="Calibri"/>
            </a:endParaRPr>
          </a:p>
        </p:txBody>
      </p:sp>
      <p:pic>
        <p:nvPicPr>
          <p:cNvPr id="346" name="Google Shape;346;p3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7525" y="3361675"/>
            <a:ext cx="757200" cy="757200"/>
          </a:xfrm>
          <a:prstGeom prst="rect">
            <a:avLst/>
          </a:prstGeom>
          <a:noFill/>
          <a:ln>
            <a:noFill/>
          </a:ln>
        </p:spPr>
      </p:pic>
      <p:pic>
        <p:nvPicPr>
          <p:cNvPr id="347" name="Google Shape;347;p3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902" y="536662"/>
            <a:ext cx="5022001" cy="1847248"/>
          </a:xfrm>
          <a:prstGeom prst="rect">
            <a:avLst/>
          </a:prstGeom>
          <a:noFill/>
          <a:ln w="9525" cap="flat" cmpd="sng">
            <a:solidFill>
              <a:srgbClr val="FF0000"/>
            </a:solidFill>
            <a:prstDash val="solid"/>
            <a:round/>
            <a:headEnd type="none" w="sm" len="sm"/>
            <a:tailEnd type="none" w="sm" len="sm"/>
          </a:ln>
        </p:spPr>
      </p:pic>
      <p:pic>
        <p:nvPicPr>
          <p:cNvPr id="348" name="Google Shape;348;p3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55175"/>
            <a:ext cx="4951709" cy="25266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4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54" name="Google Shape;354;p4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55" name="Google Shape;355;p4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56" name="Google Shape;356;p4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57" name="Google Shape;357;p40"/>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58" name="Google Shape;358;p40"/>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339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Core, CLI, Multi-Agent</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425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Cline VS Code assistant has evolved into a modular architecture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Cline VSCode Extension</a:t>
            </a:r>
            <a:r>
              <a:rPr lang="en" sz="1100">
                <a:solidFill>
                  <a:schemeClr val="dk1"/>
                </a:solidFill>
                <a:latin typeface="Calibri"/>
                <a:ea typeface="Calibri"/>
                <a:cs typeface="Calibri"/>
                <a:sym typeface="Calibri"/>
              </a:rPr>
              <a:t> - the original GUI-based coding assistant that runs within Visual Studio Code. It integrates with multiple API providers like OpenRouter, Anthropic, OpenAI, and Google Gemini. It offers planning, file editing with diff views, terminal command execution, and Model Context Protocol (MCP)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Cline Core</a:t>
            </a:r>
            <a:r>
              <a:rPr lang="en" sz="1100">
                <a:solidFill>
                  <a:schemeClr val="dk1"/>
                </a:solidFill>
                <a:latin typeface="Calibri"/>
                <a:ea typeface="Calibri"/>
                <a:cs typeface="Calibri"/>
                <a:sym typeface="Calibri"/>
              </a:rPr>
              <a:t> is the underlying standalone service that powers the entire Cline ecosystem. It's a complete rebuild of Cline's agent loop extracted into an independent, reusable component that exposes a </a:t>
            </a:r>
            <a:r>
              <a:rPr lang="en" sz="1100" b="1">
                <a:solidFill>
                  <a:srgbClr val="FF0000"/>
                </a:solidFill>
                <a:latin typeface="Calibri"/>
                <a:ea typeface="Calibri"/>
                <a:cs typeface="Calibri"/>
                <a:sym typeface="Calibri"/>
              </a:rPr>
              <a:t>gRPC API</a:t>
            </a:r>
            <a:r>
              <a:rPr lang="en" sz="1100">
                <a:solidFill>
                  <a:schemeClr val="dk1"/>
                </a:solidFill>
                <a:latin typeface="Calibri"/>
                <a:ea typeface="Calibri"/>
                <a:cs typeface="Calibri"/>
                <a:sym typeface="Calibri"/>
              </a:rPr>
              <a:t>, that enables scriptable automation, multi-instance orchestration, and building custom interfaces on top of the core agent functionality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CLI is a preview release that provides terminal-based access to Cline's capabilities, powered by Cline Core. It allows developers to use Cline's agentic coding features directly from the command line without requiring VSCode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multi-agent refers to orchestration capabilities enabled by Cline Core's architecture. Since Cline Core exposes a gRPC API for multi-instance orchestration, developers can run multiple Cline instances simultaneously, each potentially handling different specialized tasks. This allows for building systems where multiple agents collaborate—such as one agent writing code, another checking syntax and style, and a third running tests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https://cline.bot/blog/cline-cli-my-undying-love-of-cline-core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https://docs.cline.bot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https://github.com/cline/cline/wiki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https://docs.cline.bot/cline-cli/installation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156" name="Google Shape;156;p17"/>
          <p:cNvSpPr txBox="1"/>
          <p:nvPr/>
        </p:nvSpPr>
        <p:spPr>
          <a:xfrm>
            <a:off x="4658000" y="2625981"/>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gRPC (Google Remote Procedure Call)  - </a:t>
            </a:r>
            <a:r>
              <a:rPr lang="en" sz="1100">
                <a:solidFill>
                  <a:schemeClr val="dk1"/>
                </a:solidFill>
                <a:latin typeface="Calibri"/>
                <a:ea typeface="Calibri"/>
                <a:cs typeface="Calibri"/>
                <a:sym typeface="Calibri"/>
              </a:rPr>
              <a:t>open-source, high-performance communication in distributed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Uses HTTP/2 as its transport protocol and Protocol Buffers (protobufs) as its interface definition language (IDL);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HTTP/2 enables advanced features like multiplexing (sending multiple requests/responses over a single TCP connection) and header compression, allowing gRPC to efficiently handle large-scale deployments with high concurrent request volumes.​</a:t>
            </a:r>
            <a:endParaRPr sz="1100">
              <a:solidFill>
                <a:schemeClr val="dk1"/>
              </a:solidFill>
              <a:latin typeface="Calibri"/>
              <a:ea typeface="Calibri"/>
              <a:cs typeface="Calibri"/>
              <a:sym typeface="Calibri"/>
            </a:endParaRPr>
          </a:p>
        </p:txBody>
      </p:sp>
      <p:pic>
        <p:nvPicPr>
          <p:cNvPr id="157" name="Google Shape;157;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44924" y="30856"/>
            <a:ext cx="2755200" cy="2566800"/>
          </a:xfrm>
          <a:prstGeom prst="rect">
            <a:avLst/>
          </a:prstGeom>
          <a:noFill/>
          <a:ln w="9525" cap="flat" cmpd="sng">
            <a:solidFill>
              <a:srgbClr val="FF0000"/>
            </a:solidFill>
            <a:prstDash val="solid"/>
            <a:round/>
            <a:headEnd type="none" w="sm" len="sm"/>
            <a:tailEnd type="none" w="sm" len="sm"/>
          </a:ln>
        </p:spPr>
      </p:pic>
      <p:sp>
        <p:nvSpPr>
          <p:cNvPr id="158" name="Google Shape;158;p17"/>
          <p:cNvSpPr txBox="1"/>
          <p:nvPr/>
        </p:nvSpPr>
        <p:spPr>
          <a:xfrm>
            <a:off x="4672530" y="4067467"/>
            <a:ext cx="34428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node --version            </a:t>
            </a:r>
            <a:r>
              <a:rPr lang="en" sz="800" b="1">
                <a:solidFill>
                  <a:srgbClr val="6AA84F"/>
                </a:solidFill>
                <a:latin typeface="Roboto Mono"/>
                <a:ea typeface="Roboto Mono"/>
                <a:cs typeface="Roboto Mono"/>
                <a:sym typeface="Roboto Mono"/>
              </a:rPr>
              <a:t># 22 or higher</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npm install -g cline      </a:t>
            </a:r>
            <a:r>
              <a:rPr lang="en" sz="800" b="1">
                <a:solidFill>
                  <a:srgbClr val="6AA84F"/>
                </a:solidFill>
                <a:latin typeface="Roboto Mono"/>
                <a:ea typeface="Roboto Mono"/>
                <a:cs typeface="Roboto Mono"/>
                <a:sym typeface="Roboto Mono"/>
              </a:rPr>
              <a:t># install (may need 'sudo')</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cline auth                </a:t>
            </a:r>
            <a:r>
              <a:rPr lang="en" sz="800" b="1">
                <a:solidFill>
                  <a:srgbClr val="6AA84F"/>
                </a:solidFill>
                <a:latin typeface="Roboto Mono"/>
                <a:ea typeface="Roboto Mono"/>
                <a:cs typeface="Roboto Mono"/>
                <a:sym typeface="Roboto Mono"/>
              </a:rPr>
              <a:t># follow steps to configure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cline -h</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cline                     </a:t>
            </a:r>
            <a:r>
              <a:rPr lang="en" sz="800" b="1">
                <a:solidFill>
                  <a:srgbClr val="6AA84F"/>
                </a:solidFill>
                <a:latin typeface="Roboto Mono"/>
                <a:ea typeface="Roboto Mono"/>
                <a:cs typeface="Roboto Mono"/>
                <a:sym typeface="Roboto Mono"/>
              </a:rPr>
              <a:t># start interactive session</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cline "Add unit tests to utils.js"  </a:t>
            </a:r>
            <a:r>
              <a:rPr lang="en" sz="800" b="1">
                <a:solidFill>
                  <a:srgbClr val="6AA84F"/>
                </a:solidFill>
                <a:latin typeface="Roboto Mono"/>
                <a:ea typeface="Roboto Mono"/>
                <a:cs typeface="Roboto Mono"/>
                <a:sym typeface="Roboto Mono"/>
              </a:rPr>
              <a:t># runs one command</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cat prompt.txt | cline --yolo</a:t>
            </a:r>
            <a:endParaRPr sz="800" b="1">
              <a:solidFill>
                <a:srgbClr val="6AA84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Petri</a:t>
            </a:r>
            <a:endParaRPr sz="2000" b="1" i="0" u="none" strike="noStrike" cap="none">
              <a:solidFill>
                <a:schemeClr val="dk1"/>
              </a:solidFill>
              <a:latin typeface="Calibri"/>
              <a:ea typeface="Calibri"/>
              <a:cs typeface="Calibri"/>
              <a:sym typeface="Calibri"/>
            </a:endParaRPr>
          </a:p>
        </p:txBody>
      </p:sp>
      <p:sp>
        <p:nvSpPr>
          <p:cNvPr id="164" name="Google Shape;164;p18"/>
          <p:cNvSpPr txBox="1"/>
          <p:nvPr/>
        </p:nvSpPr>
        <p:spPr>
          <a:xfrm>
            <a:off x="55075" y="412953"/>
            <a:ext cx="4444500" cy="377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a:t>
            </a:r>
            <a:r>
              <a:rPr lang="en" sz="1100" b="1">
                <a:solidFill>
                  <a:srgbClr val="FF0000"/>
                </a:solidFill>
                <a:latin typeface="Calibri"/>
                <a:ea typeface="Calibri"/>
                <a:cs typeface="Calibri"/>
                <a:sym typeface="Calibri"/>
              </a:rPr>
              <a:t>Petri (Parallel Exploration Tool for Risky Interactions)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(MIT) framework designed to automate AI safety auditing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https://www.anthropic.com/research/petri-open-source-auditing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https://alignment.anthropic.com/2025/petri/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https://github.com/safety-research/petri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AI agents to test target models across diverse, realistic scenarios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Challenge: testing when the volume and complexity far exceeds what researchers can manually test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operates through a three-component architecture built on the UK AI Security Institute's Inspect framework: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auditor agent </a:t>
            </a:r>
            <a:r>
              <a:rPr lang="en" sz="1100">
                <a:solidFill>
                  <a:schemeClr val="dk1"/>
                </a:solidFill>
                <a:latin typeface="Calibri"/>
                <a:ea typeface="Calibri"/>
                <a:cs typeface="Calibri"/>
                <a:sym typeface="Calibri"/>
              </a:rPr>
              <a:t>talks to </a:t>
            </a:r>
            <a:r>
              <a:rPr lang="en" sz="1100" b="1">
                <a:solidFill>
                  <a:srgbClr val="FF0000"/>
                </a:solidFill>
                <a:latin typeface="Calibri"/>
                <a:ea typeface="Calibri"/>
                <a:cs typeface="Calibri"/>
                <a:sym typeface="Calibri"/>
              </a:rPr>
              <a:t>target model</a:t>
            </a:r>
            <a:r>
              <a:rPr lang="en" sz="1100">
                <a:solidFill>
                  <a:schemeClr val="dk1"/>
                </a:solidFill>
                <a:latin typeface="Calibri"/>
                <a:ea typeface="Calibri"/>
                <a:cs typeface="Calibri"/>
                <a:sym typeface="Calibri"/>
              </a:rPr>
              <a:t> in simulated environment, while a </a:t>
            </a:r>
            <a:r>
              <a:rPr lang="en" sz="1100" b="1">
                <a:solidFill>
                  <a:srgbClr val="FF0000"/>
                </a:solidFill>
                <a:latin typeface="Calibri"/>
                <a:ea typeface="Calibri"/>
                <a:cs typeface="Calibri"/>
                <a:sym typeface="Calibri"/>
              </a:rPr>
              <a:t>judge model </a:t>
            </a:r>
            <a:r>
              <a:rPr lang="en" sz="1100">
                <a:solidFill>
                  <a:schemeClr val="dk1"/>
                </a:solidFill>
                <a:latin typeface="Calibri"/>
                <a:ea typeface="Calibri"/>
                <a:cs typeface="Calibri"/>
                <a:sym typeface="Calibri"/>
              </a:rPr>
              <a:t>scores the resulting transcripts across safety-relevant dimensions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tested Petri on 14 frontier models using 111 seed instructions, successfully eliciting misaligned behaviors including autonomous deception, oversight subversion, whistleblowing, and cooperation with human misuse. The testing included Claude Sonnet 4.5, GPT-5, Gemini 2.5 Pro, Grok-4, and Kimi K2 among others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Sonnet 4.5 and GPT-5 demonstrated the strongest overall safety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2.5 Pro, Grok-4, and Kimi K2 exhibited concerning rates of user deception, with Gemini 2.5 Pro scoring highest on unprompted deceptive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does in minutes what before was taking days or weeks</a:t>
            </a:r>
            <a:endParaRPr sz="1100">
              <a:solidFill>
                <a:schemeClr val="dk1"/>
              </a:solidFill>
              <a:latin typeface="Calibri"/>
              <a:ea typeface="Calibri"/>
              <a:cs typeface="Calibri"/>
              <a:sym typeface="Calibri"/>
            </a:endParaRPr>
          </a:p>
        </p:txBody>
      </p:sp>
      <p:pic>
        <p:nvPicPr>
          <p:cNvPr id="165" name="Google Shape;16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4825" y="569050"/>
            <a:ext cx="3365000" cy="3365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71" name="Google Shape;171;p19"/>
          <p:cNvSpPr txBox="1"/>
          <p:nvPr/>
        </p:nvSpPr>
        <p:spPr>
          <a:xfrm>
            <a:off x="55075" y="412953"/>
            <a:ext cx="44445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finds 250 poisoned documents are enough to backdoor large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researchers, working with UK security institutes, found that just 250 poisoned documents intraining data can insert a backdoor into large language models, regardless of whether the model has 600 million or 13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poisoned documents made up only </a:t>
            </a:r>
            <a:r>
              <a:rPr lang="en" sz="1200" b="1">
                <a:solidFill>
                  <a:srgbClr val="3C78D8"/>
                </a:solidFill>
                <a:latin typeface="Calibri"/>
                <a:ea typeface="Calibri"/>
                <a:cs typeface="Calibri"/>
                <a:sym typeface="Calibri"/>
              </a:rPr>
              <a:t>0.00016 percent of the training data</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tested attack causes models to output gibberish when encountering a trigger word, which Anthropic considers a low-risk vulnerability, while more dangerous exploits like bypassing safety mechanisms remain much harder to execute and unproven.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https://the-decoder.com/anthropic-finds-250-poisoned-documents-are-enough-to-backdoor-large-language-models/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72" name="Google Shape;172;p19"/>
          <p:cNvSpPr txBox="1"/>
          <p:nvPr/>
        </p:nvSpPr>
        <p:spPr>
          <a:xfrm>
            <a:off x="55075" y="2960428"/>
            <a:ext cx="4444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Thinking Machines Lab co-founder Andrew Tulloch heads to Meta</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Thinking Machines Lab is the AI startup led by former OpenAI CTO Mira Murati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Back in August Mark Zuckerberg’ tried to acquire Thinking Machines Lab and then reportedly tried to lure Tulloch with a compensation package that could have been worth up to </a:t>
            </a:r>
            <a:r>
              <a:rPr lang="en" sz="1200" b="1">
                <a:solidFill>
                  <a:srgbClr val="FF0000"/>
                </a:solidFill>
                <a:latin typeface="Calibri"/>
                <a:ea typeface="Calibri"/>
                <a:cs typeface="Calibri"/>
                <a:sym typeface="Calibri"/>
              </a:rPr>
              <a:t>$1.5B over 6 years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Tulloch previously worked at OpenAI and Facebook’s AI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https://www.linkedin.com/in/andrew-tulloch-17238745/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3" name="Google Shape;17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91900" y="2960421"/>
            <a:ext cx="2659722" cy="1496101"/>
          </a:xfrm>
          <a:prstGeom prst="rect">
            <a:avLst/>
          </a:prstGeom>
          <a:noFill/>
          <a:ln w="9525" cap="flat" cmpd="sng">
            <a:solidFill>
              <a:srgbClr val="FF0000"/>
            </a:solidFill>
            <a:prstDash val="solid"/>
            <a:round/>
            <a:headEnd type="none" w="sm" len="sm"/>
            <a:tailEnd type="none" w="sm" len="sm"/>
          </a:ln>
        </p:spPr>
      </p:pic>
      <p:pic>
        <p:nvPicPr>
          <p:cNvPr id="174" name="Google Shape;174;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91900" y="181125"/>
            <a:ext cx="2659725" cy="265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80" name="Google Shape;180;p20"/>
          <p:cNvSpPr txBox="1"/>
          <p:nvPr/>
        </p:nvSpPr>
        <p:spPr>
          <a:xfrm>
            <a:off x="55075" y="412953"/>
            <a:ext cx="444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Haiku 4.5 released October 15,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Their fastest and most cost-efficient model, delivering performance that matches Claude Sonnet 4 from May 2025 in coding tasks, but at one-third the cost and more than double the speed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achieves 73.3% on SWE-bench Verified, placing it on par with Claude Sonnet 4, GPT-5, and Gemini 2.5 in coding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$1/$5 (in/out per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Additional savings available through prompt caching (up to 90%) and Message Batches API (50%)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is now the default model for all free Anthropic plans and is available through Claude.ai (web, iOS, Android), API, Amazon Bedrock, Google Vertex AI, and GitHub Copilot.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like Augment and Windsurf have already reported achieving 90% of Sonnet 4.5's performance with significantly improved speed and cost efficiency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https://www.anthropic.com/claude/haiku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1" name="Google Shape;181;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61200" y="147951"/>
            <a:ext cx="3643126" cy="2162325"/>
          </a:xfrm>
          <a:prstGeom prst="rect">
            <a:avLst/>
          </a:prstGeom>
          <a:noFill/>
          <a:ln w="9525" cap="flat" cmpd="sng">
            <a:solidFill>
              <a:srgbClr val="FF0000"/>
            </a:solidFill>
            <a:prstDash val="solid"/>
            <a:round/>
            <a:headEnd type="none" w="sm" len="sm"/>
            <a:tailEnd type="none" w="sm" len="sm"/>
          </a:ln>
        </p:spPr>
      </p:pic>
      <p:pic>
        <p:nvPicPr>
          <p:cNvPr id="182" name="Google Shape;182;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974175" y="3717800"/>
            <a:ext cx="1426925" cy="1176500"/>
          </a:xfrm>
          <a:prstGeom prst="rect">
            <a:avLst/>
          </a:prstGeom>
          <a:noFill/>
          <a:ln w="9525" cap="flat" cmpd="sng">
            <a:solidFill>
              <a:srgbClr val="FF0000"/>
            </a:solidFill>
            <a:prstDash val="solid"/>
            <a:round/>
            <a:headEnd type="none" w="sm" len="sm"/>
            <a:tailEnd type="none" w="sm" len="sm"/>
          </a:ln>
        </p:spPr>
      </p:pic>
      <p:sp>
        <p:nvSpPr>
          <p:cNvPr id="183" name="Google Shape;183;p20"/>
          <p:cNvSpPr txBox="1"/>
          <p:nvPr/>
        </p:nvSpPr>
        <p:spPr>
          <a:xfrm>
            <a:off x="4627075" y="3386853"/>
            <a:ext cx="4444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DGX Spark $4,000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GB10 Blackwell processor, 128GB of unified HBM memory,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 ARM CPU cores, and 4TB of storage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practice it is slow. For most users, a RTX 5090 or even used 3090s offer better value for local AI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DGX Spark's strength lies in its portability, power efficiency, and ecosystem compatibility for developers building GB300-targeted applications, not as a standalone inference powerhouse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https://www.youtube.com/watch?v=FidVEPKjqkI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5.4K subscribers, 248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89" name="Google Shape;18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From Micro-management to Delegation with AI Agents</a:t>
            </a:r>
            <a:endParaRPr sz="1500" b="1">
              <a:solidFill>
                <a:schemeClr val="dk1"/>
              </a:solidFill>
              <a:latin typeface="Calibri"/>
              <a:ea typeface="Calibri"/>
              <a:cs typeface="Calibri"/>
              <a:sym typeface="Calibri"/>
            </a:endParaRPr>
          </a:p>
        </p:txBody>
      </p:sp>
      <p:sp>
        <p:nvSpPr>
          <p:cNvPr id="195" name="Google Shape;195;p22"/>
          <p:cNvSpPr txBox="1"/>
          <p:nvPr/>
        </p:nvSpPr>
        <p:spPr>
          <a:xfrm>
            <a:off x="34775"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software developers are still using AI only for research or for simple operations. But as AI Agents become better we can move from </a:t>
            </a:r>
            <a:r>
              <a:rPr lang="en" sz="1100" b="1">
                <a:solidFill>
                  <a:srgbClr val="FF0000"/>
                </a:solidFill>
                <a:latin typeface="Calibri"/>
                <a:ea typeface="Calibri"/>
                <a:cs typeface="Calibri"/>
                <a:sym typeface="Calibri"/>
              </a:rPr>
              <a:t>micro-management (manual iteration)</a:t>
            </a:r>
            <a:r>
              <a:rPr lang="en" sz="1100">
                <a:solidFill>
                  <a:schemeClr val="dk1"/>
                </a:solidFill>
                <a:latin typeface="Calibri"/>
                <a:ea typeface="Calibri"/>
                <a:cs typeface="Calibri"/>
                <a:sym typeface="Calibri"/>
              </a:rPr>
              <a:t> to </a:t>
            </a:r>
            <a:r>
              <a:rPr lang="en" sz="1100" b="1">
                <a:solidFill>
                  <a:srgbClr val="FF0000"/>
                </a:solidFill>
                <a:latin typeface="Calibri"/>
                <a:ea typeface="Calibri"/>
                <a:cs typeface="Calibri"/>
                <a:sym typeface="Calibri"/>
              </a:rPr>
              <a:t>delegation (strategic instruction)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AI coding assistant today is capable of following complex, multi-step instructions and demonstrating "thought." To leverage its true speed, you must </a:t>
            </a:r>
            <a:r>
              <a:rPr lang="en" sz="1100" b="1">
                <a:solidFill>
                  <a:srgbClr val="FF0000"/>
                </a:solidFill>
                <a:latin typeface="Calibri"/>
                <a:ea typeface="Calibri"/>
                <a:cs typeface="Calibri"/>
                <a:sym typeface="Calibri"/>
              </a:rPr>
              <a:t>stop micromanaging syntax and start delegating outcomes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Shift Your Mindset: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From "Do This" to "Achieve This"</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"How to write the code" to "What the code must achieve"</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"Generate the next few lines of code" </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to "Generate an entire, integrated, and well-tested component"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1</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the "Thinking Steps":</a:t>
            </a:r>
            <a:r>
              <a:rPr lang="en" sz="1100">
                <a:solidFill>
                  <a:schemeClr val="dk1"/>
                </a:solidFill>
                <a:latin typeface="Calibri"/>
                <a:ea typeface="Calibri"/>
                <a:cs typeface="Calibri"/>
                <a:sym typeface="Calibri"/>
              </a:rPr>
              <a:t> Instruct agent to Plan first. </a:t>
            </a: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"First, outline the necessary classes/functions, their responsibilities, and the testing strategy. Do not write code until I approve the plan." (This forces the agent to organize its thinking)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2</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creating "scaffolding":</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"Generate the complete boilerplate for a new React component that connects to Redux, including the TypeScript interface for props, and an initial test file using Jest."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3</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Quality and Review (Self-Correction):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"Review the generated code for security vulnerabilities (e.g., SQL injection risks) and adherence to PEP 8 standards. Refactor any identified issues before showing the final result."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6AA84F"/>
              </a:buClr>
              <a:buSzPts val="1100"/>
              <a:buFont typeface="Calibri"/>
              <a:buChar char="●"/>
            </a:pPr>
            <a:r>
              <a:rPr lang="en" sz="1100" b="1">
                <a:solidFill>
                  <a:srgbClr val="6AA84F"/>
                </a:solidFill>
                <a:latin typeface="Calibri"/>
                <a:ea typeface="Calibri"/>
                <a:cs typeface="Calibri"/>
                <a:sym typeface="Calibri"/>
              </a:rPr>
              <a:t>Provide clear constraints and context - these are the "reins" that guide the agent, rather than the "hands" that push the feet. Examples of constraints:  Architectural, Framework/Style, Testing</a:t>
            </a:r>
            <a:endParaRPr sz="1100" b="1">
              <a:solidFill>
                <a:srgbClr val="6AA84F"/>
              </a:solidFill>
              <a:latin typeface="Calibri"/>
              <a:ea typeface="Calibri"/>
              <a:cs typeface="Calibri"/>
              <a:sym typeface="Calibri"/>
            </a:endParaRPr>
          </a:p>
        </p:txBody>
      </p:sp>
      <p:pic>
        <p:nvPicPr>
          <p:cNvPr id="196" name="Google Shape;196;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1200" y="95850"/>
            <a:ext cx="2166175" cy="2372774"/>
          </a:xfrm>
          <a:prstGeom prst="rect">
            <a:avLst/>
          </a:prstGeom>
          <a:noFill/>
          <a:ln>
            <a:noFill/>
          </a:ln>
        </p:spPr>
      </p:pic>
      <p:pic>
        <p:nvPicPr>
          <p:cNvPr id="197" name="Google Shape;197;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825133" y="2583650"/>
            <a:ext cx="2251817" cy="2496499"/>
          </a:xfrm>
          <a:prstGeom prst="rect">
            <a:avLst/>
          </a:prstGeom>
          <a:noFill/>
          <a:ln>
            <a:noFill/>
          </a:ln>
        </p:spPr>
      </p:pic>
      <p:sp>
        <p:nvSpPr>
          <p:cNvPr id="198" name="Google Shape;198;p22"/>
          <p:cNvSpPr txBox="1"/>
          <p:nvPr/>
        </p:nvSpPr>
        <p:spPr>
          <a:xfrm>
            <a:off x="4547001" y="3368650"/>
            <a:ext cx="2210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ultimate goal is to move from being a manual coder to an </a:t>
            </a:r>
            <a:r>
              <a:rPr lang="en" sz="1100" b="1">
                <a:solidFill>
                  <a:srgbClr val="FF0000"/>
                </a:solidFill>
                <a:latin typeface="Calibri"/>
                <a:ea typeface="Calibri"/>
                <a:cs typeface="Calibri"/>
                <a:sym typeface="Calibri"/>
              </a:rPr>
              <a:t>Architect of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teaching the AI agent to handle the planning, scaffolding, and quality control, you free yourself to focus on the high-level system design and the critical business logic that only a human engineer can truly master.</a:t>
            </a:r>
            <a:endParaRPr sz="1100">
              <a:solidFill>
                <a:schemeClr val="dk1"/>
              </a:solidFill>
              <a:latin typeface="Calibri"/>
              <a:ea typeface="Calibri"/>
              <a:cs typeface="Calibri"/>
              <a:sym typeface="Calibri"/>
            </a:endParaRPr>
          </a:p>
        </p:txBody>
      </p:sp>
      <p:sp>
        <p:nvSpPr>
          <p:cNvPr id="199" name="Google Shape;199;p22"/>
          <p:cNvSpPr/>
          <p:nvPr/>
        </p:nvSpPr>
        <p:spPr>
          <a:xfrm rot="3037183">
            <a:off x="6690291" y="2194999"/>
            <a:ext cx="652046" cy="24917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  Agent Frameworks</a:t>
            </a:r>
            <a:endParaRPr sz="2000" b="1" i="0" u="none" strike="noStrike" cap="none">
              <a:solidFill>
                <a:schemeClr val="dk1"/>
              </a:solidFill>
              <a:latin typeface="Calibri"/>
              <a:ea typeface="Calibri"/>
              <a:cs typeface="Calibri"/>
              <a:sym typeface="Calibri"/>
            </a:endParaRPr>
          </a:p>
        </p:txBody>
      </p:sp>
      <p:sp>
        <p:nvSpPr>
          <p:cNvPr id="205" name="Google Shape;205;p23"/>
          <p:cNvSpPr txBox="1"/>
          <p:nvPr/>
        </p:nvSpPr>
        <p:spPr>
          <a:xfrm>
            <a:off x="265351" y="409477"/>
            <a:ext cx="54090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Node-based agent workflow builders: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Agent Framework - </a:t>
            </a:r>
            <a:r>
              <a:rPr lang="en" sz="1100" u="sng">
                <a:solidFill>
                  <a:schemeClr val="hlink"/>
                </a:solidFill>
                <a:latin typeface="Calibri"/>
                <a:ea typeface="Calibri"/>
                <a:cs typeface="Calibri"/>
                <a:sym typeface="Calibri"/>
                <a:hlinkClick r:id="rId3"/>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Power Automate : </a:t>
            </a:r>
            <a:r>
              <a:rPr lang="en" sz="1100" u="sng">
                <a:solidFill>
                  <a:schemeClr val="hlink"/>
                </a:solidFill>
                <a:latin typeface="Calibri"/>
                <a:ea typeface="Calibri"/>
                <a:cs typeface="Calibri"/>
                <a:sym typeface="Calibri"/>
                <a:hlinkClick r:id="rId4"/>
              </a:rPr>
              <a:t>https://powerautomate.microsoft.com</a:t>
            </a:r>
            <a:r>
              <a:rPr lang="en" sz="1100">
                <a:solidFill>
                  <a:schemeClr val="dk1"/>
                </a:solidFill>
                <a:latin typeface="Calibri"/>
                <a:ea typeface="Calibri"/>
                <a:cs typeface="Calibri"/>
                <a:sym typeface="Calibri"/>
              </a:rPr>
              <a:t> (not open source)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Zapier : </a:t>
            </a:r>
            <a:r>
              <a:rPr lang="en" sz="1100" u="sng">
                <a:solidFill>
                  <a:schemeClr val="hlink"/>
                </a:solidFill>
                <a:latin typeface="Calibri"/>
                <a:ea typeface="Calibri"/>
                <a:cs typeface="Calibri"/>
                <a:sym typeface="Calibri"/>
                <a:hlinkClick r:id="rId5"/>
              </a:rPr>
              <a:t>https://zapier.com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Make (Integromat) : </a:t>
            </a:r>
            <a:r>
              <a:rPr lang="en" sz="1100" u="sng">
                <a:solidFill>
                  <a:schemeClr val="hlink"/>
                </a:solidFill>
                <a:latin typeface="Calibri"/>
                <a:ea typeface="Calibri"/>
                <a:cs typeface="Calibri"/>
                <a:sym typeface="Calibri"/>
                <a:hlinkClick r:id="rId6"/>
              </a:rPr>
              <a:t>https://www.make.com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LangChain : </a:t>
            </a:r>
            <a:r>
              <a:rPr lang="en" sz="1100" u="sng">
                <a:solidFill>
                  <a:schemeClr val="hlink"/>
                </a:solidFill>
                <a:latin typeface="Calibri"/>
                <a:ea typeface="Calibri"/>
                <a:cs typeface="Calibri"/>
                <a:sym typeface="Calibri"/>
                <a:hlinkClick r:id="rId7"/>
              </a:rPr>
              <a:t>https://www.langchain.com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Node-RED : </a:t>
            </a:r>
            <a:r>
              <a:rPr lang="en" sz="1100" u="sng">
                <a:solidFill>
                  <a:schemeClr val="hlink"/>
                </a:solidFill>
                <a:latin typeface="Calibri"/>
                <a:ea typeface="Calibri"/>
                <a:cs typeface="Calibri"/>
                <a:sym typeface="Calibri"/>
                <a:hlinkClick r:id="rId8"/>
              </a:rPr>
              <a:t>https://nodered.org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n8n : </a:t>
            </a:r>
            <a:r>
              <a:rPr lang="en" sz="1100" u="sng">
                <a:solidFill>
                  <a:schemeClr val="hlink"/>
                </a:solidFill>
                <a:latin typeface="Calibri"/>
                <a:ea typeface="Calibri"/>
                <a:cs typeface="Calibri"/>
                <a:sym typeface="Calibri"/>
                <a:hlinkClick r:id="rId9"/>
              </a:rPr>
              <a:t>https://n8n.io</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AutoGen : </a:t>
            </a:r>
            <a:r>
              <a:rPr lang="en" sz="1100" u="sng">
                <a:solidFill>
                  <a:schemeClr val="hlink"/>
                </a:solidFill>
                <a:latin typeface="Calibri"/>
                <a:ea typeface="Calibri"/>
                <a:cs typeface="Calibri"/>
                <a:sym typeface="Calibri"/>
                <a:hlinkClick r:id="rId10"/>
              </a:rPr>
              <a:t>https://microsoft.github.io/autogen/</a:t>
            </a:r>
            <a:r>
              <a:rPr lang="en" sz="1100">
                <a:solidFill>
                  <a:schemeClr val="dk1"/>
                </a:solidFill>
                <a:latin typeface="Calibri"/>
                <a:ea typeface="Calibri"/>
                <a:cs typeface="Calibri"/>
                <a:sym typeface="Calibri"/>
              </a:rPr>
              <a:t> - retired.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LlamaIndex : </a:t>
            </a:r>
            <a:r>
              <a:rPr lang="en" sz="1100" u="sng">
                <a:solidFill>
                  <a:schemeClr val="hlink"/>
                </a:solidFill>
                <a:latin typeface="Calibri"/>
                <a:ea typeface="Calibri"/>
                <a:cs typeface="Calibri"/>
                <a:sym typeface="Calibri"/>
                <a:hlinkClick r:id="rId11"/>
              </a:rPr>
              <a:t>https://www.llamaindex.ai</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CrewAI : </a:t>
            </a:r>
            <a:r>
              <a:rPr lang="en" sz="1100" u="sng">
                <a:solidFill>
                  <a:schemeClr val="hlink"/>
                </a:solidFill>
                <a:latin typeface="Calibri"/>
                <a:ea typeface="Calibri"/>
                <a:cs typeface="Calibri"/>
                <a:sym typeface="Calibri"/>
                <a:hlinkClick r:id="rId12"/>
              </a:rPr>
              <a:t>https://www.crewai.com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FlowiseAI : </a:t>
            </a:r>
            <a:r>
              <a:rPr lang="en" sz="1100" u="sng">
                <a:solidFill>
                  <a:schemeClr val="hlink"/>
                </a:solidFill>
                <a:latin typeface="Calibri"/>
                <a:ea typeface="Calibri"/>
                <a:cs typeface="Calibri"/>
                <a:sym typeface="Calibri"/>
                <a:hlinkClick r:id="rId13"/>
              </a:rPr>
              <a:t>https://flowiseai.com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Langflow : </a:t>
            </a:r>
            <a:r>
              <a:rPr lang="en" sz="1100" u="sng">
                <a:solidFill>
                  <a:schemeClr val="hlink"/>
                </a:solidFill>
                <a:latin typeface="Calibri"/>
                <a:ea typeface="Calibri"/>
                <a:cs typeface="Calibri"/>
                <a:sym typeface="Calibri"/>
                <a:hlinkClick r:id="rId14"/>
              </a:rPr>
              <a:t>https://www.langflow.org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LangGraph : </a:t>
            </a:r>
            <a:r>
              <a:rPr lang="en" sz="1100" u="sng">
                <a:solidFill>
                  <a:schemeClr val="hlink"/>
                </a:solidFill>
                <a:latin typeface="Calibri"/>
                <a:ea typeface="Calibri"/>
                <a:cs typeface="Calibri"/>
                <a:sym typeface="Calibri"/>
                <a:hlinkClick r:id="rId15"/>
              </a:rPr>
              <a:t>https://langchain-ai.github.io/langgraph/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Haystack : </a:t>
            </a:r>
            <a:r>
              <a:rPr lang="en" sz="1100" u="sng">
                <a:solidFill>
                  <a:schemeClr val="hlink"/>
                </a:solidFill>
                <a:latin typeface="Calibri"/>
                <a:ea typeface="Calibri"/>
                <a:cs typeface="Calibri"/>
                <a:sym typeface="Calibri"/>
                <a:hlinkClick r:id="rId16"/>
              </a:rPr>
              <a:t>https://haystack.deepset.ai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Activepieces : </a:t>
            </a:r>
            <a:r>
              <a:rPr lang="en" sz="1100" u="sng">
                <a:solidFill>
                  <a:schemeClr val="hlink"/>
                </a:solidFill>
                <a:latin typeface="Calibri"/>
                <a:ea typeface="Calibri"/>
                <a:cs typeface="Calibri"/>
                <a:sym typeface="Calibri"/>
                <a:hlinkClick r:id="rId17"/>
              </a:rPr>
              <a:t>https://www.activepieces.com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StackStorm : </a:t>
            </a:r>
            <a:r>
              <a:rPr lang="en" sz="1100" u="sng">
                <a:solidFill>
                  <a:schemeClr val="hlink"/>
                </a:solidFill>
                <a:latin typeface="Calibri"/>
                <a:ea typeface="Calibri"/>
                <a:cs typeface="Calibri"/>
                <a:sym typeface="Calibri"/>
                <a:hlinkClick r:id="rId18"/>
              </a:rPr>
              <a:t>https://stackstorm.com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SuperAGI : </a:t>
            </a:r>
            <a:r>
              <a:rPr lang="en" sz="1100" u="sng">
                <a:solidFill>
                  <a:schemeClr val="hlink"/>
                </a:solidFill>
                <a:latin typeface="Calibri"/>
                <a:ea typeface="Calibri"/>
                <a:cs typeface="Calibri"/>
                <a:sym typeface="Calibri"/>
                <a:hlinkClick r:id="rId19"/>
              </a:rPr>
              <a:t>https://superagi.com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Huginn : </a:t>
            </a:r>
            <a:r>
              <a:rPr lang="en" sz="1100" u="sng">
                <a:solidFill>
                  <a:schemeClr val="hlink"/>
                </a:solidFill>
                <a:latin typeface="Calibri"/>
                <a:ea typeface="Calibri"/>
                <a:cs typeface="Calibri"/>
                <a:sym typeface="Calibri"/>
                <a:hlinkClick r:id="rId20"/>
              </a:rPr>
              <a:t>https://github.com/huginn/huginn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RelevanceAI : </a:t>
            </a:r>
            <a:r>
              <a:rPr lang="en" sz="1100" u="sng">
                <a:solidFill>
                  <a:schemeClr val="hlink"/>
                </a:solidFill>
                <a:latin typeface="Calibri"/>
                <a:ea typeface="Calibri"/>
                <a:cs typeface="Calibri"/>
                <a:sym typeface="Calibri"/>
                <a:hlinkClick r:id="rId21"/>
              </a:rPr>
              <a:t>https://relevance.ai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Superagent : </a:t>
            </a:r>
            <a:r>
              <a:rPr lang="en" sz="1100" u="sng">
                <a:solidFill>
                  <a:schemeClr val="hlink"/>
                </a:solidFill>
                <a:latin typeface="Calibri"/>
                <a:ea typeface="Calibri"/>
                <a:cs typeface="Calibri"/>
                <a:sym typeface="Calibri"/>
                <a:hlinkClick r:id="rId22"/>
              </a:rPr>
              <a:t>https://www.superagent.sh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MemGPT : </a:t>
            </a:r>
            <a:r>
              <a:rPr lang="en" sz="1100" u="sng">
                <a:solidFill>
                  <a:schemeClr val="hlink"/>
                </a:solidFill>
                <a:latin typeface="Calibri"/>
                <a:ea typeface="Calibri"/>
                <a:cs typeface="Calibri"/>
                <a:sym typeface="Calibri"/>
                <a:hlinkClick r:id="rId23"/>
              </a:rPr>
              <a:t>https://memgpt.ai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Latenode : </a:t>
            </a:r>
            <a:r>
              <a:rPr lang="en" sz="1100" u="sng">
                <a:solidFill>
                  <a:schemeClr val="hlink"/>
                </a:solidFill>
                <a:latin typeface="Calibri"/>
                <a:ea typeface="Calibri"/>
                <a:cs typeface="Calibri"/>
                <a:sym typeface="Calibri"/>
                <a:hlinkClick r:id="rId24"/>
              </a:rPr>
              <a:t>https://latenode.com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Relay : </a:t>
            </a:r>
            <a:r>
              <a:rPr lang="en" sz="1100" u="sng">
                <a:solidFill>
                  <a:schemeClr val="hlink"/>
                </a:solidFill>
                <a:latin typeface="Calibri"/>
                <a:ea typeface="Calibri"/>
                <a:cs typeface="Calibri"/>
                <a:sym typeface="Calibri"/>
                <a:hlinkClick r:id="rId25"/>
              </a:rPr>
              <a:t>https://relay.app</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Lindy : </a:t>
            </a:r>
            <a:r>
              <a:rPr lang="en" sz="1100" u="sng">
                <a:solidFill>
                  <a:schemeClr val="hlink"/>
                </a:solidFill>
                <a:latin typeface="Calibri"/>
                <a:ea typeface="Calibri"/>
                <a:cs typeface="Calibri"/>
                <a:sym typeface="Calibri"/>
                <a:hlinkClick r:id="rId26"/>
              </a:rPr>
              <a:t>https://www.lindy.ai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Gumloop : </a:t>
            </a:r>
            <a:r>
              <a:rPr lang="en" sz="1100" u="sng">
                <a:solidFill>
                  <a:schemeClr val="hlink"/>
                </a:solidFill>
                <a:latin typeface="Calibri"/>
                <a:ea typeface="Calibri"/>
                <a:cs typeface="Calibri"/>
                <a:sym typeface="Calibri"/>
                <a:hlinkClick r:id="rId27"/>
              </a:rPr>
              <a:t>https://www.gumloop.com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06" name="Google Shape;206;p23"/>
          <p:cNvPicPr preferRelativeResize="0"/>
          <p:nvPr/>
        </p:nvPicPr>
        <p:blipFill>
          <a:blip r:embed="rId28" cstate="email">
            <a:alphaModFix/>
            <a:extLst>
              <a:ext uri="{28A0092B-C50C-407E-A947-70E740481C1C}">
                <a14:useLocalDpi xmlns:a14="http://schemas.microsoft.com/office/drawing/2010/main"/>
              </a:ext>
            </a:extLst>
          </a:blip>
          <a:stretch>
            <a:fillRect/>
          </a:stretch>
        </p:blipFill>
        <p:spPr>
          <a:xfrm>
            <a:off x="7419702" y="3936825"/>
            <a:ext cx="1631700" cy="1085825"/>
          </a:xfrm>
          <a:prstGeom prst="rect">
            <a:avLst/>
          </a:prstGeom>
          <a:noFill/>
          <a:ln w="9525" cap="flat" cmpd="sng">
            <a:solidFill>
              <a:srgbClr val="FF0000"/>
            </a:solidFill>
            <a:prstDash val="solid"/>
            <a:round/>
            <a:headEnd type="none" w="sm" len="sm"/>
            <a:tailEnd type="none" w="sm" len="sm"/>
          </a:ln>
        </p:spPr>
      </p:pic>
      <p:pic>
        <p:nvPicPr>
          <p:cNvPr id="207" name="Google Shape;207;p23"/>
          <p:cNvPicPr preferRelativeResize="0"/>
          <p:nvPr/>
        </p:nvPicPr>
        <p:blipFill>
          <a:blip r:embed="rId29" cstate="email">
            <a:alphaModFix/>
            <a:extLst>
              <a:ext uri="{28A0092B-C50C-407E-A947-70E740481C1C}">
                <a14:useLocalDpi xmlns:a14="http://schemas.microsoft.com/office/drawing/2010/main"/>
              </a:ext>
            </a:extLst>
          </a:blip>
          <a:stretch>
            <a:fillRect/>
          </a:stretch>
        </p:blipFill>
        <p:spPr>
          <a:xfrm>
            <a:off x="5842050" y="2822999"/>
            <a:ext cx="1538473" cy="1047176"/>
          </a:xfrm>
          <a:prstGeom prst="rect">
            <a:avLst/>
          </a:prstGeom>
          <a:noFill/>
          <a:ln w="9525" cap="flat" cmpd="sng">
            <a:solidFill>
              <a:srgbClr val="FF0000"/>
            </a:solidFill>
            <a:prstDash val="solid"/>
            <a:round/>
            <a:headEnd type="none" w="sm" len="sm"/>
            <a:tailEnd type="none" w="sm" len="sm"/>
          </a:ln>
        </p:spPr>
      </p:pic>
      <p:pic>
        <p:nvPicPr>
          <p:cNvPr id="208" name="Google Shape;208;p23"/>
          <p:cNvPicPr preferRelativeResize="0"/>
          <p:nvPr/>
        </p:nvPicPr>
        <p:blipFill>
          <a:blip r:embed="rId30" cstate="email">
            <a:alphaModFix/>
            <a:extLst>
              <a:ext uri="{28A0092B-C50C-407E-A947-70E740481C1C}">
                <a14:useLocalDpi xmlns:a14="http://schemas.microsoft.com/office/drawing/2010/main"/>
              </a:ext>
            </a:extLst>
          </a:blip>
          <a:stretch>
            <a:fillRect/>
          </a:stretch>
        </p:blipFill>
        <p:spPr>
          <a:xfrm>
            <a:off x="7512918" y="1863754"/>
            <a:ext cx="1538480" cy="958478"/>
          </a:xfrm>
          <a:prstGeom prst="rect">
            <a:avLst/>
          </a:prstGeom>
          <a:noFill/>
          <a:ln w="7225" cap="flat" cmpd="sng">
            <a:solidFill>
              <a:srgbClr val="FF0000"/>
            </a:solidFill>
            <a:prstDash val="solid"/>
            <a:round/>
            <a:headEnd type="none" w="sm" len="sm"/>
            <a:tailEnd type="none" w="sm" len="sm"/>
          </a:ln>
        </p:spPr>
      </p:pic>
      <p:sp>
        <p:nvSpPr>
          <p:cNvPr id="209" name="Google Shape;209;p23"/>
          <p:cNvSpPr txBox="1"/>
          <p:nvPr/>
        </p:nvSpPr>
        <p:spPr>
          <a:xfrm>
            <a:off x="7877606" y="1747112"/>
            <a:ext cx="728400" cy="268800"/>
          </a:xfrm>
          <a:prstGeom prst="rect">
            <a:avLst/>
          </a:prstGeom>
          <a:noFill/>
          <a:ln>
            <a:noFill/>
          </a:ln>
        </p:spPr>
        <p:txBody>
          <a:bodyPr spcFirstLastPara="1" wrap="square" lIns="69450" tIns="69450" rIns="69450" bIns="69450" anchor="t" anchorCtr="0">
            <a:spAutoFit/>
          </a:bodyPr>
          <a:lstStyle/>
          <a:p>
            <a:pPr marL="0" lvl="0" indent="0" algn="ctr" rtl="0">
              <a:spcBef>
                <a:spcPts val="0"/>
              </a:spcBef>
              <a:spcAft>
                <a:spcPts val="0"/>
              </a:spcAft>
              <a:buNone/>
            </a:pPr>
            <a:r>
              <a:rPr lang="en" sz="835">
                <a:solidFill>
                  <a:srgbClr val="FF0000"/>
                </a:solidFill>
                <a:latin typeface="Calibri"/>
                <a:ea typeface="Calibri"/>
                <a:cs typeface="Calibri"/>
                <a:sym typeface="Calibri"/>
              </a:rPr>
              <a:t>Microsoft</a:t>
            </a:r>
            <a:endParaRPr sz="1063">
              <a:solidFill>
                <a:srgbClr val="FF0000"/>
              </a:solidFill>
            </a:endParaRPr>
          </a:p>
        </p:txBody>
      </p:sp>
      <p:pic>
        <p:nvPicPr>
          <p:cNvPr id="210" name="Google Shape;210;p23"/>
          <p:cNvPicPr preferRelativeResize="0"/>
          <p:nvPr/>
        </p:nvPicPr>
        <p:blipFill>
          <a:blip r:embed="rId31" cstate="email">
            <a:alphaModFix/>
            <a:extLst>
              <a:ext uri="{28A0092B-C50C-407E-A947-70E740481C1C}">
                <a14:useLocalDpi xmlns:a14="http://schemas.microsoft.com/office/drawing/2010/main"/>
              </a:ext>
            </a:extLst>
          </a:blip>
          <a:stretch>
            <a:fillRect/>
          </a:stretch>
        </p:blipFill>
        <p:spPr>
          <a:xfrm>
            <a:off x="5747650" y="163973"/>
            <a:ext cx="2782648" cy="58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6411</Words>
  <Application>Microsoft Macintosh PowerPoint</Application>
  <PresentationFormat>On-screen Show (16:9)</PresentationFormat>
  <Paragraphs>519</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2025-10-17T18:46:19Z</dcterms:modified>
</cp:coreProperties>
</file>