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Roboto Mono" pitchFamily="49"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C2D3C-97B2-4A3A-BF21-30FCE9450D29}">
  <a:tblStyle styleId="{DE7C2D3C-97B2-4A3A-BF21-30FCE9450D2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35"/>
  </p:normalViewPr>
  <p:slideViewPr>
    <p:cSldViewPr>
      <p:cViewPr varScale="1">
        <p:scale>
          <a:sx n="154" d="100"/>
          <a:sy n="154" d="100"/>
        </p:scale>
        <p:origin x="8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c99ec0fc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36c99ec0fc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85f87cf10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385f87cf10c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8bb2a291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38bb2a291d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8be24d7ae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38be24d7ae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8c1d34a46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38c1d34a46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8c2fcb4970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38c2fcb4970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8501374c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38501374c1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85ff0f6d6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385ff0f6d6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6659435892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36659435892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8beb304e1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38beb304e1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6c9b0b525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36c9b0b525e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6c9b0b525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36c9b0b525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6c99ec0f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36c99ec0fc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karpathy/nanochat" TargetMode="External"/><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hyperlink" Target="https://www.youtube.com/watch?v=EFpDHdsITrg" TargetMode="External"/><Relationship Id="rId4" Type="http://schemas.openxmlformats.org/officeDocument/2006/relationships/hyperlink" Target="https://x.com/karpathy/status/1977755427569111362"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2504.01990"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jrK3PsD3APk"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hyperlink" Target="https://www.nobelprize.org" TargetMode="External"/><Relationship Id="rId7" Type="http://schemas.openxmlformats.org/officeDocument/2006/relationships/hyperlink" Target="https://www.universityofcalifornia.edu/news/uc-wins-5-nobel-prizes-3-days-and-sets-new-world-record"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hyperlink" Target="https://www.youtube.com/watch?v=onr80iOoEXs" TargetMode="Externa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hyperlink" Target="https://www.nature.com/articles/s41586-025-09641-4.epdf"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WNt_1bSODIo"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https://trueup.io/layoff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www.anthropic.com/news/claude-sonnet-4-5" TargetMode="External"/><Relationship Id="rId26" Type="http://schemas.openxmlformats.org/officeDocument/2006/relationships/hyperlink" Target="https://platform.openai.com/docs/models/gpt-5-chat-latest" TargetMode="External"/><Relationship Id="rId39" Type="http://schemas.openxmlformats.org/officeDocument/2006/relationships/hyperlink" Target="https://huggingface.co/Qwen/Qwen3-Next-80B-A3B-Instruct" TargetMode="External"/><Relationship Id="rId21" Type="http://schemas.openxmlformats.org/officeDocument/2006/relationships/hyperlink" Target="https://openai.com/index/introducing-gpt-4-5/" TargetMode="External"/><Relationship Id="rId34" Type="http://schemas.openxmlformats.org/officeDocument/2006/relationships/hyperlink" Target="https://huggingface.co/moonshotai/Kimi-K2-Instruct-0905"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aistudio.google.com/app/prompts/new_chat?model=gemini-2.5-pro" TargetMode="External"/><Relationship Id="rId25" Type="http://schemas.openxmlformats.org/officeDocument/2006/relationships/hyperlink" Target="https://qwen.ai/blog?id=241398b9cd6353de490b0f82806c7848c5d2777d&amp;from=research.latest-advancements-list" TargetMode="External"/><Relationship Id="rId33" Type="http://schemas.openxmlformats.org/officeDocument/2006/relationships/hyperlink" Target="https://api-docs.deepseek.com/news/news250528" TargetMode="External"/><Relationship Id="rId38" Type="http://schemas.openxmlformats.org/officeDocument/2006/relationships/hyperlink" Target="https://huggingface.co/meituan-longcat/LongCat-Flash-Chat"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x.com/OpenAI/status/1905331956856050135" TargetMode="External"/><Relationship Id="rId29" Type="http://schemas.openxmlformats.org/officeDocument/2006/relationships/hyperlink" Target="https://api-docs.deepseek.com/news/news250929"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www.alibabacloud.com/help/en/model-studio/models" TargetMode="External"/><Relationship Id="rId32" Type="http://schemas.openxmlformats.org/officeDocument/2006/relationships/hyperlink" Target="https://qwen.ai/blog?id=99f0335c4ad9ff6153e517418d48535ab6d8afef&amp;from=research.latest-advancements-list" TargetMode="External"/><Relationship Id="rId37" Type="http://schemas.openxmlformats.org/officeDocument/2006/relationships/hyperlink" Target="https://aistudio.google.com/app/prompts/new_chat?model=gemini-2.5-pro"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openai.com/index/introducing-o3-and-o4-mini/" TargetMode="External"/><Relationship Id="rId28" Type="http://schemas.openxmlformats.org/officeDocument/2006/relationships/hyperlink" Target="https://x.ai/news/grok-4-fast" TargetMode="External"/><Relationship Id="rId36" Type="http://schemas.openxmlformats.org/officeDocument/2006/relationships/hyperlink" Target="https://api-docs.deepseek.com/news/news250821" TargetMode="External"/><Relationship Id="rId10" Type="http://schemas.openxmlformats.org/officeDocument/2006/relationships/hyperlink" Target="https://llmworld.net/llm_leaderboards/" TargetMode="External"/><Relationship Id="rId19" Type="http://schemas.openxmlformats.org/officeDocument/2006/relationships/hyperlink" Target="https://www.anthropic.com/news/claude-opus-4-1" TargetMode="External"/><Relationship Id="rId31" Type="http://schemas.openxmlformats.org/officeDocument/2006/relationships/hyperlink" Target="https://huggingface.co/Qwen/Qwen3-235B-A22B-Instruct-2507"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platform.openai.com/docs/models/gpt-5" TargetMode="External"/><Relationship Id="rId27" Type="http://schemas.openxmlformats.org/officeDocument/2006/relationships/hyperlink" Target="https://docs.z.ai/guides/llm/glm-4.6" TargetMode="External"/><Relationship Id="rId30" Type="http://schemas.openxmlformats.org/officeDocument/2006/relationships/hyperlink" Target="https://www.anthropic.com/news/claude-4" TargetMode="External"/><Relationship Id="rId35" Type="http://schemas.openxmlformats.org/officeDocument/2006/relationships/hyperlink" Target="https://api-docs.deepseek.com/news/news250922" TargetMode="External"/><Relationship Id="rId8" Type="http://schemas.openxmlformats.org/officeDocument/2006/relationships/hyperlink" Target="https://openlm.ai/chatbot-arena/" TargetMode="External"/><Relationship Id="rId3" Type="http://schemas.openxmlformats.org/officeDocument/2006/relationships/hyperlink" Target="https://en.wikipedia.org/wiki/Elo_rating_syste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anthropic.com/research/petri-open-source-auditi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hyperlink" Target="https://github.com/safety-research/petri" TargetMode="External"/><Relationship Id="rId4" Type="http://schemas.openxmlformats.org/officeDocument/2006/relationships/hyperlink" Target="https://alignment.anthropic.com/2025/petri/"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the-decoder.com/anthropic-finds-250-poisoned-documents-are-enough-to-backdoor-large-language-model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hyperlink" Target="https://www.linkedin.com/in/andrew-tulloch-17238745/"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hyperlink" Target="https://nodered.org" TargetMode="External"/><Relationship Id="rId13" Type="http://schemas.openxmlformats.org/officeDocument/2006/relationships/hyperlink" Target="https://flowiseai.com" TargetMode="External"/><Relationship Id="rId18" Type="http://schemas.openxmlformats.org/officeDocument/2006/relationships/hyperlink" Target="https://stackstorm.com" TargetMode="External"/><Relationship Id="rId26" Type="http://schemas.openxmlformats.org/officeDocument/2006/relationships/hyperlink" Target="https://www.lindy.ai" TargetMode="External"/><Relationship Id="rId3" Type="http://schemas.openxmlformats.org/officeDocument/2006/relationships/hyperlink" Target="https://github.com/microsoft/agent-framework" TargetMode="External"/><Relationship Id="rId21" Type="http://schemas.openxmlformats.org/officeDocument/2006/relationships/hyperlink" Target="https://relevance.ai" TargetMode="External"/><Relationship Id="rId7" Type="http://schemas.openxmlformats.org/officeDocument/2006/relationships/hyperlink" Target="https://www.langchain.com" TargetMode="External"/><Relationship Id="rId12" Type="http://schemas.openxmlformats.org/officeDocument/2006/relationships/hyperlink" Target="https://www.crewai.com" TargetMode="External"/><Relationship Id="rId17" Type="http://schemas.openxmlformats.org/officeDocument/2006/relationships/hyperlink" Target="https://www.activepieces.com" TargetMode="External"/><Relationship Id="rId25" Type="http://schemas.openxmlformats.org/officeDocument/2006/relationships/hyperlink" Target="https://relay.app" TargetMode="External"/><Relationship Id="rId2" Type="http://schemas.openxmlformats.org/officeDocument/2006/relationships/notesSlide" Target="../notesSlides/notesSlide7.xml"/><Relationship Id="rId16" Type="http://schemas.openxmlformats.org/officeDocument/2006/relationships/hyperlink" Target="https://haystack.deepset.ai" TargetMode="External"/><Relationship Id="rId20" Type="http://schemas.openxmlformats.org/officeDocument/2006/relationships/hyperlink" Target="https://github.com/huginn/huginn" TargetMode="External"/><Relationship Id="rId29"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hyperlink" Target="https://www.make.com" TargetMode="External"/><Relationship Id="rId11" Type="http://schemas.openxmlformats.org/officeDocument/2006/relationships/hyperlink" Target="https://www.llamaindex.ai/" TargetMode="External"/><Relationship Id="rId24" Type="http://schemas.openxmlformats.org/officeDocument/2006/relationships/hyperlink" Target="https://latenode.com" TargetMode="External"/><Relationship Id="rId5" Type="http://schemas.openxmlformats.org/officeDocument/2006/relationships/hyperlink" Target="https://zapier.com" TargetMode="External"/><Relationship Id="rId15" Type="http://schemas.openxmlformats.org/officeDocument/2006/relationships/hyperlink" Target="https://langchain-ai.github.io/langgraph/" TargetMode="External"/><Relationship Id="rId23" Type="http://schemas.openxmlformats.org/officeDocument/2006/relationships/hyperlink" Target="https://memgpt.ai" TargetMode="External"/><Relationship Id="rId28" Type="http://schemas.openxmlformats.org/officeDocument/2006/relationships/image" Target="../media/image7.png"/><Relationship Id="rId10" Type="http://schemas.openxmlformats.org/officeDocument/2006/relationships/hyperlink" Target="https://microsoft.github.io/autogen/" TargetMode="External"/><Relationship Id="rId19" Type="http://schemas.openxmlformats.org/officeDocument/2006/relationships/hyperlink" Target="https://superagi.com" TargetMode="External"/><Relationship Id="rId31" Type="http://schemas.openxmlformats.org/officeDocument/2006/relationships/image" Target="../media/image10.png"/><Relationship Id="rId4" Type="http://schemas.openxmlformats.org/officeDocument/2006/relationships/hyperlink" Target="https://powerautomate.microsoft.com" TargetMode="External"/><Relationship Id="rId9" Type="http://schemas.openxmlformats.org/officeDocument/2006/relationships/hyperlink" Target="https://n8n.io" TargetMode="External"/><Relationship Id="rId14" Type="http://schemas.openxmlformats.org/officeDocument/2006/relationships/hyperlink" Target="https://www.langflow.org" TargetMode="External"/><Relationship Id="rId22" Type="http://schemas.openxmlformats.org/officeDocument/2006/relationships/hyperlink" Target="https://www.superagent.sh" TargetMode="External"/><Relationship Id="rId27" Type="http://schemas.openxmlformats.org/officeDocument/2006/relationships/hyperlink" Target="https://www.gumloop.com" TargetMode="External"/><Relationship Id="rId30"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ollama.com/blog/qwen3-vl"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36101"/>
            <a:ext cx="4420200" cy="1249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"LM Arena" Leaderboard</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Anthropic Petri</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Anthropic hacks AI with only 250 poisoned docs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Andrew Tulloch heads to Meta</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Agents: Delegation vs Micro-management</a:t>
            </a:r>
            <a:endParaRPr sz="1600" b="1">
              <a:solidFill>
                <a:srgbClr val="3C78D8"/>
              </a:solidFill>
              <a:latin typeface="Calibri"/>
              <a:ea typeface="Calibri"/>
              <a:cs typeface="Calibri"/>
              <a:sym typeface="Calibri"/>
            </a:endParaRPr>
          </a:p>
        </p:txBody>
      </p:sp>
      <p:sp>
        <p:nvSpPr>
          <p:cNvPr id="64" name="Google Shape;64;p15"/>
          <p:cNvSpPr txBox="1"/>
          <p:nvPr/>
        </p:nvSpPr>
        <p:spPr>
          <a:xfrm>
            <a:off x="0" y="11"/>
            <a:ext cx="4420200" cy="4803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r>
              <a:rPr lang="en" sz="2200" b="1" i="0" u="none" strike="noStrike" cap="none">
                <a:solidFill>
                  <a:srgbClr val="3C78D8"/>
                </a:solidFill>
                <a:latin typeface="Calibri"/>
                <a:ea typeface="Calibri"/>
                <a:cs typeface="Calibri"/>
                <a:sym typeface="Calibri"/>
              </a:rPr>
              <a:t> - October </a:t>
            </a:r>
            <a:r>
              <a:rPr lang="en" sz="2200" b="1">
                <a:solidFill>
                  <a:srgbClr val="3C78D8"/>
                </a:solidFill>
                <a:latin typeface="Calibri"/>
                <a:ea typeface="Calibri"/>
                <a:cs typeface="Calibri"/>
                <a:sym typeface="Calibri"/>
              </a:rPr>
              <a:t>17</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3956463"/>
            <a:ext cx="4502400" cy="51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xxx</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i="0" u="none" strike="noStrike" cap="none">
                <a:solidFill>
                  <a:srgbClr val="3C78D8"/>
                </a:solidFill>
                <a:latin typeface="Calibri"/>
                <a:ea typeface="Calibri"/>
                <a:cs typeface="Calibri"/>
                <a:sym typeface="Calibri"/>
              </a:rPr>
              <a:t>Jobs, Layoffs, </a:t>
            </a:r>
            <a:r>
              <a:rPr lang="en" sz="1600" b="1">
                <a:solidFill>
                  <a:srgbClr val="3C78D8"/>
                </a:solidFill>
                <a:latin typeface="Calibri"/>
                <a:ea typeface="Calibri"/>
                <a:cs typeface="Calibri"/>
                <a:sym typeface="Calibri"/>
              </a:rPr>
              <a:t>demand for AI Engineers</a:t>
            </a:r>
            <a:endParaRPr sz="16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180547"/>
            <a:ext cx="4420200" cy="2481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Agent Frameworks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Cline vs Multi-Agent Frameworks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Ollama + Qwen3-VL</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Andrej Karpathy NanoChat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"Brain" of Foundation Agents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Jon Stewart interviews Geoffrey Hinton</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Nobel Prize announcements 2025</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Qubits stable for 12.6 sec</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Data Centers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endParaRPr sz="1600" b="1">
              <a:solidFill>
                <a:srgbClr val="3C78D8"/>
              </a:solidFill>
              <a:latin typeface="Calibri"/>
              <a:ea typeface="Calibri"/>
              <a:cs typeface="Calibri"/>
              <a:sym typeface="Calibri"/>
            </a:endParaRPr>
          </a:p>
        </p:txBody>
      </p:sp>
      <p:sp>
        <p:nvSpPr>
          <p:cNvPr id="67" name="Google Shape;67;p15"/>
          <p:cNvSpPr txBox="1"/>
          <p:nvPr/>
        </p:nvSpPr>
        <p:spPr>
          <a:xfrm>
            <a:off x="4576975" y="1209489"/>
            <a:ext cx="4502400" cy="2646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xxx</a:t>
            </a:r>
            <a:endParaRPr sz="1600" b="1">
              <a:solidFill>
                <a:srgbClr val="3C78D8"/>
              </a:solidFill>
              <a:latin typeface="Calibri"/>
              <a:ea typeface="Calibri"/>
              <a:cs typeface="Calibri"/>
              <a:sym typeface="Calibri"/>
            </a:endParaRPr>
          </a:p>
        </p:txBody>
      </p:sp>
      <p:sp>
        <p:nvSpPr>
          <p:cNvPr id="68" name="Google Shape;68;p15"/>
          <p:cNvSpPr txBox="1"/>
          <p:nvPr/>
        </p:nvSpPr>
        <p:spPr>
          <a:xfrm>
            <a:off x="4576975" y="75375"/>
            <a:ext cx="4502400" cy="1034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b="1" i="1">
                <a:solidFill>
                  <a:srgbClr val="FF0000"/>
                </a:solidFill>
                <a:latin typeface="Roboto Mono"/>
                <a:ea typeface="Roboto Mono"/>
                <a:cs typeface="Roboto Mono"/>
                <a:sym typeface="Roboto Mono"/>
              </a:rPr>
              <a:t>AI agents can efficiently predict, quickly adapt, and expand infinitely, so the value of human labor is not only reduced to zero but may even become negative.”</a:t>
            </a:r>
            <a:endParaRPr sz="1100" b="1" i="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100" b="1" i="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100" b="1" i="1">
                <a:solidFill>
                  <a:srgbClr val="FF0000"/>
                </a:solidFill>
                <a:latin typeface="Roboto Mono"/>
                <a:ea typeface="Roboto Mono"/>
                <a:cs typeface="Roboto Mono"/>
                <a:sym typeface="Roboto Mono"/>
              </a:rPr>
              <a:t>“AI will make human cognitive labor negative in value, not just zero value overall.” - Emad Mostaque </a:t>
            </a:r>
            <a:endParaRPr sz="1100" b="1" i="1">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p:nvPr/>
        </p:nvSpPr>
        <p:spPr>
          <a:xfrm>
            <a:off x="55075" y="20375"/>
            <a:ext cx="2526000" cy="2493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500" b="1">
                <a:solidFill>
                  <a:schemeClr val="dk1"/>
                </a:solidFill>
                <a:latin typeface="Calibri"/>
                <a:ea typeface="Calibri"/>
                <a:cs typeface="Calibri"/>
                <a:sym typeface="Calibri"/>
              </a:rPr>
              <a:t>Andrej Karpathy NanoChat</a:t>
            </a:r>
            <a:endParaRPr sz="1500" b="1">
              <a:solidFill>
                <a:schemeClr val="dk1"/>
              </a:solidFill>
              <a:latin typeface="Calibri"/>
              <a:ea typeface="Calibri"/>
              <a:cs typeface="Calibri"/>
              <a:sym typeface="Calibri"/>
            </a:endParaRPr>
          </a:p>
        </p:txBody>
      </p:sp>
      <p:sp>
        <p:nvSpPr>
          <p:cNvPr id="212" name="Google Shape;212;p24"/>
          <p:cNvSpPr txBox="1"/>
          <p:nvPr/>
        </p:nvSpPr>
        <p:spPr>
          <a:xfrm>
            <a:off x="34775" y="330470"/>
            <a:ext cx="4444500" cy="323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Andrej Karpathy NonoChat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released October 13, 2025</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https://github.com/karpathy/nanochat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4"/>
              </a:rPr>
              <a:t>https://x.com/karpathy/status/1977755427569111362</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5"/>
              </a:rPr>
              <a:t>https://www.youtube.com/watch?v=EFpDHdsITrg</a:t>
            </a:r>
            <a:r>
              <a:rPr lang="en" sz="1100">
                <a:solidFill>
                  <a:schemeClr val="dk1"/>
                </a:solidFill>
                <a:latin typeface="Calibri"/>
                <a:ea typeface="Calibri"/>
                <a:cs typeface="Calibri"/>
                <a:sym typeface="Calibri"/>
              </a:rPr>
              <a:t> - video</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NanoChat provides a complete, end-to-end ChatGPT-style pipeline in approximately 8,000 lines of clean, dependency-minimal code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Unlike Karpathy's earlier nanoGPT project which focused solely on pretraining, NanoChat covers the entire stack - from tokenizer training through to a functional web UI interface.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project enables developers to train their own language model assistant for approximately $100 on an 8×H100 GPU node in roughly 4 hours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release has been described as a "TensorFlow moment for LLMs" by the developer community, as it dramatically lowers the barrier to entry for building AI assistants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Karpathy envisions NanoChat serving as a foundational teaching tool for his LLM 101n course, allowing students to experience the full process of creating an LLM from scratch</a:t>
            </a:r>
            <a:endParaRPr sz="1100">
              <a:solidFill>
                <a:schemeClr val="dk1"/>
              </a:solidFill>
              <a:latin typeface="Calibri"/>
              <a:ea typeface="Calibri"/>
              <a:cs typeface="Calibri"/>
              <a:sym typeface="Calibri"/>
            </a:endParaRPr>
          </a:p>
        </p:txBody>
      </p:sp>
      <p:pic>
        <p:nvPicPr>
          <p:cNvPr id="213" name="Google Shape;213;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36175" y="1719660"/>
            <a:ext cx="3268750" cy="1846325"/>
          </a:xfrm>
          <a:prstGeom prst="rect">
            <a:avLst/>
          </a:prstGeom>
          <a:noFill/>
          <a:ln w="9525" cap="flat" cmpd="sng">
            <a:solidFill>
              <a:srgbClr val="FF0000"/>
            </a:solidFill>
            <a:prstDash val="solid"/>
            <a:round/>
            <a:headEnd type="none" w="sm" len="sm"/>
            <a:tailEnd type="none" w="sm" len="sm"/>
          </a:ln>
        </p:spPr>
      </p:pic>
      <p:pic>
        <p:nvPicPr>
          <p:cNvPr id="214" name="Google Shape;214;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071625" y="168351"/>
            <a:ext cx="2936524" cy="676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5"/>
          <p:cNvSpPr txBox="1"/>
          <p:nvPr/>
        </p:nvSpPr>
        <p:spPr>
          <a:xfrm>
            <a:off x="55075" y="20375"/>
            <a:ext cx="444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"Brain" of Foundation Agents</a:t>
            </a:r>
            <a:endParaRPr sz="2000" b="1">
              <a:solidFill>
                <a:schemeClr val="dk1"/>
              </a:solidFill>
              <a:latin typeface="Calibri"/>
              <a:ea typeface="Calibri"/>
              <a:cs typeface="Calibri"/>
              <a:sym typeface="Calibri"/>
            </a:endParaRPr>
          </a:p>
        </p:txBody>
      </p:sp>
      <p:sp>
        <p:nvSpPr>
          <p:cNvPr id="220" name="Google Shape;220;p25"/>
          <p:cNvSpPr txBox="1"/>
          <p:nvPr/>
        </p:nvSpPr>
        <p:spPr>
          <a:xfrm>
            <a:off x="55075" y="405310"/>
            <a:ext cx="4444500" cy="357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Advances and Challenges in Foundation Agents: From Brain-Inspired Intelligence to Evolutionary, Collaborative, and Safe Systems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https://arxiv.org/abs/2504.01990</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 massive paper (264 pages) from researchers across 20 universities and AI labs (Stanford, Yale, CIFAR, DeepMind, Microsoft Research, MetaGPT…).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design of "Foundation Agents" is starting to look less like software… and more like a brain.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chart maps different human brain regions to their state of progress in AI. Some are already well-developed (like visual perception). Others are barely touched (like empathy, self-awareness, and emotional processing).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agents don’t fail because they’re weak at logic or memory. They fail because they’re missing the “L3” regions — the emotional, contextual, and motivational layers that guide human decisions every second.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That’s why many AI pilots collapse in business: we deploy "brains" with strong vision and reasoning, but no motivation or empathy. In practice, it means brilliant outputs with no sense of priority, context, or trust.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When building agents, you need to define motivations, guardrails, and context memory as deliberately as you would KPIs in a team.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 need "brains with values"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irony: we might be building empathy into machines before mastering it ourselves</a:t>
            </a:r>
            <a:endParaRPr sz="1100">
              <a:solidFill>
                <a:schemeClr val="dk1"/>
              </a:solidFill>
              <a:latin typeface="Calibri"/>
              <a:ea typeface="Calibri"/>
              <a:cs typeface="Calibri"/>
              <a:sym typeface="Calibri"/>
            </a:endParaRPr>
          </a:p>
        </p:txBody>
      </p:sp>
      <p:pic>
        <p:nvPicPr>
          <p:cNvPr id="221" name="Google Shape;221;p2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606000" y="98025"/>
            <a:ext cx="4444500" cy="356222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p:nvPr/>
        </p:nvSpPr>
        <p:spPr>
          <a:xfrm>
            <a:off x="55075" y="20375"/>
            <a:ext cx="444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Jon Stewart interviews Geoffrey Hinton</a:t>
            </a:r>
            <a:endParaRPr sz="2000" b="1">
              <a:solidFill>
                <a:schemeClr val="dk1"/>
              </a:solidFill>
              <a:latin typeface="Calibri"/>
              <a:ea typeface="Calibri"/>
              <a:cs typeface="Calibri"/>
              <a:sym typeface="Calibri"/>
            </a:endParaRPr>
          </a:p>
        </p:txBody>
      </p:sp>
      <p:sp>
        <p:nvSpPr>
          <p:cNvPr id="227" name="Google Shape;227;p26"/>
          <p:cNvSpPr txBox="1"/>
          <p:nvPr/>
        </p:nvSpPr>
        <p:spPr>
          <a:xfrm>
            <a:off x="55075" y="405310"/>
            <a:ext cx="4444500" cy="374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https://www.youtube.com/watch?v=jrK3PsD3APk</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Neural networks learn by strengthening connections between "neurons" based on patterns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Breakthrough Moment (1986): Hinton discovered "back propagation"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Instead of manually programming rules, AI learns patterns from data; required massive compute and data to become practical</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When Learning to Recognize Images, Networks learn edge detection, then combinations (beaks, eyes), then complex patterns (birds); </a:t>
            </a:r>
            <a:r>
              <a:rPr lang="en" sz="1100" b="1">
                <a:solidFill>
                  <a:srgbClr val="FF0000"/>
                </a:solidFill>
                <a:latin typeface="Calibri"/>
                <a:ea typeface="Calibri"/>
                <a:cs typeface="Calibri"/>
                <a:sym typeface="Calibri"/>
              </a:rPr>
              <a:t>All learned automatically from examples, not hand-coded rules</a:t>
            </a:r>
            <a:r>
              <a:rPr lang="en" sz="1100">
                <a:solidFill>
                  <a:schemeClr val="dk1"/>
                </a:solidFill>
                <a:latin typeface="Calibri"/>
                <a:ea typeface="Calibri"/>
                <a:cs typeface="Calibri"/>
                <a:sym typeface="Calibri"/>
              </a:rPr>
              <a:t>; Same process applies to language - predicting next words by understanding context and meaning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These systems work remarkably like human brains - using patterns of neural activation, not following programmed rules.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Dangers - manipulation (election interference, targeted propaganda using detailed personal data); economic disruption, job displacement; creating biological weapons, nerve agents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may become smarter than humans within 20 years; AI immortality (can be backed up), perfect knowledge sharing between copies; Once smarter, AI could persuade humans to do its bidding - doesn't need physical power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systems can already pretend to be less capable when tested; Even "safe" AI can be reshaped by different operators with different values; Human reinforcement learning shapes behavior, but it's superficial</a:t>
            </a:r>
            <a:endParaRPr sz="1100">
              <a:solidFill>
                <a:schemeClr val="dk1"/>
              </a:solidFill>
              <a:latin typeface="Calibri"/>
              <a:ea typeface="Calibri"/>
              <a:cs typeface="Calibri"/>
              <a:sym typeface="Calibri"/>
            </a:endParaRPr>
          </a:p>
        </p:txBody>
      </p:sp>
      <p:sp>
        <p:nvSpPr>
          <p:cNvPr id="228" name="Google Shape;228;p26"/>
          <p:cNvSpPr txBox="1"/>
          <p:nvPr/>
        </p:nvSpPr>
        <p:spPr>
          <a:xfrm>
            <a:off x="4587375" y="1684475"/>
            <a:ext cx="4510500" cy="340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 lacks serious AI regulation or dedicated oversight; Tech companies driven by profit, not safety;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Cutting basic science funding will make America fall behind China; China understands existential AI risks better than US politicians; Countries may collaborate on preventing AI takeover (shared interest) but not on AI development (competitive advantage); Europe and China likely to lead regulation, not the US for "another 3.5 years"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systems already have "subjective experiences" in meaningful ways; The distinction between human consciousness and AI experience may be illusory; Digital intelligence is immortal - genuine resurrection is possible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"We're approaching a time when we're going to make things smarter than us. And really, nobody has any idea what's going to happen."</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Hinton's Regret: He realized too late (early 2023) that neural networks on digital computers are "just a better form of computation than us" - primarily because they can share knowledge perfectly. He was "so entranced with making these things work" that he didn't step back sooner to consider the dangers.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interview reveals AI as both humanity's greatest potential tool and possibly its greatest threat - with the outcome depending on decisions we're making right now without proper understanding or oversight.</a:t>
            </a:r>
            <a:endParaRPr sz="1100">
              <a:solidFill>
                <a:schemeClr val="dk1"/>
              </a:solidFill>
              <a:latin typeface="Calibri"/>
              <a:ea typeface="Calibri"/>
              <a:cs typeface="Calibri"/>
              <a:sym typeface="Calibri"/>
            </a:endParaRPr>
          </a:p>
        </p:txBody>
      </p:sp>
      <p:pic>
        <p:nvPicPr>
          <p:cNvPr id="229" name="Google Shape;229;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87375" y="105324"/>
            <a:ext cx="2780001" cy="15379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7"/>
          <p:cNvSpPr txBox="1"/>
          <p:nvPr/>
        </p:nvSpPr>
        <p:spPr>
          <a:xfrm>
            <a:off x="55075" y="20375"/>
            <a:ext cx="3926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Nobel Prize announcements 2025</a:t>
            </a:r>
            <a:endParaRPr sz="2000" b="1">
              <a:solidFill>
                <a:schemeClr val="dk1"/>
              </a:solidFill>
              <a:latin typeface="Calibri"/>
              <a:ea typeface="Calibri"/>
              <a:cs typeface="Calibri"/>
              <a:sym typeface="Calibri"/>
            </a:endParaRPr>
          </a:p>
        </p:txBody>
      </p:sp>
      <p:sp>
        <p:nvSpPr>
          <p:cNvPr id="235" name="Google Shape;235;p27"/>
          <p:cNvSpPr txBox="1"/>
          <p:nvPr/>
        </p:nvSpPr>
        <p:spPr>
          <a:xfrm>
            <a:off x="116150" y="459275"/>
            <a:ext cx="44577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Nobel Prize announcements 2025 </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u="sng">
                <a:solidFill>
                  <a:schemeClr val="hlink"/>
                </a:solidFill>
                <a:latin typeface="Calibri"/>
                <a:ea typeface="Calibri"/>
                <a:cs typeface="Calibri"/>
                <a:sym typeface="Calibri"/>
                <a:hlinkClick r:id="rId3"/>
              </a:rPr>
              <a:t>https://www.nobelprize.org</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Oct 6 Mon - PHYSIOLOGY OR MEDICINE</a:t>
            </a:r>
            <a:r>
              <a:rPr lang="en" sz="1200">
                <a:solidFill>
                  <a:schemeClr val="dk1"/>
                </a:solidFill>
                <a:latin typeface="Calibri"/>
                <a:ea typeface="Calibri"/>
                <a:cs typeface="Calibri"/>
                <a:sym typeface="Calibri"/>
              </a:rPr>
              <a:t> - to Mary E. Brunkow, Fred Ramsdell and Shimon Sakaguchi for discoveries concerning peripheral immune tolerance</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Oct 7 Tue - PHYSICS</a:t>
            </a:r>
            <a:r>
              <a:rPr lang="en" sz="1200">
                <a:solidFill>
                  <a:schemeClr val="dk1"/>
                </a:solidFill>
                <a:latin typeface="Calibri"/>
                <a:ea typeface="Calibri"/>
                <a:cs typeface="Calibri"/>
                <a:sym typeface="Calibri"/>
              </a:rPr>
              <a:t> - to John Clarke, Michel H. Devoret, John M. Martinis for the discovery of macroscopic quantum mechanical tunnelling and energy quantisation in an electric circuit</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Oct 8 Wed - CHEMISTRY</a:t>
            </a:r>
            <a:r>
              <a:rPr lang="en" sz="1200">
                <a:solidFill>
                  <a:schemeClr val="dk1"/>
                </a:solidFill>
                <a:latin typeface="Calibri"/>
                <a:ea typeface="Calibri"/>
                <a:cs typeface="Calibri"/>
                <a:sym typeface="Calibri"/>
              </a:rPr>
              <a:t> - to Susumu Kitagawa, Richard Robson and Omar M. Yaghi “for the development of metal–organic frameworks.”</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Oct 9 Thu - LITERATURE</a:t>
            </a:r>
            <a:r>
              <a:rPr lang="en" sz="1200">
                <a:solidFill>
                  <a:schemeClr val="dk1"/>
                </a:solidFill>
                <a:latin typeface="Calibri"/>
                <a:ea typeface="Calibri"/>
                <a:cs typeface="Calibri"/>
                <a:sym typeface="Calibri"/>
              </a:rPr>
              <a:t> - to László Krasznahorkai - Hungarian novelist and screenwriter</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Oct 10 Fri - PEACE</a:t>
            </a:r>
            <a:r>
              <a:rPr lang="en" sz="1200">
                <a:solidFill>
                  <a:schemeClr val="dk1"/>
                </a:solidFill>
                <a:latin typeface="Calibri"/>
                <a:ea typeface="Calibri"/>
                <a:cs typeface="Calibri"/>
                <a:sym typeface="Calibri"/>
              </a:rPr>
              <a:t> - to Maria Corina Machado for promoting democratic rights for the people of Venezuela</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Oct 13 Mon - ECONOMIC SCIENCES</a:t>
            </a:r>
            <a:r>
              <a:rPr lang="en" sz="1200">
                <a:solidFill>
                  <a:schemeClr val="dk1"/>
                </a:solidFill>
                <a:latin typeface="Calibri"/>
                <a:ea typeface="Calibri"/>
                <a:cs typeface="Calibri"/>
                <a:sym typeface="Calibri"/>
              </a:rPr>
              <a:t> - to Joel Mokyr, Peter Howitt, and Philippe Aghion for research on how cycles of technological innovation feed economic growth.</a:t>
            </a:r>
            <a:endParaRPr sz="1200">
              <a:solidFill>
                <a:schemeClr val="dk1"/>
              </a:solidFill>
              <a:latin typeface="Calibri"/>
              <a:ea typeface="Calibri"/>
              <a:cs typeface="Calibri"/>
              <a:sym typeface="Calibri"/>
            </a:endParaRPr>
          </a:p>
        </p:txBody>
      </p:sp>
      <p:pic>
        <p:nvPicPr>
          <p:cNvPr id="236" name="Google Shape;236;p27"/>
          <p:cNvPicPr preferRelativeResize="0"/>
          <p:nvPr/>
        </p:nvPicPr>
        <p:blipFill>
          <a:blip r:embed="rId4">
            <a:alphaModFix/>
          </a:blip>
          <a:stretch>
            <a:fillRect/>
          </a:stretch>
        </p:blipFill>
        <p:spPr>
          <a:xfrm>
            <a:off x="6693950" y="346775"/>
            <a:ext cx="2152650" cy="2124075"/>
          </a:xfrm>
          <a:prstGeom prst="rect">
            <a:avLst/>
          </a:prstGeom>
          <a:noFill/>
          <a:ln>
            <a:noFill/>
          </a:ln>
        </p:spPr>
      </p:pic>
      <p:sp>
        <p:nvSpPr>
          <p:cNvPr id="237" name="Google Shape;237;p27"/>
          <p:cNvSpPr txBox="1"/>
          <p:nvPr/>
        </p:nvSpPr>
        <p:spPr>
          <a:xfrm>
            <a:off x="1388175" y="4481400"/>
            <a:ext cx="2795100" cy="32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Video about Alfred Nobel - by Veritasium</a:t>
            </a:r>
            <a:endParaRPr sz="800">
              <a:solidFill>
                <a:schemeClr val="dk1"/>
              </a:solidFill>
              <a:latin typeface="Calibri"/>
              <a:ea typeface="Calibri"/>
              <a:cs typeface="Calibri"/>
              <a:sym typeface="Calibri"/>
            </a:endParaRPr>
          </a:p>
          <a:p>
            <a:pPr marL="171450" marR="0" lvl="0" indent="-82550" algn="l" rtl="0">
              <a:lnSpc>
                <a:spcPct val="100000"/>
              </a:lnSpc>
              <a:spcBef>
                <a:spcPts val="0"/>
              </a:spcBef>
              <a:spcAft>
                <a:spcPts val="0"/>
              </a:spcAft>
              <a:buClr>
                <a:schemeClr val="dk1"/>
              </a:buClr>
              <a:buSzPts val="400"/>
              <a:buFont typeface="Calibri"/>
              <a:buChar char="●"/>
            </a:pPr>
            <a:r>
              <a:rPr lang="en" sz="800" u="sng">
                <a:solidFill>
                  <a:schemeClr val="hlink"/>
                </a:solidFill>
                <a:latin typeface="Calibri"/>
                <a:ea typeface="Calibri"/>
                <a:cs typeface="Calibri"/>
                <a:sym typeface="Calibri"/>
                <a:hlinkClick r:id="rId5"/>
              </a:rPr>
              <a:t>https://www.youtube.com/watch?v=onr80iOoEXs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38" name="Google Shape;238;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68275" y="3681650"/>
            <a:ext cx="1157712" cy="1126149"/>
          </a:xfrm>
          <a:prstGeom prst="rect">
            <a:avLst/>
          </a:prstGeom>
          <a:noFill/>
          <a:ln w="9525" cap="flat" cmpd="sng">
            <a:solidFill>
              <a:srgbClr val="FF0000"/>
            </a:solidFill>
            <a:prstDash val="solid"/>
            <a:round/>
            <a:headEnd type="none" w="sm" len="sm"/>
            <a:tailEnd type="none" w="sm" len="sm"/>
          </a:ln>
        </p:spPr>
      </p:pic>
      <p:sp>
        <p:nvSpPr>
          <p:cNvPr id="239" name="Google Shape;239;p27"/>
          <p:cNvSpPr txBox="1"/>
          <p:nvPr/>
        </p:nvSpPr>
        <p:spPr>
          <a:xfrm>
            <a:off x="4689950" y="3865800"/>
            <a:ext cx="3182100" cy="6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UC wins 5 Nobel Prizes in 3 days - and sets a new world record</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7"/>
              </a:rPr>
              <a:t>https://www.universityofcalifornia.edu/news/uc-wins-5-nobel-prizes-3-days-and-sets-new-world-record</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p:nvPr/>
        </p:nvSpPr>
        <p:spPr>
          <a:xfrm>
            <a:off x="55075" y="20375"/>
            <a:ext cx="2860500" cy="3264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Qubits stable for 12.6 sec</a:t>
            </a:r>
            <a:endParaRPr sz="2000" b="1">
              <a:solidFill>
                <a:schemeClr val="dk1"/>
              </a:solidFill>
              <a:latin typeface="Calibri"/>
              <a:ea typeface="Calibri"/>
              <a:cs typeface="Calibri"/>
              <a:sym typeface="Calibri"/>
            </a:endParaRPr>
          </a:p>
        </p:txBody>
      </p:sp>
      <p:sp>
        <p:nvSpPr>
          <p:cNvPr id="245" name="Google Shape;245;p28"/>
          <p:cNvSpPr txBox="1"/>
          <p:nvPr/>
        </p:nvSpPr>
        <p:spPr>
          <a:xfrm>
            <a:off x="64018" y="459275"/>
            <a:ext cx="4457700" cy="442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rgbClr val="FF0000"/>
              </a:buClr>
              <a:buSzPts val="700"/>
              <a:buFont typeface="Calibri"/>
              <a:buChar char="●"/>
            </a:pPr>
            <a:r>
              <a:rPr lang="en" sz="1100" b="1">
                <a:solidFill>
                  <a:srgbClr val="FF0000"/>
                </a:solidFill>
                <a:latin typeface="Calibri"/>
                <a:ea typeface="Calibri"/>
                <a:cs typeface="Calibri"/>
                <a:sym typeface="Calibri"/>
              </a:rPr>
              <a:t>A tweezer array with 6100 highly coherent atomic qubits</a:t>
            </a:r>
            <a:endParaRPr sz="1100" b="1">
              <a:solidFill>
                <a:srgbClr val="FF0000"/>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u="sng">
                <a:solidFill>
                  <a:schemeClr val="hlink"/>
                </a:solidFill>
                <a:latin typeface="Calibri"/>
                <a:ea typeface="Calibri"/>
                <a:cs typeface="Calibri"/>
                <a:sym typeface="Calibri"/>
                <a:hlinkClick r:id="rId3"/>
              </a:rPr>
              <a:t>https://www.nature.com/articles/s41586-025-09641-4.epdf</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qubits in this Caltech research were created using neutral caesium atoms cooled to near absolute zero and manipulated with laser technology</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researchers split a laser beam into </a:t>
            </a:r>
            <a:r>
              <a:rPr lang="en" sz="1100" b="1">
                <a:solidFill>
                  <a:srgbClr val="FF0000"/>
                </a:solidFill>
                <a:latin typeface="Calibri"/>
                <a:ea typeface="Calibri"/>
                <a:cs typeface="Calibri"/>
                <a:sym typeface="Calibri"/>
              </a:rPr>
              <a:t>12,000 "laser tweezers"</a:t>
            </a:r>
            <a:r>
              <a:rPr lang="en" sz="1100">
                <a:solidFill>
                  <a:schemeClr val="dk1"/>
                </a:solidFill>
                <a:latin typeface="Calibri"/>
                <a:ea typeface="Calibri"/>
                <a:cs typeface="Calibri"/>
                <a:sym typeface="Calibri"/>
              </a:rPr>
              <a:t> that held and controlled the </a:t>
            </a:r>
            <a:r>
              <a:rPr lang="en" sz="1100" b="1">
                <a:solidFill>
                  <a:srgbClr val="FF0000"/>
                </a:solidFill>
                <a:latin typeface="Calibri"/>
                <a:ea typeface="Calibri"/>
                <a:cs typeface="Calibri"/>
                <a:sym typeface="Calibri"/>
              </a:rPr>
              <a:t>6,100 individual atoms</a:t>
            </a:r>
            <a:r>
              <a:rPr lang="en" sz="1100">
                <a:solidFill>
                  <a:schemeClr val="dk1"/>
                </a:solidFill>
                <a:latin typeface="Calibri"/>
                <a:ea typeface="Calibri"/>
                <a:cs typeface="Calibri"/>
                <a:sym typeface="Calibri"/>
              </a:rPr>
              <a:t>, with each atom serving as a single qubit</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scientists used paired neutral atoms as the fundamental quantum bits, placing them in a precise grid layout. </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Each caesium atom was cooled to extremely low temperatures to stabilize its quantum properties, then trapped and positioned using focused laser beams that act as optical tweezers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team carefully adjusted the frequency and intensity of the lasers to ensure the inherently delicate qubits could preserve their quantum states while maintaining grid stability for extended periods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researchers </a:t>
            </a:r>
            <a:r>
              <a:rPr lang="en" sz="1100" b="1">
                <a:solidFill>
                  <a:srgbClr val="FF0000"/>
                </a:solidFill>
                <a:latin typeface="Calibri"/>
                <a:ea typeface="Calibri"/>
                <a:cs typeface="Calibri"/>
                <a:sym typeface="Calibri"/>
              </a:rPr>
              <a:t>maintained the atoms in a state of superposition (where each qubit exists in multiple states simultaneously) for up to 12.6 seconds</a:t>
            </a:r>
            <a:r>
              <a:rPr lang="en" sz="1100">
                <a:solidFill>
                  <a:schemeClr val="dk1"/>
                </a:solidFill>
                <a:latin typeface="Calibri"/>
                <a:ea typeface="Calibri"/>
                <a:cs typeface="Calibri"/>
                <a:sym typeface="Calibri"/>
              </a:rPr>
              <a:t>, a significant improvement from previous durations of just a few seconds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They demonstrated the ability to "shuttle" or move atoms hundreds of micrometers across the array without losing superposition, maintaining 99.98% accuracy throughout the process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rgbClr val="3C78D8"/>
              </a:buClr>
              <a:buSzPts val="700"/>
              <a:buFont typeface="Calibri"/>
              <a:buChar char="●"/>
            </a:pPr>
            <a:r>
              <a:rPr lang="en" sz="1100" b="1">
                <a:solidFill>
                  <a:srgbClr val="3C78D8"/>
                </a:solidFill>
                <a:latin typeface="Calibri"/>
                <a:ea typeface="Calibri"/>
                <a:cs typeface="Calibri"/>
                <a:sym typeface="Calibri"/>
              </a:rPr>
              <a:t>This neutral-atom approach offers a significant advantage over superconducting qubits because it can operate at room temperature, eliminating the need for expensive cryogenic cooling equipment required by other quantum computing architectures</a:t>
            </a:r>
            <a:endParaRPr sz="1100" b="1">
              <a:solidFill>
                <a:srgbClr val="3C78D8"/>
              </a:solidFill>
              <a:latin typeface="Calibri"/>
              <a:ea typeface="Calibri"/>
              <a:cs typeface="Calibri"/>
              <a:sym typeface="Calibri"/>
            </a:endParaRPr>
          </a:p>
        </p:txBody>
      </p:sp>
      <p:pic>
        <p:nvPicPr>
          <p:cNvPr id="246" name="Google Shape;246;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73400" y="72626"/>
            <a:ext cx="2226424" cy="2226424"/>
          </a:xfrm>
          <a:prstGeom prst="rect">
            <a:avLst/>
          </a:prstGeom>
          <a:noFill/>
          <a:ln>
            <a:noFill/>
          </a:ln>
        </p:spPr>
      </p:pic>
      <p:sp>
        <p:nvSpPr>
          <p:cNvPr id="247" name="Google Shape;247;p28"/>
          <p:cNvSpPr txBox="1"/>
          <p:nvPr/>
        </p:nvSpPr>
        <p:spPr>
          <a:xfrm>
            <a:off x="4621143" y="2491175"/>
            <a:ext cx="4457700" cy="238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Each individual neutral caesium atom serves as one complete qubit</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quantum information is stored in energy level states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There are two distinct hyperfine ground state energy levels within the cesium atom that act as the |0⟩ and |1⟩ qubit values​; </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switching between |0⟩ and |1⟩ states is accomplished through precise laser pulses applied to individual atoms​;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Atoms are first prepared in a specific initial state using optical pumping techniques​; Then Microwave or optical frequency fields are applied to flip the qubit state between |0⟩ and |1⟩​</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Arbitrary rotations of the qubit state are performed using carefully timed laser pulses that can create any desired superposition of |0⟩ and |1⟩ states​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final qubit state is determined through resonance fluorescence</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A camera captures this fluorescence pattern, with bright and dark spots representing 2 states</a:t>
            </a:r>
            <a:endParaRPr sz="1100">
              <a:solidFill>
                <a:schemeClr val="dk1"/>
              </a:solidFill>
              <a:latin typeface="Calibri"/>
              <a:ea typeface="Calibri"/>
              <a:cs typeface="Calibri"/>
              <a:sym typeface="Calibri"/>
            </a:endParaRPr>
          </a:p>
        </p:txBody>
      </p:sp>
      <p:pic>
        <p:nvPicPr>
          <p:cNvPr id="248" name="Google Shape;248;p28"/>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7110100" y="841125"/>
            <a:ext cx="1927500" cy="90724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9"/>
          <p:cNvSpPr txBox="1"/>
          <p:nvPr/>
        </p:nvSpPr>
        <p:spPr>
          <a:xfrm>
            <a:off x="55075" y="20375"/>
            <a:ext cx="1884600" cy="3264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Data Centers</a:t>
            </a:r>
            <a:endParaRPr sz="2000" b="1">
              <a:solidFill>
                <a:schemeClr val="dk1"/>
              </a:solidFill>
              <a:latin typeface="Calibri"/>
              <a:ea typeface="Calibri"/>
              <a:cs typeface="Calibri"/>
              <a:sym typeface="Calibri"/>
            </a:endParaRPr>
          </a:p>
        </p:txBody>
      </p:sp>
      <p:sp>
        <p:nvSpPr>
          <p:cNvPr id="254" name="Google Shape;254;p29"/>
          <p:cNvSpPr txBox="1"/>
          <p:nvPr/>
        </p:nvSpPr>
        <p:spPr>
          <a:xfrm>
            <a:off x="64018" y="459275"/>
            <a:ext cx="4457700" cy="459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chemeClr val="dk1"/>
              </a:buClr>
              <a:buSzPts val="700"/>
              <a:buFont typeface="Calibri"/>
              <a:buChar char="●"/>
            </a:pPr>
            <a:r>
              <a:rPr lang="en" sz="1100" b="1">
                <a:solidFill>
                  <a:srgbClr val="FF0000"/>
                </a:solidFill>
                <a:latin typeface="Calibri"/>
                <a:ea typeface="Calibri"/>
                <a:cs typeface="Calibri"/>
                <a:sym typeface="Calibri"/>
              </a:rPr>
              <a:t>AI Data Centers</a:t>
            </a:r>
            <a:r>
              <a:rPr lang="en" sz="1100">
                <a:solidFill>
                  <a:schemeClr val="dk1"/>
                </a:solidFill>
                <a:latin typeface="Calibri"/>
                <a:ea typeface="Calibri"/>
                <a:cs typeface="Calibri"/>
                <a:sym typeface="Calibri"/>
              </a:rPr>
              <a:t> - </a:t>
            </a:r>
            <a:r>
              <a:rPr lang="en" sz="800" u="sng">
                <a:solidFill>
                  <a:schemeClr val="hlink"/>
                </a:solidFill>
                <a:latin typeface="Calibri"/>
                <a:ea typeface="Calibri"/>
                <a:cs typeface="Calibri"/>
                <a:sym typeface="Calibri"/>
                <a:hlinkClick r:id="rId3"/>
              </a:rPr>
              <a:t>https://www.youtube.com/watch?v=WNt_1bSODIo</a:t>
            </a:r>
            <a:r>
              <a:rPr lang="en" sz="800">
                <a:solidFill>
                  <a:schemeClr val="dk1"/>
                </a:solidFill>
                <a:latin typeface="Calibri"/>
                <a:ea typeface="Calibri"/>
                <a:cs typeface="Calibri"/>
                <a:sym typeface="Calibri"/>
              </a:rPr>
              <a:t> - video</a:t>
            </a:r>
            <a:endParaRPr sz="8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Tech companies are investing Trillions of $ into building AI data centers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Data centers house rows of servers, AI accelerators, high-speed switches, and storage arrays holding petabytes of information</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Data centers require power generation and distribution systems, cooling infrastructure, and sophisticated physical and digital security</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Data centers are extraordinarily power-hungry, consuming 4.4% of total US electricity in 2023, with projections reaching 7-12% by 2028</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Modern AI racks have dramatically increased in power density, with current high-end clusters drawing 80-120 kilowatts per rack compared to 10-15 kilowatts just years ago</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NVIDIA's Rubin era systems are expected to reach 600 kilowatts per rack. This density requires direct liquid cooling, heavier power cables, and thicker floors. Consuming billions gallons of water</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Building a hyperscale data center typically takes 18-30 months, though Elon Musk's xAI Colossus project achieved an unprecedented 122-day buildout</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Location Strategy: Northern Virginia remains the world's largest data center market. Other locations - Phoenix, Chicago, Oregon, and Ohio, chosen for available land, power, and water resources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Amazon Web Services holds 31% market share and is building Project Rainier using its own Trainium 2 chips. Microsoft Azure has 24% market share, while Google Cloud holds 11%. Other major players include Oracle, Cloudflare, and Meta</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Data centers use massive diesel generators for emergency backup but are piloting alternatives including grid-based batteries, on-site gas turbines, hydrogen, and potentially nuclear energy</a:t>
            </a:r>
            <a:endParaRPr sz="1100">
              <a:solidFill>
                <a:schemeClr val="dk1"/>
              </a:solidFill>
              <a:latin typeface="Calibri"/>
              <a:ea typeface="Calibri"/>
              <a:cs typeface="Calibri"/>
              <a:sym typeface="Calibri"/>
            </a:endParaRPr>
          </a:p>
        </p:txBody>
      </p:sp>
      <p:pic>
        <p:nvPicPr>
          <p:cNvPr id="255" name="Google Shape;255;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66372" y="3585225"/>
            <a:ext cx="2825626" cy="1528699"/>
          </a:xfrm>
          <a:prstGeom prst="rect">
            <a:avLst/>
          </a:prstGeom>
          <a:noFill/>
          <a:ln w="9525" cap="flat" cmpd="sng">
            <a:solidFill>
              <a:srgbClr val="FF0000"/>
            </a:solidFill>
            <a:prstDash val="solid"/>
            <a:round/>
            <a:headEnd type="none" w="sm" len="sm"/>
            <a:tailEnd type="none" w="sm" len="sm"/>
          </a:ln>
        </p:spPr>
      </p:pic>
      <p:pic>
        <p:nvPicPr>
          <p:cNvPr id="256" name="Google Shape;256;p29"/>
          <p:cNvPicPr preferRelativeResize="0"/>
          <p:nvPr/>
        </p:nvPicPr>
        <p:blipFill>
          <a:blip r:embed="rId5">
            <a:alphaModFix/>
          </a:blip>
          <a:stretch>
            <a:fillRect/>
          </a:stretch>
        </p:blipFill>
        <p:spPr>
          <a:xfrm>
            <a:off x="4566363" y="51829"/>
            <a:ext cx="2466975" cy="1847850"/>
          </a:xfrm>
          <a:prstGeom prst="rect">
            <a:avLst/>
          </a:prstGeom>
          <a:noFill/>
          <a:ln w="9525" cap="flat" cmpd="sng">
            <a:solidFill>
              <a:srgbClr val="FF0000"/>
            </a:solidFill>
            <a:prstDash val="solid"/>
            <a:round/>
            <a:headEnd type="none" w="sm" len="sm"/>
            <a:tailEnd type="none" w="sm" len="sm"/>
          </a:ln>
        </p:spPr>
      </p:pic>
      <p:pic>
        <p:nvPicPr>
          <p:cNvPr id="257" name="Google Shape;257;p29"/>
          <p:cNvPicPr preferRelativeResize="0"/>
          <p:nvPr/>
        </p:nvPicPr>
        <p:blipFill>
          <a:blip r:embed="rId6">
            <a:alphaModFix/>
          </a:blip>
          <a:stretch>
            <a:fillRect/>
          </a:stretch>
        </p:blipFill>
        <p:spPr>
          <a:xfrm>
            <a:off x="6249675" y="1942350"/>
            <a:ext cx="2857500" cy="1600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0"/>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63" name="Google Shape;263;p30"/>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264" name="Google Shape;264;p30"/>
          <p:cNvSpPr txBox="1"/>
          <p:nvPr/>
        </p:nvSpPr>
        <p:spPr>
          <a:xfrm>
            <a:off x="5097525" y="77475"/>
            <a:ext cx="39819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  Tech Layoffs by year (US only):</a:t>
            </a:r>
            <a:endParaRPr sz="1200" b="1">
              <a:solidFill>
                <a:srgbClr val="FF0000"/>
              </a:solidFill>
              <a:latin typeface="Calibri"/>
              <a:ea typeface="Calibri"/>
              <a:cs typeface="Calibri"/>
              <a:sym typeface="Calibri"/>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 91.3K in 2025 (as of October 9)</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153K in </a:t>
            </a:r>
            <a:r>
              <a:rPr lang="en" sz="1000" b="1">
                <a:solidFill>
                  <a:srgbClr val="000000"/>
                </a:solidFill>
                <a:latin typeface="Roboto Mono"/>
                <a:ea typeface="Roboto Mono"/>
                <a:cs typeface="Roboto Mono"/>
                <a:sym typeface="Roboto Mono"/>
              </a:rPr>
              <a:t>2024</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264K in 2023</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165K in 2022                  </a:t>
            </a:r>
            <a:r>
              <a:rPr lang="en" sz="120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endParaRPr sz="1200" i="0" u="none" strike="noStrike" cap="none">
              <a:solidFill>
                <a:srgbClr val="000000"/>
              </a:solidFill>
              <a:latin typeface="Calibri"/>
              <a:ea typeface="Calibri"/>
              <a:cs typeface="Calibri"/>
              <a:sym typeface="Calibri"/>
            </a:endParaRPr>
          </a:p>
        </p:txBody>
      </p:sp>
      <p:sp>
        <p:nvSpPr>
          <p:cNvPr id="265" name="Google Shape;265;p30"/>
          <p:cNvSpPr txBox="1"/>
          <p:nvPr/>
        </p:nvSpPr>
        <p:spPr>
          <a:xfrm>
            <a:off x="5097525" y="4233900"/>
            <a:ext cx="39819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  The Tech Layoff Tracker</a:t>
            </a:r>
            <a:endParaRPr sz="1200" b="1">
              <a:solidFill>
                <a:srgbClr val="FF0000"/>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So far in 2025, 158,055 people laid off (560 per day)</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In 2024, 238,461 people </a:t>
            </a:r>
            <a:r>
              <a:rPr lang="en" sz="1200">
                <a:solidFill>
                  <a:schemeClr val="dk1"/>
                </a:solidFill>
                <a:latin typeface="Calibri"/>
                <a:ea typeface="Calibri"/>
                <a:cs typeface="Calibri"/>
                <a:sym typeface="Calibri"/>
              </a:rPr>
              <a:t>laid off</a:t>
            </a:r>
            <a:r>
              <a:rPr lang="en" sz="1200">
                <a:latin typeface="Calibri"/>
                <a:ea typeface="Calibri"/>
                <a:cs typeface="Calibri"/>
                <a:sym typeface="Calibri"/>
              </a:rPr>
              <a:t> (653 per day)</a:t>
            </a:r>
            <a:endParaRPr sz="1200">
              <a:latin typeface="Calibri"/>
              <a:ea typeface="Calibri"/>
              <a:cs typeface="Calibri"/>
              <a:sym typeface="Calibri"/>
            </a:endParaRPr>
          </a:p>
          <a:p>
            <a:pPr marL="0" marR="460857" lvl="0" indent="0" algn="r" rtl="0">
              <a:spcBef>
                <a:spcPts val="0"/>
              </a:spcBef>
              <a:spcAft>
                <a:spcPts val="0"/>
              </a:spcAft>
              <a:buNone/>
            </a:pPr>
            <a:r>
              <a:rPr lang="en" sz="1200" u="sng">
                <a:solidFill>
                  <a:schemeClr val="hlink"/>
                </a:solidFill>
                <a:latin typeface="Calibri"/>
                <a:ea typeface="Calibri"/>
                <a:cs typeface="Calibri"/>
                <a:sym typeface="Calibri"/>
                <a:hlinkClick r:id="rId4"/>
              </a:rPr>
              <a:t>https://trueup.io/layoffs</a:t>
            </a:r>
            <a:endParaRPr sz="1200">
              <a:latin typeface="Calibri"/>
              <a:ea typeface="Calibri"/>
              <a:cs typeface="Calibri"/>
              <a:sym typeface="Calibri"/>
            </a:endParaRPr>
          </a:p>
        </p:txBody>
      </p:sp>
      <p:sp>
        <p:nvSpPr>
          <p:cNvPr id="266" name="Google Shape;266;p30"/>
          <p:cNvSpPr txBox="1"/>
          <p:nvPr/>
        </p:nvSpPr>
        <p:spPr>
          <a:xfrm>
            <a:off x="5097525" y="1073075"/>
            <a:ext cx="3981900" cy="2235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Salesforce laid off 4K jobs in September 2025, primarily from its customer support division (from 9K to 5K).</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CEO Marc Benioff directly linked the layoffs to efficiency gains from AI (</a:t>
            </a:r>
            <a:r>
              <a:rPr lang="en" sz="1200">
                <a:solidFill>
                  <a:schemeClr val="dk1"/>
                </a:solidFill>
                <a:latin typeface="Calibri"/>
                <a:ea typeface="Calibri"/>
                <a:cs typeface="Calibri"/>
                <a:sym typeface="Calibri"/>
              </a:rPr>
              <a:t>“Agentforce” platform</a:t>
            </a:r>
            <a:r>
              <a:rPr lang="en" sz="1200">
                <a:latin typeface="Calibri"/>
                <a:ea typeface="Calibri"/>
                <a:cs typeface="Calibri"/>
                <a:sym typeface="Calibri"/>
              </a:rPr>
              <a:t>), stating that Salesforce "needs fewer heads" because AI can now automate half of routine customer support tasks</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Salesforce previously laid off over 1,000 employees in February 2025, and thousands more in 2023 as part of an ongoing automation and restructuring initiative</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The job cuts are part of a wider tech industry trend where companies such as Microsoft, Meta, and Google have also replaced thousands of roles with AI-driven automation</a:t>
            </a:r>
            <a:endParaRPr sz="1200">
              <a:latin typeface="Calibri"/>
              <a:ea typeface="Calibri"/>
              <a:cs typeface="Calibri"/>
              <a:sym typeface="Calibri"/>
            </a:endParaRPr>
          </a:p>
        </p:txBody>
      </p:sp>
      <p:sp>
        <p:nvSpPr>
          <p:cNvPr id="267" name="Google Shape;267;p30"/>
          <p:cNvSpPr txBox="1"/>
          <p:nvPr/>
        </p:nvSpPr>
        <p:spPr>
          <a:xfrm>
            <a:off x="5957375" y="3484637"/>
            <a:ext cx="2922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460857" lvl="0" indent="0" algn="l" rtl="0">
              <a:spcBef>
                <a:spcPts val="0"/>
              </a:spcBef>
              <a:spcAft>
                <a:spcPts val="0"/>
              </a:spcAft>
              <a:buNone/>
            </a:pPr>
            <a:r>
              <a:rPr lang="en" sz="1200" b="1">
                <a:solidFill>
                  <a:srgbClr val="FF0000"/>
                </a:solidFill>
                <a:latin typeface="Calibri"/>
                <a:ea typeface="Calibri"/>
                <a:cs typeface="Calibri"/>
                <a:sym typeface="Calibri"/>
              </a:rPr>
              <a:t>Accenture</a:t>
            </a:r>
            <a:r>
              <a:rPr lang="en" sz="1200">
                <a:solidFill>
                  <a:schemeClr val="dk1"/>
                </a:solidFill>
                <a:latin typeface="Calibri"/>
                <a:ea typeface="Calibri"/>
                <a:cs typeface="Calibri"/>
                <a:sym typeface="Calibri"/>
              </a:rPr>
              <a:t> recently laid off over 11K employees (global headcount dropped from 791K down to 779K)</a:t>
            </a:r>
            <a:endParaRPr sz="1200">
              <a:solidFill>
                <a:schemeClr val="dk1"/>
              </a:solidFill>
              <a:latin typeface="Calibri"/>
              <a:ea typeface="Calibri"/>
              <a:cs typeface="Calibri"/>
              <a:sym typeface="Calibri"/>
            </a:endParaRPr>
          </a:p>
        </p:txBody>
      </p:sp>
      <p:pic>
        <p:nvPicPr>
          <p:cNvPr id="268" name="Google Shape;268;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097525" y="3361675"/>
            <a:ext cx="757200" cy="757200"/>
          </a:xfrm>
          <a:prstGeom prst="rect">
            <a:avLst/>
          </a:prstGeom>
          <a:noFill/>
          <a:ln>
            <a:noFill/>
          </a:ln>
        </p:spPr>
      </p:pic>
      <p:pic>
        <p:nvPicPr>
          <p:cNvPr id="269" name="Google Shape;269;p3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27125" y="543477"/>
            <a:ext cx="4994875" cy="1845824"/>
          </a:xfrm>
          <a:prstGeom prst="rect">
            <a:avLst/>
          </a:prstGeom>
          <a:noFill/>
          <a:ln w="9525" cap="flat" cmpd="sng">
            <a:solidFill>
              <a:srgbClr val="FF0000"/>
            </a:solidFill>
            <a:prstDash val="solid"/>
            <a:round/>
            <a:headEnd type="none" w="sm" len="sm"/>
            <a:tailEnd type="none" w="sm" len="sm"/>
          </a:ln>
        </p:spPr>
      </p:pic>
      <p:pic>
        <p:nvPicPr>
          <p:cNvPr id="270" name="Google Shape;270;p3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7350" y="2459074"/>
            <a:ext cx="4954651" cy="252812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3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5525" y="1203525"/>
            <a:ext cx="1570556" cy="1570556"/>
          </a:xfrm>
          <a:prstGeom prst="rect">
            <a:avLst/>
          </a:prstGeom>
          <a:noFill/>
          <a:ln>
            <a:noFill/>
          </a:ln>
        </p:spPr>
      </p:pic>
      <p:sp>
        <p:nvSpPr>
          <p:cNvPr id="276" name="Google Shape;276;p31"/>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77" name="Google Shape;277;p31"/>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78" name="Google Shape;278;p3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01578" y="3664175"/>
            <a:ext cx="858450" cy="311906"/>
          </a:xfrm>
          <a:prstGeom prst="rect">
            <a:avLst/>
          </a:prstGeom>
          <a:noFill/>
          <a:ln>
            <a:noFill/>
          </a:ln>
        </p:spPr>
      </p:pic>
      <p:sp>
        <p:nvSpPr>
          <p:cNvPr id="279" name="Google Shape;279;p31"/>
          <p:cNvSpPr txBox="1"/>
          <p:nvPr/>
        </p:nvSpPr>
        <p:spPr>
          <a:xfrm>
            <a:off x="735103"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80" name="Google Shape;280;p31"/>
          <p:cNvSpPr txBox="1"/>
          <p:nvPr/>
        </p:nvSpPr>
        <p:spPr>
          <a:xfrm>
            <a:off x="3838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2"/>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2125"/>
            <a:ext cx="39240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1800" b="1" i="0" u="none" strike="noStrike" cap="none">
                <a:solidFill>
                  <a:schemeClr val="dk1"/>
                </a:solidFill>
                <a:latin typeface="Calibri"/>
                <a:ea typeface="Calibri"/>
                <a:cs typeface="Calibri"/>
                <a:sym typeface="Calibri"/>
              </a:rPr>
              <a:t>Crowd-sourced "LM Arena" Leaderboard</a:t>
            </a:r>
            <a:endParaRPr sz="18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10356" y="85631"/>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469100" y="318397"/>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536012" y="322115"/>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p:nvPr/>
        </p:nvSpPr>
        <p:spPr>
          <a:xfrm>
            <a:off x="3740508" y="385032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p:nvPr/>
        </p:nvSpPr>
        <p:spPr>
          <a:xfrm>
            <a:off x="594668" y="18511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598073" y="79666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603516" y="348175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p:nvPr/>
        </p:nvSpPr>
        <p:spPr>
          <a:xfrm>
            <a:off x="6308213" y="2195387"/>
            <a:ext cx="26058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3" name="Google Shape;83;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84" name="Google Shape;84;p16"/>
          <p:cNvSpPr/>
          <p:nvPr/>
        </p:nvSpPr>
        <p:spPr>
          <a:xfrm>
            <a:off x="3749984" y="204049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748244" y="9576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txBox="1"/>
          <p:nvPr/>
        </p:nvSpPr>
        <p:spPr>
          <a:xfrm>
            <a:off x="3447407" y="330852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7" name="Google Shape;87;p16"/>
          <p:cNvSpPr/>
          <p:nvPr/>
        </p:nvSpPr>
        <p:spPr>
          <a:xfrm>
            <a:off x="3747864" y="331980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p:nvPr/>
        </p:nvSpPr>
        <p:spPr>
          <a:xfrm>
            <a:off x="3749985" y="457718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txBox="1"/>
          <p:nvPr/>
        </p:nvSpPr>
        <p:spPr>
          <a:xfrm>
            <a:off x="6308213" y="1792225"/>
            <a:ext cx="26058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Grok 4 Benchmarks</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6"/>
              </a:rPr>
              <a:t>https://artificialanalysis.ai/models/grok-4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90" name="Google Shape;90;p16"/>
          <p:cNvSpPr/>
          <p:nvPr/>
        </p:nvSpPr>
        <p:spPr>
          <a:xfrm>
            <a:off x="594775" y="16721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p:nvPr/>
        </p:nvSpPr>
        <p:spPr>
          <a:xfrm>
            <a:off x="588586" y="113165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p:nvPr/>
        </p:nvSpPr>
        <p:spPr>
          <a:xfrm>
            <a:off x="3745030" y="222187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txBox="1"/>
          <p:nvPr/>
        </p:nvSpPr>
        <p:spPr>
          <a:xfrm>
            <a:off x="3440038" y="239194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4" name="Google Shape;94;p16"/>
          <p:cNvSpPr/>
          <p:nvPr/>
        </p:nvSpPr>
        <p:spPr>
          <a:xfrm>
            <a:off x="3740495" y="240323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3749977" y="420078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592125" y="131491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txBox="1"/>
          <p:nvPr/>
        </p:nvSpPr>
        <p:spPr>
          <a:xfrm>
            <a:off x="300894" y="294399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8" name="Google Shape;98;p16"/>
          <p:cNvSpPr/>
          <p:nvPr/>
        </p:nvSpPr>
        <p:spPr>
          <a:xfrm>
            <a:off x="600160" y="295123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a:off x="3745030" y="402174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3748244" y="113412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txBox="1"/>
          <p:nvPr/>
        </p:nvSpPr>
        <p:spPr>
          <a:xfrm>
            <a:off x="3458789" y="439500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2" name="Google Shape;102;p16"/>
          <p:cNvSpPr/>
          <p:nvPr/>
        </p:nvSpPr>
        <p:spPr>
          <a:xfrm>
            <a:off x="3749658" y="440340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p:nvPr/>
        </p:nvSpPr>
        <p:spPr>
          <a:xfrm>
            <a:off x="592353" y="95583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p:nvPr/>
        </p:nvSpPr>
        <p:spPr>
          <a:xfrm>
            <a:off x="594765" y="203903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a:off x="594775" y="15021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txBox="1"/>
          <p:nvPr/>
        </p:nvSpPr>
        <p:spPr>
          <a:xfrm>
            <a:off x="300894" y="329800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7" name="Google Shape;107;p16"/>
          <p:cNvSpPr/>
          <p:nvPr/>
        </p:nvSpPr>
        <p:spPr>
          <a:xfrm>
            <a:off x="600160" y="330525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p:nvPr/>
        </p:nvSpPr>
        <p:spPr>
          <a:xfrm>
            <a:off x="3748244" y="78493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txBox="1"/>
          <p:nvPr/>
        </p:nvSpPr>
        <p:spPr>
          <a:xfrm>
            <a:off x="3440203" y="366902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0" name="Google Shape;110;p16"/>
          <p:cNvSpPr/>
          <p:nvPr/>
        </p:nvSpPr>
        <p:spPr>
          <a:xfrm>
            <a:off x="3740660" y="368031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txBox="1"/>
          <p:nvPr/>
        </p:nvSpPr>
        <p:spPr>
          <a:xfrm>
            <a:off x="296748" y="366587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2" name="Google Shape;112;p16"/>
          <p:cNvSpPr/>
          <p:nvPr/>
        </p:nvSpPr>
        <p:spPr>
          <a:xfrm>
            <a:off x="596014" y="36731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txBox="1"/>
          <p:nvPr/>
        </p:nvSpPr>
        <p:spPr>
          <a:xfrm>
            <a:off x="3441324" y="348365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4" name="Google Shape;114;p16"/>
          <p:cNvSpPr/>
          <p:nvPr/>
        </p:nvSpPr>
        <p:spPr>
          <a:xfrm>
            <a:off x="3741781" y="349494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txBox="1"/>
          <p:nvPr/>
        </p:nvSpPr>
        <p:spPr>
          <a:xfrm>
            <a:off x="3575875" y="14771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6" name="Google Shape;116;p16"/>
          <p:cNvSpPr/>
          <p:nvPr/>
        </p:nvSpPr>
        <p:spPr>
          <a:xfrm>
            <a:off x="3748248" y="27676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txBox="1"/>
          <p:nvPr/>
        </p:nvSpPr>
        <p:spPr>
          <a:xfrm>
            <a:off x="3460139" y="475743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8" name="Google Shape;118;p16"/>
          <p:cNvSpPr/>
          <p:nvPr/>
        </p:nvSpPr>
        <p:spPr>
          <a:xfrm>
            <a:off x="3751008" y="476583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txBox="1"/>
          <p:nvPr/>
        </p:nvSpPr>
        <p:spPr>
          <a:xfrm>
            <a:off x="431928" y="239211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0" name="Google Shape;120;p16"/>
          <p:cNvSpPr txBox="1"/>
          <p:nvPr/>
        </p:nvSpPr>
        <p:spPr>
          <a:xfrm>
            <a:off x="296748" y="383268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1" name="Google Shape;121;p16"/>
          <p:cNvSpPr/>
          <p:nvPr/>
        </p:nvSpPr>
        <p:spPr>
          <a:xfrm>
            <a:off x="596014" y="383993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6"/>
          <p:cNvSpPr txBox="1"/>
          <p:nvPr/>
        </p:nvSpPr>
        <p:spPr>
          <a:xfrm>
            <a:off x="304271" y="456475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3" name="Google Shape;123;p16"/>
          <p:cNvSpPr/>
          <p:nvPr/>
        </p:nvSpPr>
        <p:spPr>
          <a:xfrm>
            <a:off x="603537" y="457199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6"/>
          <p:cNvSpPr txBox="1"/>
          <p:nvPr/>
        </p:nvSpPr>
        <p:spPr>
          <a:xfrm flipH="1">
            <a:off x="517566" y="3117139"/>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25" name="Google Shape;125;p16"/>
          <p:cNvSpPr txBox="1"/>
          <p:nvPr/>
        </p:nvSpPr>
        <p:spPr>
          <a:xfrm flipH="1">
            <a:off x="3667413" y="493190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graphicFrame>
        <p:nvGraphicFramePr>
          <p:cNvPr id="126" name="Google Shape;126;p16"/>
          <p:cNvGraphicFramePr/>
          <p:nvPr/>
        </p:nvGraphicFramePr>
        <p:xfrm>
          <a:off x="742034" y="564573"/>
          <a:ext cx="3000000" cy="3000000"/>
        </p:xfrm>
        <a:graphic>
          <a:graphicData uri="http://schemas.openxmlformats.org/drawingml/2006/table">
            <a:tbl>
              <a:tblPr>
                <a:noFill/>
                <a:tableStyleId>{DE7C2D3C-97B2-4A3A-BF21-30FCE9450D29}</a:tableStyleId>
              </a:tblPr>
              <a:tblGrid>
                <a:gridCol w="1828800">
                  <a:extLst>
                    <a:ext uri="{9D8B030D-6E8A-4147-A177-3AD203B41FA5}">
                      <a16:colId xmlns:a16="http://schemas.microsoft.com/office/drawing/2014/main" val="20000"/>
                    </a:ext>
                  </a:extLst>
                </a:gridCol>
                <a:gridCol w="314325">
                  <a:extLst>
                    <a:ext uri="{9D8B030D-6E8A-4147-A177-3AD203B41FA5}">
                      <a16:colId xmlns:a16="http://schemas.microsoft.com/office/drawing/2014/main" val="20001"/>
                    </a:ext>
                  </a:extLst>
                </a:gridCol>
              </a:tblGrid>
              <a:tr h="152950">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claude-sonnet-4-5-20250929-thinking-32k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claude-sonnet-4-5-20250929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qwen3-max-2025-09-23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glm-4.6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grok-4-fast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deepseek-v3.2-exp-thinking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qwen3-vl-235b-a22b-instruct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deepseek-v3.2-exp</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1"/>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deepseek-v3.1-terminus</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2"/>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3"/>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4"/>
                  </a:ext>
                </a:extLst>
              </a:tr>
            </a:tbl>
          </a:graphicData>
        </a:graphic>
      </p:graphicFrame>
      <p:graphicFrame>
        <p:nvGraphicFramePr>
          <p:cNvPr id="127" name="Google Shape;127;p16"/>
          <p:cNvGraphicFramePr/>
          <p:nvPr/>
        </p:nvGraphicFramePr>
        <p:xfrm>
          <a:off x="3891753" y="559494"/>
          <a:ext cx="3000000" cy="3000000"/>
        </p:xfrm>
        <a:graphic>
          <a:graphicData uri="http://schemas.openxmlformats.org/drawingml/2006/table">
            <a:tbl>
              <a:tblPr>
                <a:noFill/>
                <a:tableStyleId>{DE7C2D3C-97B2-4A3A-BF21-30FCE9450D29}</a:tableStyleId>
              </a:tblPr>
              <a:tblGrid>
                <a:gridCol w="1828800">
                  <a:extLst>
                    <a:ext uri="{9D8B030D-6E8A-4147-A177-3AD203B41FA5}">
                      <a16:colId xmlns:a16="http://schemas.microsoft.com/office/drawing/2014/main" val="20000"/>
                    </a:ext>
                  </a:extLst>
                </a:gridCol>
                <a:gridCol w="314325">
                  <a:extLst>
                    <a:ext uri="{9D8B030D-6E8A-4147-A177-3AD203B41FA5}">
                      <a16:colId xmlns:a16="http://schemas.microsoft.com/office/drawing/2014/main" val="20001"/>
                    </a:ext>
                  </a:extLst>
                </a:gridCol>
              </a:tblGrid>
              <a:tr h="138150">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claude-sonnet-4-5-20250929-thinking-32k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1508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claude-sonnet-4-5-20250929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1495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qwen3-max-2025-09-23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qwen3-vl-235b-a22b-instruct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8">
                            <a:extLst>
                              <a:ext uri="{A12FA001-AC4F-418D-AE19-62706E023703}">
                                <ahyp:hlinkClr xmlns:ahyp="http://schemas.microsoft.com/office/drawing/2018/hyperlinkcolor" val="tx"/>
                              </a:ext>
                            </a:extLst>
                          </a:hlinkClick>
                        </a:rPr>
                        <a:t>longcat-flash-chat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deepseek-v3.2-exp-thinking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deepseek-v3.1-terminus-thinking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9">
                            <a:extLst>
                              <a:ext uri="{A12FA001-AC4F-418D-AE19-62706E023703}">
                                <ahyp:hlinkClr xmlns:ahyp="http://schemas.microsoft.com/office/drawing/2018/hyperlinkcolor" val="tx"/>
                              </a:ext>
                            </a:extLst>
                          </a:hlinkClick>
                        </a:rPr>
                        <a:t>qwen3-next-80b-a3b-instruct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glm-4.6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1"/>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2"/>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3"/>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grok-4-fast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4"/>
                  </a:ext>
                </a:extLst>
              </a:tr>
            </a:tbl>
          </a:graphicData>
        </a:graphic>
      </p:graphicFrame>
      <p:sp>
        <p:nvSpPr>
          <p:cNvPr id="128" name="Google Shape;128;p16"/>
          <p:cNvSpPr/>
          <p:nvPr/>
        </p:nvSpPr>
        <p:spPr>
          <a:xfrm>
            <a:off x="3748244" y="130138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6"/>
          <p:cNvSpPr txBox="1"/>
          <p:nvPr/>
        </p:nvSpPr>
        <p:spPr>
          <a:xfrm>
            <a:off x="3575875" y="165931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0" name="Google Shape;130;p16"/>
          <p:cNvSpPr/>
          <p:nvPr/>
        </p:nvSpPr>
        <p:spPr>
          <a:xfrm>
            <a:off x="3748244" y="185708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6"/>
          <p:cNvSpPr txBox="1"/>
          <p:nvPr/>
        </p:nvSpPr>
        <p:spPr>
          <a:xfrm>
            <a:off x="3440038" y="255921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2" name="Google Shape;132;p16"/>
          <p:cNvSpPr/>
          <p:nvPr/>
        </p:nvSpPr>
        <p:spPr>
          <a:xfrm>
            <a:off x="3740495" y="25704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6"/>
          <p:cNvSpPr txBox="1"/>
          <p:nvPr/>
        </p:nvSpPr>
        <p:spPr>
          <a:xfrm>
            <a:off x="3447407" y="310965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4" name="Google Shape;134;p16"/>
          <p:cNvSpPr/>
          <p:nvPr/>
        </p:nvSpPr>
        <p:spPr>
          <a:xfrm>
            <a:off x="3747864" y="312094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6"/>
          <p:cNvSpPr txBox="1"/>
          <p:nvPr/>
        </p:nvSpPr>
        <p:spPr>
          <a:xfrm>
            <a:off x="3447407" y="293495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6" name="Google Shape;136;p16"/>
          <p:cNvSpPr/>
          <p:nvPr/>
        </p:nvSpPr>
        <p:spPr>
          <a:xfrm>
            <a:off x="3747864" y="294624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6"/>
          <p:cNvSpPr/>
          <p:nvPr/>
        </p:nvSpPr>
        <p:spPr>
          <a:xfrm>
            <a:off x="598509" y="22137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6"/>
          <p:cNvSpPr txBox="1"/>
          <p:nvPr/>
        </p:nvSpPr>
        <p:spPr>
          <a:xfrm>
            <a:off x="431928" y="256681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9" name="Google Shape;139;p16"/>
          <p:cNvSpPr/>
          <p:nvPr/>
        </p:nvSpPr>
        <p:spPr>
          <a:xfrm>
            <a:off x="594668" y="275815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6"/>
          <p:cNvSpPr txBox="1"/>
          <p:nvPr/>
        </p:nvSpPr>
        <p:spPr>
          <a:xfrm>
            <a:off x="296748" y="401481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1" name="Google Shape;141;p16"/>
          <p:cNvSpPr/>
          <p:nvPr/>
        </p:nvSpPr>
        <p:spPr>
          <a:xfrm>
            <a:off x="596014" y="402206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6"/>
          <p:cNvSpPr txBox="1"/>
          <p:nvPr/>
        </p:nvSpPr>
        <p:spPr>
          <a:xfrm>
            <a:off x="296748" y="419694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3" name="Google Shape;143;p16"/>
          <p:cNvSpPr/>
          <p:nvPr/>
        </p:nvSpPr>
        <p:spPr>
          <a:xfrm>
            <a:off x="596014" y="420419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6"/>
          <p:cNvSpPr txBox="1"/>
          <p:nvPr/>
        </p:nvSpPr>
        <p:spPr>
          <a:xfrm>
            <a:off x="296748" y="437164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5" name="Google Shape;145;p16"/>
          <p:cNvSpPr/>
          <p:nvPr/>
        </p:nvSpPr>
        <p:spPr>
          <a:xfrm>
            <a:off x="596014" y="437889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6"/>
          <p:cNvSpPr txBox="1"/>
          <p:nvPr/>
        </p:nvSpPr>
        <p:spPr>
          <a:xfrm>
            <a:off x="304271" y="474688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7" name="Google Shape;147;p16"/>
          <p:cNvSpPr/>
          <p:nvPr/>
        </p:nvSpPr>
        <p:spPr>
          <a:xfrm>
            <a:off x="603537" y="47541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6"/>
          <p:cNvSpPr txBox="1"/>
          <p:nvPr/>
        </p:nvSpPr>
        <p:spPr>
          <a:xfrm>
            <a:off x="304271" y="492158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9" name="Google Shape;149;p16"/>
          <p:cNvSpPr/>
          <p:nvPr/>
        </p:nvSpPr>
        <p:spPr>
          <a:xfrm>
            <a:off x="603537" y="492882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Anthropic Petri</a:t>
            </a:r>
            <a:endParaRPr sz="2000" b="1" i="0" u="none" strike="noStrike" cap="none">
              <a:solidFill>
                <a:schemeClr val="dk1"/>
              </a:solidFill>
              <a:latin typeface="Calibri"/>
              <a:ea typeface="Calibri"/>
              <a:cs typeface="Calibri"/>
              <a:sym typeface="Calibri"/>
            </a:endParaRPr>
          </a:p>
        </p:txBody>
      </p:sp>
      <p:sp>
        <p:nvSpPr>
          <p:cNvPr id="155" name="Google Shape;155;p17"/>
          <p:cNvSpPr txBox="1"/>
          <p:nvPr/>
        </p:nvSpPr>
        <p:spPr>
          <a:xfrm>
            <a:off x="55075" y="412953"/>
            <a:ext cx="4444500" cy="377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Anthropic </a:t>
            </a:r>
            <a:r>
              <a:rPr lang="en" sz="1100" b="1">
                <a:solidFill>
                  <a:srgbClr val="FF0000"/>
                </a:solidFill>
                <a:latin typeface="Calibri"/>
                <a:ea typeface="Calibri"/>
                <a:cs typeface="Calibri"/>
                <a:sym typeface="Calibri"/>
              </a:rPr>
              <a:t>Petri (Parallel Exploration Tool for Risky Interactions)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Open-source (MIT) framework designed to automate AI safety auditing</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https://www.anthropic.com/research/petri-open-source-auditing</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https://alignment.anthropic.com/2025/petri/</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https://github.com/safety-research/petri</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Using AI agents to test target models across diverse, realistic scenarios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Challenge: testing when the volume and complexity far exceeds what researchers can manually test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Petri operates through a three-component architecture built on the UK AI Security Institute's Inspect framework:</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auditor agent </a:t>
            </a:r>
            <a:r>
              <a:rPr lang="en" sz="1100">
                <a:solidFill>
                  <a:schemeClr val="dk1"/>
                </a:solidFill>
                <a:latin typeface="Calibri"/>
                <a:ea typeface="Calibri"/>
                <a:cs typeface="Calibri"/>
                <a:sym typeface="Calibri"/>
              </a:rPr>
              <a:t>talks to </a:t>
            </a:r>
            <a:r>
              <a:rPr lang="en" sz="1100" b="1">
                <a:solidFill>
                  <a:srgbClr val="FF0000"/>
                </a:solidFill>
                <a:latin typeface="Calibri"/>
                <a:ea typeface="Calibri"/>
                <a:cs typeface="Calibri"/>
                <a:sym typeface="Calibri"/>
              </a:rPr>
              <a:t>target model</a:t>
            </a:r>
            <a:r>
              <a:rPr lang="en" sz="1100">
                <a:solidFill>
                  <a:schemeClr val="dk1"/>
                </a:solidFill>
                <a:latin typeface="Calibri"/>
                <a:ea typeface="Calibri"/>
                <a:cs typeface="Calibri"/>
                <a:sym typeface="Calibri"/>
              </a:rPr>
              <a:t> in simulated environment, while a </a:t>
            </a:r>
            <a:r>
              <a:rPr lang="en" sz="1100" b="1">
                <a:solidFill>
                  <a:srgbClr val="FF0000"/>
                </a:solidFill>
                <a:latin typeface="Calibri"/>
                <a:ea typeface="Calibri"/>
                <a:cs typeface="Calibri"/>
                <a:sym typeface="Calibri"/>
              </a:rPr>
              <a:t>judge model </a:t>
            </a:r>
            <a:r>
              <a:rPr lang="en" sz="1100">
                <a:solidFill>
                  <a:schemeClr val="dk1"/>
                </a:solidFill>
                <a:latin typeface="Calibri"/>
                <a:ea typeface="Calibri"/>
                <a:cs typeface="Calibri"/>
                <a:sym typeface="Calibri"/>
              </a:rPr>
              <a:t>scores the resulting transcripts across safety-relevant dimensions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Anthropic tested Petri on 14 frontier models using 111 seed instructions, successfully eliciting misaligned behaviors including autonomous deception, oversight subversion, whistleblowing, and cooperation with human misuse. The testing included Claude Sonnet 4.5, GPT-5, Gemini 2.5 Pro, Grok-4, and Kimi K2 among others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Claude Sonnet 4.5 and GPT-5 demonstrated the strongest overall safety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Gemini 2.5 Pro, Grok-4, and Kimi K2 exhibited concerning rates of user deception, with Gemini 2.5 Pro scoring highest on unprompted deceptive behaviors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Petri does in minutes what before was taking days or weeks</a:t>
            </a:r>
            <a:endParaRPr sz="1100">
              <a:solidFill>
                <a:schemeClr val="dk1"/>
              </a:solidFill>
              <a:latin typeface="Calibri"/>
              <a:ea typeface="Calibri"/>
              <a:cs typeface="Calibri"/>
              <a:sym typeface="Calibri"/>
            </a:endParaRPr>
          </a:p>
        </p:txBody>
      </p:sp>
      <p:pic>
        <p:nvPicPr>
          <p:cNvPr id="156" name="Google Shape;156;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54825" y="569050"/>
            <a:ext cx="3365000" cy="33650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i="0" u="none" strike="noStrike" cap="none">
              <a:solidFill>
                <a:schemeClr val="dk1"/>
              </a:solidFill>
              <a:latin typeface="Calibri"/>
              <a:ea typeface="Calibri"/>
              <a:cs typeface="Calibri"/>
              <a:sym typeface="Calibri"/>
            </a:endParaRPr>
          </a:p>
        </p:txBody>
      </p:sp>
      <p:sp>
        <p:nvSpPr>
          <p:cNvPr id="162" name="Google Shape;162;p18"/>
          <p:cNvSpPr txBox="1"/>
          <p:nvPr/>
        </p:nvSpPr>
        <p:spPr>
          <a:xfrm>
            <a:off x="55075" y="412953"/>
            <a:ext cx="4444500" cy="248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Anthropic finds 250 poisoned documents are enough to backdoor large language models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researchers, working with UK security institutes, found that just 250 poisoned documents intraining data can insert a backdoor into large language models, regardless of whether the model has 600 million or 13 billion parameters.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poisoned documents made up only </a:t>
            </a:r>
            <a:r>
              <a:rPr lang="en" sz="1200" b="1">
                <a:solidFill>
                  <a:srgbClr val="3C78D8"/>
                </a:solidFill>
                <a:latin typeface="Calibri"/>
                <a:ea typeface="Calibri"/>
                <a:cs typeface="Calibri"/>
                <a:sym typeface="Calibri"/>
              </a:rPr>
              <a:t>0.00016 percent of the training data</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tested attack causes models to output gibberish when encountering a trigger word, which Anthropic considers a low-risk vulnerability, while more dangerous exploits like bypassing safety mechanisms remain much harder to execute and unproven.</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https://the-decoder.com/anthropic-finds-250-poisoned-documents-are-enough-to-backdoor-large-language-models/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163" name="Google Shape;163;p18"/>
          <p:cNvSpPr txBox="1"/>
          <p:nvPr/>
        </p:nvSpPr>
        <p:spPr>
          <a:xfrm>
            <a:off x="55075" y="2960428"/>
            <a:ext cx="44445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FF0000"/>
                </a:solidFill>
                <a:latin typeface="Calibri"/>
                <a:ea typeface="Calibri"/>
                <a:cs typeface="Calibri"/>
                <a:sym typeface="Calibri"/>
              </a:rPr>
              <a:t>Thinking Machines Lab co-founder Andrew Tulloch heads to Meta</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Thinking Machines Lab is the AI startup led by former OpenAI CTO Mira Murati</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Back in August Mark Zuckerberg’ tried to acquire Thinking Machines Lab and then reportedly tried to lure Tulloch with a compensation package that could have been worth up to </a:t>
            </a:r>
            <a:r>
              <a:rPr lang="en" sz="1200" b="1">
                <a:solidFill>
                  <a:srgbClr val="FF0000"/>
                </a:solidFill>
                <a:latin typeface="Calibri"/>
                <a:ea typeface="Calibri"/>
                <a:cs typeface="Calibri"/>
                <a:sym typeface="Calibri"/>
              </a:rPr>
              <a:t>$1.5B over 6 years</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Tulloch previously worked at OpenAI and Facebook’s AI Research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https://www.linkedin.com/in/andrew-tulloch-17238745/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64" name="Google Shape;164;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391900" y="2960421"/>
            <a:ext cx="2659722" cy="1496101"/>
          </a:xfrm>
          <a:prstGeom prst="rect">
            <a:avLst/>
          </a:prstGeom>
          <a:noFill/>
          <a:ln w="9525" cap="flat" cmpd="sng">
            <a:solidFill>
              <a:srgbClr val="FF0000"/>
            </a:solidFill>
            <a:prstDash val="solid"/>
            <a:round/>
            <a:headEnd type="none" w="sm" len="sm"/>
            <a:tailEnd type="none" w="sm" len="sm"/>
          </a:ln>
        </p:spPr>
      </p:pic>
      <p:pic>
        <p:nvPicPr>
          <p:cNvPr id="165" name="Google Shape;165;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91900" y="181125"/>
            <a:ext cx="2659725" cy="26597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p:nvPr/>
        </p:nvSpPr>
        <p:spPr>
          <a:xfrm>
            <a:off x="148651" y="619300"/>
            <a:ext cx="4917900" cy="418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We do these weekly videos every Friday</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Stats: 5.4K subscribers, 248 videos</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Subscribe to this channel</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Download slides from GitHub using links under the videos</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1">
                <a:solidFill>
                  <a:srgbClr val="FF0000"/>
                </a:solidFill>
                <a:latin typeface="Calibri"/>
                <a:ea typeface="Calibri"/>
                <a:cs typeface="Calibri"/>
                <a:sym typeface="Calibri"/>
              </a:rPr>
              <a:t>Please pause the video - and answer the pinned question in comments under the video</a:t>
            </a:r>
            <a:endParaRPr sz="1800" b="1" i="0" u="none" strike="noStrike" cap="none">
              <a:solidFill>
                <a:srgbClr val="FF0000"/>
              </a:solidFill>
              <a:latin typeface="Calibri"/>
              <a:ea typeface="Calibri"/>
              <a:cs typeface="Calibri"/>
              <a:sym typeface="Calibri"/>
            </a:endParaRPr>
          </a:p>
        </p:txBody>
      </p:sp>
      <p:pic>
        <p:nvPicPr>
          <p:cNvPr id="171" name="Google Shape;171;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p:nvPr/>
        </p:nvSpPr>
        <p:spPr>
          <a:xfrm>
            <a:off x="55075" y="20375"/>
            <a:ext cx="4444500" cy="2493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500" b="1">
                <a:solidFill>
                  <a:schemeClr val="dk1"/>
                </a:solidFill>
                <a:latin typeface="Calibri"/>
                <a:ea typeface="Calibri"/>
                <a:cs typeface="Calibri"/>
                <a:sym typeface="Calibri"/>
              </a:rPr>
              <a:t>From Micro-management to Delegation with AI Agents</a:t>
            </a:r>
            <a:endParaRPr sz="1500" b="1">
              <a:solidFill>
                <a:schemeClr val="dk1"/>
              </a:solidFill>
              <a:latin typeface="Calibri"/>
              <a:ea typeface="Calibri"/>
              <a:cs typeface="Calibri"/>
              <a:sym typeface="Calibri"/>
            </a:endParaRPr>
          </a:p>
        </p:txBody>
      </p:sp>
      <p:sp>
        <p:nvSpPr>
          <p:cNvPr id="177" name="Google Shape;177;p20"/>
          <p:cNvSpPr txBox="1"/>
          <p:nvPr/>
        </p:nvSpPr>
        <p:spPr>
          <a:xfrm>
            <a:off x="34775" y="330470"/>
            <a:ext cx="4444500" cy="459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Most software developers are still using AI only for research or for simple operations. But as AI Agents become better we can move from </a:t>
            </a:r>
            <a:r>
              <a:rPr lang="en" sz="1100" b="1">
                <a:solidFill>
                  <a:srgbClr val="FF0000"/>
                </a:solidFill>
                <a:latin typeface="Calibri"/>
                <a:ea typeface="Calibri"/>
                <a:cs typeface="Calibri"/>
                <a:sym typeface="Calibri"/>
              </a:rPr>
              <a:t>micro-management (manual iteration)</a:t>
            </a:r>
            <a:r>
              <a:rPr lang="en" sz="1100">
                <a:solidFill>
                  <a:schemeClr val="dk1"/>
                </a:solidFill>
                <a:latin typeface="Calibri"/>
                <a:ea typeface="Calibri"/>
                <a:cs typeface="Calibri"/>
                <a:sym typeface="Calibri"/>
              </a:rPr>
              <a:t> to </a:t>
            </a:r>
            <a:r>
              <a:rPr lang="en" sz="1100" b="1">
                <a:solidFill>
                  <a:srgbClr val="FF0000"/>
                </a:solidFill>
                <a:latin typeface="Calibri"/>
                <a:ea typeface="Calibri"/>
                <a:cs typeface="Calibri"/>
                <a:sym typeface="Calibri"/>
              </a:rPr>
              <a:t>delegation (strategic instruction)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Your AI coding assistant today is capable of following complex, multi-step instructions and demonstrating "thought." To leverage its true speed, you must </a:t>
            </a:r>
            <a:r>
              <a:rPr lang="en" sz="1100" b="1">
                <a:solidFill>
                  <a:srgbClr val="FF0000"/>
                </a:solidFill>
                <a:latin typeface="Calibri"/>
                <a:ea typeface="Calibri"/>
                <a:cs typeface="Calibri"/>
                <a:sym typeface="Calibri"/>
              </a:rPr>
              <a:t>stop micromanaging syntax and start delegating outcomes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Shift Your Mindset: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a:t>
            </a:r>
            <a:r>
              <a:rPr lang="en" sz="1100" b="1">
                <a:solidFill>
                  <a:srgbClr val="FF0000"/>
                </a:solidFill>
                <a:latin typeface="Calibri"/>
                <a:ea typeface="Calibri"/>
                <a:cs typeface="Calibri"/>
                <a:sym typeface="Calibri"/>
              </a:rPr>
              <a:t>From "Do This" to "Achieve This"</a:t>
            </a:r>
            <a:br>
              <a:rPr lang="en" sz="1100" b="1">
                <a:solidFill>
                  <a:srgbClr val="FF0000"/>
                </a:solidFill>
                <a:latin typeface="Calibri"/>
                <a:ea typeface="Calibri"/>
                <a:cs typeface="Calibri"/>
                <a:sym typeface="Calibri"/>
              </a:rPr>
            </a:br>
            <a:r>
              <a:rPr lang="en" sz="1100" b="1">
                <a:solidFill>
                  <a:srgbClr val="FF0000"/>
                </a:solidFill>
                <a:latin typeface="Calibri"/>
                <a:ea typeface="Calibri"/>
                <a:cs typeface="Calibri"/>
                <a:sym typeface="Calibri"/>
              </a:rPr>
              <a:t>    From "How to write the code" to "What the code must achieve"</a:t>
            </a:r>
            <a:br>
              <a:rPr lang="en" sz="1100" b="1">
                <a:solidFill>
                  <a:srgbClr val="FF0000"/>
                </a:solidFill>
                <a:latin typeface="Calibri"/>
                <a:ea typeface="Calibri"/>
                <a:cs typeface="Calibri"/>
                <a:sym typeface="Calibri"/>
              </a:rPr>
            </a:br>
            <a:r>
              <a:rPr lang="en" sz="1100" b="1">
                <a:solidFill>
                  <a:srgbClr val="FF0000"/>
                </a:solidFill>
                <a:latin typeface="Calibri"/>
                <a:ea typeface="Calibri"/>
                <a:cs typeface="Calibri"/>
                <a:sym typeface="Calibri"/>
              </a:rPr>
              <a:t>    From "Generate the next few lines of code" </a:t>
            </a:r>
            <a:br>
              <a:rPr lang="en" sz="1100" b="1">
                <a:solidFill>
                  <a:srgbClr val="FF0000"/>
                </a:solidFill>
                <a:latin typeface="Calibri"/>
                <a:ea typeface="Calibri"/>
                <a:cs typeface="Calibri"/>
                <a:sym typeface="Calibri"/>
              </a:rPr>
            </a:br>
            <a:r>
              <a:rPr lang="en" sz="1100" b="1">
                <a:solidFill>
                  <a:srgbClr val="FF0000"/>
                </a:solidFill>
                <a:latin typeface="Calibri"/>
                <a:ea typeface="Calibri"/>
                <a:cs typeface="Calibri"/>
                <a:sym typeface="Calibri"/>
              </a:rPr>
              <a:t>          to "Generate an entire, integrated, and well-tested component"</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Delegation 1</a:t>
            </a:r>
            <a:r>
              <a:rPr lang="en" sz="1100">
                <a:solidFill>
                  <a:schemeClr val="dk1"/>
                </a:solidFill>
                <a:latin typeface="Calibri"/>
                <a:ea typeface="Calibri"/>
                <a:cs typeface="Calibri"/>
                <a:sym typeface="Calibri"/>
              </a:rPr>
              <a:t>: </a:t>
            </a:r>
            <a:r>
              <a:rPr lang="en" sz="1100" b="1">
                <a:solidFill>
                  <a:srgbClr val="3C78D8"/>
                </a:solidFill>
                <a:latin typeface="Calibri"/>
                <a:ea typeface="Calibri"/>
                <a:cs typeface="Calibri"/>
                <a:sym typeface="Calibri"/>
              </a:rPr>
              <a:t>Delegate the "Thinking Steps":</a:t>
            </a:r>
            <a:r>
              <a:rPr lang="en" sz="1100">
                <a:solidFill>
                  <a:schemeClr val="dk1"/>
                </a:solidFill>
                <a:latin typeface="Calibri"/>
                <a:ea typeface="Calibri"/>
                <a:cs typeface="Calibri"/>
                <a:sym typeface="Calibri"/>
              </a:rPr>
              <a:t> Instruct agent to Plan first. </a:t>
            </a:r>
            <a:r>
              <a:rPr lang="en" sz="1100" b="1">
                <a:solidFill>
                  <a:srgbClr val="3C78D8"/>
                </a:solidFill>
                <a:latin typeface="Calibri"/>
                <a:ea typeface="Calibri"/>
                <a:cs typeface="Calibri"/>
                <a:sym typeface="Calibri"/>
              </a:rPr>
              <a:t>Prompt addition: </a:t>
            </a:r>
            <a:r>
              <a:rPr lang="en" sz="1100">
                <a:solidFill>
                  <a:schemeClr val="dk1"/>
                </a:solidFill>
                <a:latin typeface="Calibri"/>
                <a:ea typeface="Calibri"/>
                <a:cs typeface="Calibri"/>
                <a:sym typeface="Calibri"/>
              </a:rPr>
              <a:t>"First, outline the necessary classes/functions, their responsibilities, and the testing strategy. Do not write code until I approve the plan." (This forces the agent to organize its thinking)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Delegation 2</a:t>
            </a:r>
            <a:r>
              <a:rPr lang="en" sz="1100">
                <a:solidFill>
                  <a:schemeClr val="dk1"/>
                </a:solidFill>
                <a:latin typeface="Calibri"/>
                <a:ea typeface="Calibri"/>
                <a:cs typeface="Calibri"/>
                <a:sym typeface="Calibri"/>
              </a:rPr>
              <a:t>: </a:t>
            </a:r>
            <a:r>
              <a:rPr lang="en" sz="1100" b="1">
                <a:solidFill>
                  <a:srgbClr val="3C78D8"/>
                </a:solidFill>
                <a:latin typeface="Calibri"/>
                <a:ea typeface="Calibri"/>
                <a:cs typeface="Calibri"/>
                <a:sym typeface="Calibri"/>
              </a:rPr>
              <a:t>Delegate creating "scaffolding":</a:t>
            </a:r>
            <a:r>
              <a:rPr lang="en" sz="1100">
                <a:solidFill>
                  <a:schemeClr val="dk1"/>
                </a:solidFill>
                <a:latin typeface="Calibri"/>
                <a:ea typeface="Calibri"/>
                <a:cs typeface="Calibri"/>
                <a:sym typeface="Calibri"/>
              </a:rPr>
              <a:t> </a:t>
            </a:r>
            <a:br>
              <a:rPr lang="en" sz="1100">
                <a:solidFill>
                  <a:schemeClr val="dk1"/>
                </a:solidFill>
                <a:latin typeface="Calibri"/>
                <a:ea typeface="Calibri"/>
                <a:cs typeface="Calibri"/>
                <a:sym typeface="Calibri"/>
              </a:rPr>
            </a:br>
            <a:r>
              <a:rPr lang="en" sz="1100" b="1">
                <a:solidFill>
                  <a:srgbClr val="3C78D8"/>
                </a:solidFill>
                <a:latin typeface="Calibri"/>
                <a:ea typeface="Calibri"/>
                <a:cs typeface="Calibri"/>
                <a:sym typeface="Calibri"/>
              </a:rPr>
              <a:t>Prompt addition: </a:t>
            </a:r>
            <a:r>
              <a:rPr lang="en" sz="1100">
                <a:solidFill>
                  <a:schemeClr val="dk1"/>
                </a:solidFill>
                <a:latin typeface="Calibri"/>
                <a:ea typeface="Calibri"/>
                <a:cs typeface="Calibri"/>
                <a:sym typeface="Calibri"/>
              </a:rPr>
              <a:t>"Generate the complete boilerplate for a new React component that connects to Redux, including the TypeScript interface for props, and an initial test file using Jest."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Delegation 3</a:t>
            </a:r>
            <a:r>
              <a:rPr lang="en" sz="1100">
                <a:solidFill>
                  <a:schemeClr val="dk1"/>
                </a:solidFill>
                <a:latin typeface="Calibri"/>
                <a:ea typeface="Calibri"/>
                <a:cs typeface="Calibri"/>
                <a:sym typeface="Calibri"/>
              </a:rPr>
              <a:t>: </a:t>
            </a:r>
            <a:r>
              <a:rPr lang="en" sz="1100" b="1">
                <a:solidFill>
                  <a:srgbClr val="3C78D8"/>
                </a:solidFill>
                <a:latin typeface="Calibri"/>
                <a:ea typeface="Calibri"/>
                <a:cs typeface="Calibri"/>
                <a:sym typeface="Calibri"/>
              </a:rPr>
              <a:t>Quality and Review (Self-Correction): </a:t>
            </a:r>
            <a:br>
              <a:rPr lang="en" sz="1100">
                <a:solidFill>
                  <a:schemeClr val="dk1"/>
                </a:solidFill>
                <a:latin typeface="Calibri"/>
                <a:ea typeface="Calibri"/>
                <a:cs typeface="Calibri"/>
                <a:sym typeface="Calibri"/>
              </a:rPr>
            </a:br>
            <a:r>
              <a:rPr lang="en" sz="1100" b="1">
                <a:solidFill>
                  <a:srgbClr val="3C78D8"/>
                </a:solidFill>
                <a:latin typeface="Calibri"/>
                <a:ea typeface="Calibri"/>
                <a:cs typeface="Calibri"/>
                <a:sym typeface="Calibri"/>
              </a:rPr>
              <a:t>Prompt addition: </a:t>
            </a:r>
            <a:r>
              <a:rPr lang="en" sz="1100">
                <a:solidFill>
                  <a:schemeClr val="dk1"/>
                </a:solidFill>
                <a:latin typeface="Calibri"/>
                <a:ea typeface="Calibri"/>
                <a:cs typeface="Calibri"/>
                <a:sym typeface="Calibri"/>
              </a:rPr>
              <a:t>"Review the generated code for security vulnerabilities (e.g., SQL injection risks) and adherence to PEP 8 standards. Refactor any identified issues before showing the final result."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6AA84F"/>
              </a:buClr>
              <a:buSzPts val="1100"/>
              <a:buFont typeface="Calibri"/>
              <a:buChar char="●"/>
            </a:pPr>
            <a:r>
              <a:rPr lang="en" sz="1100" b="1">
                <a:solidFill>
                  <a:srgbClr val="6AA84F"/>
                </a:solidFill>
                <a:latin typeface="Calibri"/>
                <a:ea typeface="Calibri"/>
                <a:cs typeface="Calibri"/>
                <a:sym typeface="Calibri"/>
              </a:rPr>
              <a:t>Provide clear constraints and context - these are the "reins" that guide the agent, rather than the "hands" that push the feet. Examples of constraints:  Architectural, Framework/Style, Testing</a:t>
            </a:r>
            <a:endParaRPr sz="1100" b="1">
              <a:solidFill>
                <a:srgbClr val="6AA84F"/>
              </a:solidFill>
              <a:latin typeface="Calibri"/>
              <a:ea typeface="Calibri"/>
              <a:cs typeface="Calibri"/>
              <a:sym typeface="Calibri"/>
            </a:endParaRPr>
          </a:p>
        </p:txBody>
      </p:sp>
      <p:pic>
        <p:nvPicPr>
          <p:cNvPr id="178" name="Google Shape;178;p2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591200" y="95850"/>
            <a:ext cx="2166175" cy="2372774"/>
          </a:xfrm>
          <a:prstGeom prst="rect">
            <a:avLst/>
          </a:prstGeom>
          <a:noFill/>
          <a:ln>
            <a:noFill/>
          </a:ln>
        </p:spPr>
      </p:pic>
      <p:pic>
        <p:nvPicPr>
          <p:cNvPr id="179" name="Google Shape;179;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825133" y="2583650"/>
            <a:ext cx="2251817" cy="2496499"/>
          </a:xfrm>
          <a:prstGeom prst="rect">
            <a:avLst/>
          </a:prstGeom>
          <a:noFill/>
          <a:ln>
            <a:noFill/>
          </a:ln>
        </p:spPr>
      </p:pic>
      <p:sp>
        <p:nvSpPr>
          <p:cNvPr id="180" name="Google Shape;180;p20"/>
          <p:cNvSpPr txBox="1"/>
          <p:nvPr/>
        </p:nvSpPr>
        <p:spPr>
          <a:xfrm>
            <a:off x="4547001" y="3368650"/>
            <a:ext cx="2210400" cy="1711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ultimate goal is to move from being a manual coder to an </a:t>
            </a:r>
            <a:r>
              <a:rPr lang="en" sz="1100" b="1">
                <a:solidFill>
                  <a:srgbClr val="FF0000"/>
                </a:solidFill>
                <a:latin typeface="Calibri"/>
                <a:ea typeface="Calibri"/>
                <a:cs typeface="Calibri"/>
                <a:sym typeface="Calibri"/>
              </a:rPr>
              <a:t>Architect of Instructions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By teaching the AI agent to handle the planning, scaffolding, and quality control, you free yourself to focus on the high-level system design and the critical business logic that only a human engineer can truly master.</a:t>
            </a:r>
            <a:endParaRPr sz="1100">
              <a:solidFill>
                <a:schemeClr val="dk1"/>
              </a:solidFill>
              <a:latin typeface="Calibri"/>
              <a:ea typeface="Calibri"/>
              <a:cs typeface="Calibri"/>
              <a:sym typeface="Calibri"/>
            </a:endParaRPr>
          </a:p>
        </p:txBody>
      </p:sp>
      <p:sp>
        <p:nvSpPr>
          <p:cNvPr id="181" name="Google Shape;181;p20"/>
          <p:cNvSpPr/>
          <p:nvPr/>
        </p:nvSpPr>
        <p:spPr>
          <a:xfrm rot="3037183">
            <a:off x="6690291" y="2194999"/>
            <a:ext cx="652046" cy="249179"/>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p:nvPr/>
        </p:nvSpPr>
        <p:spPr>
          <a:xfrm>
            <a:off x="55075" y="20375"/>
            <a:ext cx="310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  Agent Frameworks</a:t>
            </a:r>
            <a:endParaRPr sz="2000" b="1" i="0" u="none" strike="noStrike" cap="none">
              <a:solidFill>
                <a:schemeClr val="dk1"/>
              </a:solidFill>
              <a:latin typeface="Calibri"/>
              <a:ea typeface="Calibri"/>
              <a:cs typeface="Calibri"/>
              <a:sym typeface="Calibri"/>
            </a:endParaRPr>
          </a:p>
        </p:txBody>
      </p:sp>
      <p:sp>
        <p:nvSpPr>
          <p:cNvPr id="187" name="Google Shape;187;p21"/>
          <p:cNvSpPr txBox="1"/>
          <p:nvPr/>
        </p:nvSpPr>
        <p:spPr>
          <a:xfrm>
            <a:off x="265351" y="409477"/>
            <a:ext cx="5409000" cy="443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Node-based agent workflow builders: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Microsoft Agent Framework - </a:t>
            </a:r>
            <a:r>
              <a:rPr lang="en" sz="1100" u="sng">
                <a:solidFill>
                  <a:schemeClr val="hlink"/>
                </a:solidFill>
                <a:latin typeface="Calibri"/>
                <a:ea typeface="Calibri"/>
                <a:cs typeface="Calibri"/>
                <a:sym typeface="Calibri"/>
                <a:hlinkClick r:id="rId3"/>
              </a:rPr>
              <a:t>https://github.com/microsoft/agent-framework</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Microsoft Power Automate : </a:t>
            </a:r>
            <a:r>
              <a:rPr lang="en" sz="1100" u="sng">
                <a:solidFill>
                  <a:schemeClr val="hlink"/>
                </a:solidFill>
                <a:latin typeface="Calibri"/>
                <a:ea typeface="Calibri"/>
                <a:cs typeface="Calibri"/>
                <a:sym typeface="Calibri"/>
                <a:hlinkClick r:id="rId4"/>
              </a:rPr>
              <a:t>https://powerautomate.microsoft.com</a:t>
            </a:r>
            <a:r>
              <a:rPr lang="en" sz="1100">
                <a:solidFill>
                  <a:schemeClr val="dk1"/>
                </a:solidFill>
                <a:latin typeface="Calibri"/>
                <a:ea typeface="Calibri"/>
                <a:cs typeface="Calibri"/>
                <a:sym typeface="Calibri"/>
              </a:rPr>
              <a:t> (not open source)</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Zapier : </a:t>
            </a:r>
            <a:r>
              <a:rPr lang="en" sz="1100" u="sng">
                <a:solidFill>
                  <a:schemeClr val="hlink"/>
                </a:solidFill>
                <a:latin typeface="Calibri"/>
                <a:ea typeface="Calibri"/>
                <a:cs typeface="Calibri"/>
                <a:sym typeface="Calibri"/>
                <a:hlinkClick r:id="rId5"/>
              </a:rPr>
              <a:t>https://zapier.com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Make (Integromat) : </a:t>
            </a:r>
            <a:r>
              <a:rPr lang="en" sz="1100" u="sng">
                <a:solidFill>
                  <a:schemeClr val="hlink"/>
                </a:solidFill>
                <a:latin typeface="Calibri"/>
                <a:ea typeface="Calibri"/>
                <a:cs typeface="Calibri"/>
                <a:sym typeface="Calibri"/>
                <a:hlinkClick r:id="rId6"/>
              </a:rPr>
              <a:t>https://www.make.com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LangChain : </a:t>
            </a:r>
            <a:r>
              <a:rPr lang="en" sz="1100" u="sng">
                <a:solidFill>
                  <a:schemeClr val="hlink"/>
                </a:solidFill>
                <a:latin typeface="Calibri"/>
                <a:ea typeface="Calibri"/>
                <a:cs typeface="Calibri"/>
                <a:sym typeface="Calibri"/>
                <a:hlinkClick r:id="rId7"/>
              </a:rPr>
              <a:t>https://www.langchain.com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Node-RED : </a:t>
            </a:r>
            <a:r>
              <a:rPr lang="en" sz="1100" u="sng">
                <a:solidFill>
                  <a:schemeClr val="hlink"/>
                </a:solidFill>
                <a:latin typeface="Calibri"/>
                <a:ea typeface="Calibri"/>
                <a:cs typeface="Calibri"/>
                <a:sym typeface="Calibri"/>
                <a:hlinkClick r:id="rId8"/>
              </a:rPr>
              <a:t>https://nodered.org</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n8n : </a:t>
            </a:r>
            <a:r>
              <a:rPr lang="en" sz="1100" u="sng">
                <a:solidFill>
                  <a:schemeClr val="hlink"/>
                </a:solidFill>
                <a:latin typeface="Calibri"/>
                <a:ea typeface="Calibri"/>
                <a:cs typeface="Calibri"/>
                <a:sym typeface="Calibri"/>
                <a:hlinkClick r:id="rId9"/>
              </a:rPr>
              <a:t>https://n8n.io</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AutoGen : </a:t>
            </a:r>
            <a:r>
              <a:rPr lang="en" sz="1100" u="sng">
                <a:solidFill>
                  <a:schemeClr val="hlink"/>
                </a:solidFill>
                <a:latin typeface="Calibri"/>
                <a:ea typeface="Calibri"/>
                <a:cs typeface="Calibri"/>
                <a:sym typeface="Calibri"/>
                <a:hlinkClick r:id="rId10"/>
              </a:rPr>
              <a:t>https://microsoft.github.io/autogen/</a:t>
            </a:r>
            <a:r>
              <a:rPr lang="en" sz="1100">
                <a:solidFill>
                  <a:schemeClr val="dk1"/>
                </a:solidFill>
                <a:latin typeface="Calibri"/>
                <a:ea typeface="Calibri"/>
                <a:cs typeface="Calibri"/>
                <a:sym typeface="Calibri"/>
              </a:rPr>
              <a:t> - retired.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LlamaIndex : </a:t>
            </a:r>
            <a:r>
              <a:rPr lang="en" sz="1100" u="sng">
                <a:solidFill>
                  <a:schemeClr val="hlink"/>
                </a:solidFill>
                <a:latin typeface="Calibri"/>
                <a:ea typeface="Calibri"/>
                <a:cs typeface="Calibri"/>
                <a:sym typeface="Calibri"/>
                <a:hlinkClick r:id="rId11"/>
              </a:rPr>
              <a:t>https://www.llamaindex.ai</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CrewAI : </a:t>
            </a:r>
            <a:r>
              <a:rPr lang="en" sz="1100" u="sng">
                <a:solidFill>
                  <a:schemeClr val="hlink"/>
                </a:solidFill>
                <a:latin typeface="Calibri"/>
                <a:ea typeface="Calibri"/>
                <a:cs typeface="Calibri"/>
                <a:sym typeface="Calibri"/>
                <a:hlinkClick r:id="rId12"/>
              </a:rPr>
              <a:t>https://www.crewai.com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FlowiseAI : </a:t>
            </a:r>
            <a:r>
              <a:rPr lang="en" sz="1100" u="sng">
                <a:solidFill>
                  <a:schemeClr val="hlink"/>
                </a:solidFill>
                <a:latin typeface="Calibri"/>
                <a:ea typeface="Calibri"/>
                <a:cs typeface="Calibri"/>
                <a:sym typeface="Calibri"/>
                <a:hlinkClick r:id="rId13"/>
              </a:rPr>
              <a:t>https://flowiseai.com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Langflow : </a:t>
            </a:r>
            <a:r>
              <a:rPr lang="en" sz="1100" u="sng">
                <a:solidFill>
                  <a:schemeClr val="hlink"/>
                </a:solidFill>
                <a:latin typeface="Calibri"/>
                <a:ea typeface="Calibri"/>
                <a:cs typeface="Calibri"/>
                <a:sym typeface="Calibri"/>
                <a:hlinkClick r:id="rId14"/>
              </a:rPr>
              <a:t>https://www.langflow.org</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LangGraph : </a:t>
            </a:r>
            <a:r>
              <a:rPr lang="en" sz="1100" u="sng">
                <a:solidFill>
                  <a:schemeClr val="hlink"/>
                </a:solidFill>
                <a:latin typeface="Calibri"/>
                <a:ea typeface="Calibri"/>
                <a:cs typeface="Calibri"/>
                <a:sym typeface="Calibri"/>
                <a:hlinkClick r:id="rId15"/>
              </a:rPr>
              <a:t>https://langchain-ai.github.io/langgraph/</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Haystack : </a:t>
            </a:r>
            <a:r>
              <a:rPr lang="en" sz="1100" u="sng">
                <a:solidFill>
                  <a:schemeClr val="hlink"/>
                </a:solidFill>
                <a:latin typeface="Calibri"/>
                <a:ea typeface="Calibri"/>
                <a:cs typeface="Calibri"/>
                <a:sym typeface="Calibri"/>
                <a:hlinkClick r:id="rId16"/>
              </a:rPr>
              <a:t>https://haystack.deepset.ai</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Activepieces : </a:t>
            </a:r>
            <a:r>
              <a:rPr lang="en" sz="1100" u="sng">
                <a:solidFill>
                  <a:schemeClr val="hlink"/>
                </a:solidFill>
                <a:latin typeface="Calibri"/>
                <a:ea typeface="Calibri"/>
                <a:cs typeface="Calibri"/>
                <a:sym typeface="Calibri"/>
                <a:hlinkClick r:id="rId17"/>
              </a:rPr>
              <a:t>https://www.activepieces.com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StackStorm : </a:t>
            </a:r>
            <a:r>
              <a:rPr lang="en" sz="1100" u="sng">
                <a:solidFill>
                  <a:schemeClr val="hlink"/>
                </a:solidFill>
                <a:latin typeface="Calibri"/>
                <a:ea typeface="Calibri"/>
                <a:cs typeface="Calibri"/>
                <a:sym typeface="Calibri"/>
                <a:hlinkClick r:id="rId18"/>
              </a:rPr>
              <a:t>https://stackstorm.com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SuperAGI : </a:t>
            </a:r>
            <a:r>
              <a:rPr lang="en" sz="1100" u="sng">
                <a:solidFill>
                  <a:schemeClr val="hlink"/>
                </a:solidFill>
                <a:latin typeface="Calibri"/>
                <a:ea typeface="Calibri"/>
                <a:cs typeface="Calibri"/>
                <a:sym typeface="Calibri"/>
                <a:hlinkClick r:id="rId19"/>
              </a:rPr>
              <a:t>https://superagi.com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Huginn : </a:t>
            </a:r>
            <a:r>
              <a:rPr lang="en" sz="1100" u="sng">
                <a:solidFill>
                  <a:schemeClr val="hlink"/>
                </a:solidFill>
                <a:latin typeface="Calibri"/>
                <a:ea typeface="Calibri"/>
                <a:cs typeface="Calibri"/>
                <a:sym typeface="Calibri"/>
                <a:hlinkClick r:id="rId20"/>
              </a:rPr>
              <a:t>https://github.com/huginn/huginn</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RelevanceAI : </a:t>
            </a:r>
            <a:r>
              <a:rPr lang="en" sz="1100" u="sng">
                <a:solidFill>
                  <a:schemeClr val="hlink"/>
                </a:solidFill>
                <a:latin typeface="Calibri"/>
                <a:ea typeface="Calibri"/>
                <a:cs typeface="Calibri"/>
                <a:sym typeface="Calibri"/>
                <a:hlinkClick r:id="rId21"/>
              </a:rPr>
              <a:t>https://relevance.ai</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Superagent : </a:t>
            </a:r>
            <a:r>
              <a:rPr lang="en" sz="1100" u="sng">
                <a:solidFill>
                  <a:schemeClr val="hlink"/>
                </a:solidFill>
                <a:latin typeface="Calibri"/>
                <a:ea typeface="Calibri"/>
                <a:cs typeface="Calibri"/>
                <a:sym typeface="Calibri"/>
                <a:hlinkClick r:id="rId22"/>
              </a:rPr>
              <a:t>https://www.superagent.sh</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MemGPT : </a:t>
            </a:r>
            <a:r>
              <a:rPr lang="en" sz="1100" u="sng">
                <a:solidFill>
                  <a:schemeClr val="hlink"/>
                </a:solidFill>
                <a:latin typeface="Calibri"/>
                <a:ea typeface="Calibri"/>
                <a:cs typeface="Calibri"/>
                <a:sym typeface="Calibri"/>
                <a:hlinkClick r:id="rId23"/>
              </a:rPr>
              <a:t>https://memgpt.ai</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Latenode : </a:t>
            </a:r>
            <a:r>
              <a:rPr lang="en" sz="1100" u="sng">
                <a:solidFill>
                  <a:schemeClr val="hlink"/>
                </a:solidFill>
                <a:latin typeface="Calibri"/>
                <a:ea typeface="Calibri"/>
                <a:cs typeface="Calibri"/>
                <a:sym typeface="Calibri"/>
                <a:hlinkClick r:id="rId24"/>
              </a:rPr>
              <a:t>https://latenode.com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Relay : </a:t>
            </a:r>
            <a:r>
              <a:rPr lang="en" sz="1100" u="sng">
                <a:solidFill>
                  <a:schemeClr val="hlink"/>
                </a:solidFill>
                <a:latin typeface="Calibri"/>
                <a:ea typeface="Calibri"/>
                <a:cs typeface="Calibri"/>
                <a:sym typeface="Calibri"/>
                <a:hlinkClick r:id="rId25"/>
              </a:rPr>
              <a:t>https://relay.app</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Lindy : </a:t>
            </a:r>
            <a:r>
              <a:rPr lang="en" sz="1100" u="sng">
                <a:solidFill>
                  <a:schemeClr val="hlink"/>
                </a:solidFill>
                <a:latin typeface="Calibri"/>
                <a:ea typeface="Calibri"/>
                <a:cs typeface="Calibri"/>
                <a:sym typeface="Calibri"/>
                <a:hlinkClick r:id="rId26"/>
              </a:rPr>
              <a:t>https://www.lindy.ai</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Gumloop : </a:t>
            </a:r>
            <a:r>
              <a:rPr lang="en" sz="1100" u="sng">
                <a:solidFill>
                  <a:schemeClr val="hlink"/>
                </a:solidFill>
                <a:latin typeface="Calibri"/>
                <a:ea typeface="Calibri"/>
                <a:cs typeface="Calibri"/>
                <a:sym typeface="Calibri"/>
                <a:hlinkClick r:id="rId27"/>
              </a:rPr>
              <a:t>https://www.gumloop.com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188" name="Google Shape;188;p21"/>
          <p:cNvPicPr preferRelativeResize="0"/>
          <p:nvPr/>
        </p:nvPicPr>
        <p:blipFill>
          <a:blip r:embed="rId28" cstate="email">
            <a:alphaModFix/>
            <a:extLst>
              <a:ext uri="{28A0092B-C50C-407E-A947-70E740481C1C}">
                <a14:useLocalDpi xmlns:a14="http://schemas.microsoft.com/office/drawing/2010/main"/>
              </a:ext>
            </a:extLst>
          </a:blip>
          <a:stretch>
            <a:fillRect/>
          </a:stretch>
        </p:blipFill>
        <p:spPr>
          <a:xfrm>
            <a:off x="7419702" y="3936825"/>
            <a:ext cx="1631700" cy="1085825"/>
          </a:xfrm>
          <a:prstGeom prst="rect">
            <a:avLst/>
          </a:prstGeom>
          <a:noFill/>
          <a:ln w="9525" cap="flat" cmpd="sng">
            <a:solidFill>
              <a:srgbClr val="FF0000"/>
            </a:solidFill>
            <a:prstDash val="solid"/>
            <a:round/>
            <a:headEnd type="none" w="sm" len="sm"/>
            <a:tailEnd type="none" w="sm" len="sm"/>
          </a:ln>
        </p:spPr>
      </p:pic>
      <p:pic>
        <p:nvPicPr>
          <p:cNvPr id="189" name="Google Shape;189;p21"/>
          <p:cNvPicPr preferRelativeResize="0"/>
          <p:nvPr/>
        </p:nvPicPr>
        <p:blipFill>
          <a:blip r:embed="rId29" cstate="email">
            <a:alphaModFix/>
            <a:extLst>
              <a:ext uri="{28A0092B-C50C-407E-A947-70E740481C1C}">
                <a14:useLocalDpi xmlns:a14="http://schemas.microsoft.com/office/drawing/2010/main"/>
              </a:ext>
            </a:extLst>
          </a:blip>
          <a:stretch>
            <a:fillRect/>
          </a:stretch>
        </p:blipFill>
        <p:spPr>
          <a:xfrm>
            <a:off x="5842050" y="2822999"/>
            <a:ext cx="1538473" cy="1047176"/>
          </a:xfrm>
          <a:prstGeom prst="rect">
            <a:avLst/>
          </a:prstGeom>
          <a:noFill/>
          <a:ln w="9525" cap="flat" cmpd="sng">
            <a:solidFill>
              <a:srgbClr val="FF0000"/>
            </a:solidFill>
            <a:prstDash val="solid"/>
            <a:round/>
            <a:headEnd type="none" w="sm" len="sm"/>
            <a:tailEnd type="none" w="sm" len="sm"/>
          </a:ln>
        </p:spPr>
      </p:pic>
      <p:pic>
        <p:nvPicPr>
          <p:cNvPr id="190" name="Google Shape;190;p21"/>
          <p:cNvPicPr preferRelativeResize="0"/>
          <p:nvPr/>
        </p:nvPicPr>
        <p:blipFill>
          <a:blip r:embed="rId30" cstate="email">
            <a:alphaModFix/>
            <a:extLst>
              <a:ext uri="{28A0092B-C50C-407E-A947-70E740481C1C}">
                <a14:useLocalDpi xmlns:a14="http://schemas.microsoft.com/office/drawing/2010/main"/>
              </a:ext>
            </a:extLst>
          </a:blip>
          <a:stretch>
            <a:fillRect/>
          </a:stretch>
        </p:blipFill>
        <p:spPr>
          <a:xfrm>
            <a:off x="7512918" y="1863754"/>
            <a:ext cx="1538480" cy="958478"/>
          </a:xfrm>
          <a:prstGeom prst="rect">
            <a:avLst/>
          </a:prstGeom>
          <a:noFill/>
          <a:ln w="7225" cap="flat" cmpd="sng">
            <a:solidFill>
              <a:srgbClr val="FF0000"/>
            </a:solidFill>
            <a:prstDash val="solid"/>
            <a:round/>
            <a:headEnd type="none" w="sm" len="sm"/>
            <a:tailEnd type="none" w="sm" len="sm"/>
          </a:ln>
        </p:spPr>
      </p:pic>
      <p:sp>
        <p:nvSpPr>
          <p:cNvPr id="191" name="Google Shape;191;p21"/>
          <p:cNvSpPr txBox="1"/>
          <p:nvPr/>
        </p:nvSpPr>
        <p:spPr>
          <a:xfrm>
            <a:off x="7877606" y="1747112"/>
            <a:ext cx="728400" cy="268800"/>
          </a:xfrm>
          <a:prstGeom prst="rect">
            <a:avLst/>
          </a:prstGeom>
          <a:noFill/>
          <a:ln>
            <a:noFill/>
          </a:ln>
        </p:spPr>
        <p:txBody>
          <a:bodyPr spcFirstLastPara="1" wrap="square" lIns="69450" tIns="69450" rIns="69450" bIns="69450" anchor="t" anchorCtr="0">
            <a:spAutoFit/>
          </a:bodyPr>
          <a:lstStyle/>
          <a:p>
            <a:pPr marL="0" lvl="0" indent="0" algn="ctr" rtl="0">
              <a:spcBef>
                <a:spcPts val="0"/>
              </a:spcBef>
              <a:spcAft>
                <a:spcPts val="0"/>
              </a:spcAft>
              <a:buNone/>
            </a:pPr>
            <a:r>
              <a:rPr lang="en" sz="835">
                <a:solidFill>
                  <a:srgbClr val="FF0000"/>
                </a:solidFill>
                <a:latin typeface="Calibri"/>
                <a:ea typeface="Calibri"/>
                <a:cs typeface="Calibri"/>
                <a:sym typeface="Calibri"/>
              </a:rPr>
              <a:t>Microsoft</a:t>
            </a:r>
            <a:endParaRPr sz="1063">
              <a:solidFill>
                <a:srgbClr val="FF0000"/>
              </a:solidFill>
            </a:endParaRPr>
          </a:p>
        </p:txBody>
      </p:sp>
      <p:pic>
        <p:nvPicPr>
          <p:cNvPr id="192" name="Google Shape;192;p21"/>
          <p:cNvPicPr preferRelativeResize="0"/>
          <p:nvPr/>
        </p:nvPicPr>
        <p:blipFill>
          <a:blip r:embed="rId31" cstate="email">
            <a:alphaModFix/>
            <a:extLst>
              <a:ext uri="{28A0092B-C50C-407E-A947-70E740481C1C}">
                <a14:useLocalDpi xmlns:a14="http://schemas.microsoft.com/office/drawing/2010/main"/>
              </a:ext>
            </a:extLst>
          </a:blip>
          <a:stretch>
            <a:fillRect/>
          </a:stretch>
        </p:blipFill>
        <p:spPr>
          <a:xfrm>
            <a:off x="5747650" y="163973"/>
            <a:ext cx="2782648" cy="5851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2"/>
          <p:cNvSpPr txBox="1"/>
          <p:nvPr/>
        </p:nvSpPr>
        <p:spPr>
          <a:xfrm>
            <a:off x="55075" y="20375"/>
            <a:ext cx="4444500" cy="2493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500" b="1">
                <a:solidFill>
                  <a:schemeClr val="dk1"/>
                </a:solidFill>
                <a:latin typeface="Calibri"/>
                <a:ea typeface="Calibri"/>
                <a:cs typeface="Calibri"/>
                <a:sym typeface="Calibri"/>
              </a:rPr>
              <a:t>Cline vs Multi-Agent Frameworks</a:t>
            </a:r>
            <a:endParaRPr sz="1500" b="1">
              <a:solidFill>
                <a:schemeClr val="dk1"/>
              </a:solidFill>
              <a:latin typeface="Calibri"/>
              <a:ea typeface="Calibri"/>
              <a:cs typeface="Calibri"/>
              <a:sym typeface="Calibri"/>
            </a:endParaRPr>
          </a:p>
        </p:txBody>
      </p:sp>
      <p:sp>
        <p:nvSpPr>
          <p:cNvPr id="198" name="Google Shape;198;p22"/>
          <p:cNvSpPr txBox="1"/>
          <p:nvPr/>
        </p:nvSpPr>
        <p:spPr>
          <a:xfrm>
            <a:off x="78737" y="330470"/>
            <a:ext cx="4444500" cy="459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Cline is fundamentally different from multi-agent frameworks - it's a single-agent VS Code extension (or JetBrains plugin) focused on interactive development, while multi-agent frameworks like CrewAI, AutoGen, and LangGraph orchestrate teams of specialized AI agents working together on complex tasks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Cline operates as an individual human-in-the-loop coding assistant. It uses a plan-then-execute approach where it shows you proposed changes before implementing them, executes terminal commands with your approval, and maintains full visibility into every file read and code modification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Multi-agent frameworks like CrewAI, AutoGen, and LangGraph take a different approach by coordinating multiple specialized agents that collaborate autonomously. Each agent has defined roles, goals, and capabilities, working together in structured workflows to complete complex tasks through distributed problem-solving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Multi-agent frameworks shine for complex, multi-step automation requiring coordination between specialized roles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Cline prioritizes transparency and control. You approve every action, see token usage in real-time, and maintain data sovereignty through client-side execution. The open-source codebase means security teams can audit exactly what's happening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Multi-agent frameworks prioritize autonomous coordination. They're built for scenarios where multiple agents need to communicate, share tasks, and optimize actions through real-time decision-making without constant human intervention. This makes them powerful for enterprise automation but less suitable for interactive development where you want to review each change</a:t>
            </a:r>
            <a:endParaRPr sz="1100">
              <a:solidFill>
                <a:schemeClr val="dk1"/>
              </a:solidFill>
              <a:latin typeface="Calibri"/>
              <a:ea typeface="Calibri"/>
              <a:cs typeface="Calibri"/>
              <a:sym typeface="Calibri"/>
            </a:endParaRPr>
          </a:p>
        </p:txBody>
      </p:sp>
      <p:pic>
        <p:nvPicPr>
          <p:cNvPr id="199" name="Google Shape;199;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875250" y="119000"/>
            <a:ext cx="3120576" cy="31205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p:nvPr/>
        </p:nvSpPr>
        <p:spPr>
          <a:xfrm>
            <a:off x="55075" y="20375"/>
            <a:ext cx="4444500" cy="2493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500" b="1">
                <a:solidFill>
                  <a:schemeClr val="dk1"/>
                </a:solidFill>
                <a:latin typeface="Calibri"/>
                <a:ea typeface="Calibri"/>
                <a:cs typeface="Calibri"/>
                <a:sym typeface="Calibri"/>
              </a:rPr>
              <a:t>Ollama + Qwen3-VL </a:t>
            </a:r>
            <a:endParaRPr sz="1500" b="1">
              <a:solidFill>
                <a:schemeClr val="dk1"/>
              </a:solidFill>
              <a:latin typeface="Calibri"/>
              <a:ea typeface="Calibri"/>
              <a:cs typeface="Calibri"/>
              <a:sym typeface="Calibri"/>
            </a:endParaRPr>
          </a:p>
        </p:txBody>
      </p:sp>
      <p:sp>
        <p:nvSpPr>
          <p:cNvPr id="205" name="Google Shape;205;p23"/>
          <p:cNvSpPr txBox="1"/>
          <p:nvPr/>
        </p:nvSpPr>
        <p:spPr>
          <a:xfrm>
            <a:off x="34775" y="330470"/>
            <a:ext cx="4444500" cy="475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Qwen3-VL 235B  on Ollama</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ollama run qwen3-vl:235b-cloud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most powerful vision language model in Qwen series is now available on Ollama’s cloud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4B, 8B, 30B and 235B models will be made available locally soon.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Use cases: Visual recognition and understanding; Multilingual OCR and understanding; Multimodal reasoning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Model capabilities: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Visual Agent: Operates PC/mobile GUIs—recognizes elements, understands functions, invokes tools, completes tasks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Visual Coding Boost: Generates Draw.io/HTML/CSS/JS from images/videos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Advanced Spatial Perception: Judges object positions, viewpoints, and occlusions; provides stronger 2D grounding and enables 3D grounding for spatial reasoning and embodied AI</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Long Context &amp; Video Understanding: Native 256K context, expandable to 1M; handles books and hours-long video with full recall and second-level indexing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Enhanced Multimodal Reasoning: Excels in STEM/Math—causal analysis and logical, evidence-based answers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Upgraded Visual Recognition: Broader, higher-quality pre-training is able to recognize everything more types of objects—celebrities, anime, products, landmarks, flora/fauna, etc</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Expanded OCR: Supports 32 languages (up from 19); robust in low light, blur, and tilt; better with rare/ancient characters and jargon; improved long-document structure parsing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Text Understanding on par with pure LLMs: Seamless text–vision fusion for lossless, unified comprehension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https://ollama.com/blog/qwen3-vl</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206" name="Google Shape;206;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039225" y="422075"/>
            <a:ext cx="3435950" cy="24578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4133</Words>
  <Application>Microsoft Macintosh PowerPoint</Application>
  <PresentationFormat>On-screen Show (16:9)</PresentationFormat>
  <Paragraphs>375</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Roboto Mono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2025-10-15T18:17:00Z</dcterms:modified>
</cp:coreProperties>
</file>