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43B982-6BEF-43B3-9AAA-0C926050B56A}">
  <a:tblStyle styleId="{1343B982-6BEF-43B3-9AAA-0C926050B56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9b00d6b9d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9b00d6b9d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8e1ca1a1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8e1ca1a1b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9ad52005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9ad520054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9ad520054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9ad5200545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9b136aea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9b136aea3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9aec5b42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9aec5b42e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6cd952d9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6cd952d9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9c7dad086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9c7dad0863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9ae72e9bf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39ae72e9bf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9ae72e9bf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9ae72e9bf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9ca960086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9ca960086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cd801f9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36cd801f91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9ae72e9bf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9ae72e9bf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9cb27e80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39cb27e80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9ad52005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39ad520054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9ad284de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39ad284de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6cd865e1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6cd865e1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8e16650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8e166505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cb11b2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6cb11b262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6cad6f155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6cad6f155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cad6f15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cad6f15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9b72c07a2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9b72c07a2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8d6438f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8d6438f9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arsturn.com/blog/running-llms-on-android-ollama-vs-llama-cpp" TargetMode="External"/><Relationship Id="rId3" Type="http://schemas.openxmlformats.org/officeDocument/2006/relationships/hyperlink" Target="https://itsfoss.com/android-on-device-ai/" TargetMode="External"/><Relationship Id="rId7" Type="http://schemas.openxmlformats.org/officeDocument/2006/relationships/hyperlink" Target="https://dev.to/koolkamalkishor/running-llama-32-on-android-a-step-by-step-guide-using-ollama-54i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iscuss.huggingface.co/t/running-llm-on-android/144838" TargetMode="External"/><Relationship Id="rId11" Type="http://schemas.openxmlformats.org/officeDocument/2006/relationships/image" Target="../media/image12.png"/><Relationship Id="rId5" Type="http://schemas.openxmlformats.org/officeDocument/2006/relationships/hyperlink" Target="https://www.callstack.com/blog/want-to-run-llms-on-your-device-meet-mlc" TargetMode="External"/><Relationship Id="rId10" Type="http://schemas.openxmlformats.org/officeDocument/2006/relationships/image" Target="../media/image11.png"/><Relationship Id="rId4" Type="http://schemas.openxmlformats.org/officeDocument/2006/relationships/hyperlink" Target="https://www.kdnuggets.com/install-run-llms-locally-android-phones" TargetMode="External"/><Relationship Id="rId9" Type="http://schemas.openxmlformats.org/officeDocument/2006/relationships/hyperlink" Target="https://ai.google.dev/edge/mediapipe/solutions/genai/llm_inference/androi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cline.bot/cline-cli/three-core-flow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hyperlink" Target="https://gorilla.cs.berkeley.edu/leaderboard.html" TargetMode="External"/><Relationship Id="rId4" Type="http://schemas.openxmlformats.org/officeDocument/2006/relationships/hyperlink" Target="https://cline.ghost.io/cline-cli-my-undying-love-of-cline-cor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alileo.ai/blog/stability-strategies-dynamic-multi-agents" TargetMode="External"/><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cloud.google.com/architecture/choose-design-pattern-agentic-ai-system" TargetMode="External"/><Relationship Id="rId5" Type="http://schemas.openxmlformats.org/officeDocument/2006/relationships/hyperlink" Target="https://google.github.io/adk-docs/agents/workflow-agents/loop-agents/" TargetMode="External"/><Relationship Id="rId4" Type="http://schemas.openxmlformats.org/officeDocument/2006/relationships/hyperlink" Target="https://galileo.ai/blog/multi-agent-coordination-strateg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line.bot/blog/what-makes-a-coding-agent" TargetMode="External"/><Relationship Id="rId3" Type="http://schemas.openxmlformats.org/officeDocument/2006/relationships/hyperlink" Target="https://www.datacamp.com/tutorial/crewai-vs-langgraph-vs-autogen" TargetMode="External"/><Relationship Id="rId7" Type="http://schemas.openxmlformats.org/officeDocument/2006/relationships/hyperlink" Target="https://galileo.ai/blog/stability-strategies-dynamic-multi-agents" TargetMode="External"/><Relationship Id="rId12"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ws.amazon.com/blogs/opensource/open-protocols-for-agent-interoperability-part-1-inter-agent-communication-on-mcp/" TargetMode="External"/><Relationship Id="rId11" Type="http://schemas.openxmlformats.org/officeDocument/2006/relationships/hyperlink" Target="https://github.com/microsoft/agent-framework" TargetMode="External"/><Relationship Id="rId5" Type="http://schemas.openxmlformats.org/officeDocument/2006/relationships/hyperlink" Target="https://itnext.io/mcp-vs-agent-orchestration-frameworks-langgraph-crewai-etc-ec6bd611aa4d" TargetMode="External"/><Relationship Id="rId10" Type="http://schemas.openxmlformats.org/officeDocument/2006/relationships/hyperlink" Target="https://github.com/crewAIInc/crewAI" TargetMode="External"/><Relationship Id="rId4" Type="http://schemas.openxmlformats.org/officeDocument/2006/relationships/hyperlink" Target="https://galileo.ai/blog/autogen-vs-crewai-vs-langgraph-vs-openai-agents-framework" TargetMode="External"/><Relationship Id="rId9" Type="http://schemas.openxmlformats.org/officeDocument/2006/relationships/hyperlink" Target="https://github.com/langchain-ai/langgraph"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skywork.ai/blog/how-to-use-claude-agent-sdk-step-by-step-ai-agent-tutorial/" TargetMode="External"/><Relationship Id="rId13" Type="http://schemas.openxmlformats.org/officeDocument/2006/relationships/hyperlink" Target="https://blog.promptlayer.com/openai-agents-sdk-vs-mcp/" TargetMode="External"/><Relationship Id="rId18" Type="http://schemas.openxmlformats.org/officeDocument/2006/relationships/hyperlink" Target="https://aws.amazon.com/blogs/opensource/introducing-strands-agents-an-open-source-ai-agents-sdk/" TargetMode="External"/><Relationship Id="rId3" Type="http://schemas.openxmlformats.org/officeDocument/2006/relationships/hyperlink" Target="https://google.github.io/adk-docs/" TargetMode="External"/><Relationship Id="rId21" Type="http://schemas.openxmlformats.org/officeDocument/2006/relationships/image" Target="../media/image17.png"/><Relationship Id="rId7" Type="http://schemas.openxmlformats.org/officeDocument/2006/relationships/hyperlink" Target="https://www.anthropic.com/engineering/building-agents-with-the-claude-agent-sdk" TargetMode="External"/><Relationship Id="rId12" Type="http://schemas.openxmlformats.org/officeDocument/2006/relationships/hyperlink" Target="https://openai.com/index/new-tools-for-building-agents/" TargetMode="External"/><Relationship Id="rId17" Type="http://schemas.openxmlformats.org/officeDocument/2006/relationships/hyperlink" Target="https://github.com/openai/swarm" TargetMode="External"/><Relationship Id="rId2" Type="http://schemas.openxmlformats.org/officeDocument/2006/relationships/notesSlide" Target="../notesSlides/notesSlide14.xml"/><Relationship Id="rId16" Type="http://schemas.openxmlformats.org/officeDocument/2006/relationships/hyperlink" Target="https://the-decoder.com/openai-introduces-experimental-multi-agent-framework-swarm/" TargetMode="External"/><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s://www.constellationr.com/blog-news/insights/google-cloud-launches-gemini-enterprise-eyes-agentic-ai-orchestration" TargetMode="External"/><Relationship Id="rId11" Type="http://schemas.openxmlformats.org/officeDocument/2006/relationships/hyperlink" Target="https://docs.claude.com/en/api/agent-sdk/hosting" TargetMode="External"/><Relationship Id="rId24" Type="http://schemas.openxmlformats.org/officeDocument/2006/relationships/image" Target="../media/image20.png"/><Relationship Id="rId5" Type="http://schemas.openxmlformats.org/officeDocument/2006/relationships/hyperlink" Target="https://cloud.google.com/gemini-enterprise" TargetMode="External"/><Relationship Id="rId15" Type="http://schemas.openxmlformats.org/officeDocument/2006/relationships/hyperlink" Target="https://openai.com/index/introducing-agentkit/" TargetMode="External"/><Relationship Id="rId23" Type="http://schemas.openxmlformats.org/officeDocument/2006/relationships/image" Target="../media/image19.png"/><Relationship Id="rId10" Type="http://schemas.openxmlformats.org/officeDocument/2006/relationships/hyperlink" Target="https://www.youtube.com/watch?v=XuvKFsktX0Q" TargetMode="External"/><Relationship Id="rId19" Type="http://schemas.openxmlformats.org/officeDocument/2006/relationships/hyperlink" Target="https://www.youtube.com/watch?v=N7FGbBq1mI4" TargetMode="External"/><Relationship Id="rId4" Type="http://schemas.openxmlformats.org/officeDocument/2006/relationships/hyperlink" Target="https://developers.googleblog.com/en/agent-development-kit-easy-to-build-multi-agent-applications/" TargetMode="External"/><Relationship Id="rId9" Type="http://schemas.openxmlformats.org/officeDocument/2006/relationships/hyperlink" Target="https://www.anthropic.com/engineering/equipping-agents-for-the-real-world-with-agent-skills" TargetMode="External"/><Relationship Id="rId14" Type="http://schemas.openxmlformats.org/officeDocument/2006/relationships/hyperlink" Target="https://openai.github.io/openai-agents-python/" TargetMode="External"/><Relationship Id="rId22"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finance.yahoo.com/news/nvidia-tsmc-unveil-first-blackwell-200512383.html" TargetMode="External"/><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https://www.tomshardware.com/pc-components/gpus/nvidia-continues-to-feed-the-ai-monster-with-new-rtx-pro-5000-blackwell-gpu-with-72gb-gddr7-50-percent-more-vram-than-the-regular-version" TargetMode="External"/><Relationship Id="rId4" Type="http://schemas.openxmlformats.org/officeDocument/2006/relationships/hyperlink" Target="https://help.openai.com/en/articles/6825453-chatgpt-release-notes" TargetMode="Externa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ai.google/buil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nature.com/articles/d41586-025-03300-4" TargetMode="External"/><Relationship Id="rId7" Type="http://schemas.openxmlformats.org/officeDocument/2006/relationships/hyperlink" Target="https://www.arxiv.org/abs/2510.18234"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XUZvyajci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hyperlink" Target="https://youtu.be/LnGRHVlsheo?si=avY3rFkh5Q_EEltZ"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qwen.ai/blog?id=241398b9cd6353de490b0f82806c7848c5d2777d&amp;from=research.latest-advancements-li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platform.openai.com/docs/models/gpt-5-chat-late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40"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docs.z.ai/guides/llm/glm-4.6"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dSiS-i9j9P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arxiv.org/abs/2510.1583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503.01861v2"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github.com/cuga-project/cuga-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jpe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kZt2sBiT-3U"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medium.com/@Krishnajlathi/forget-json-these-4-data-formats-made-my-apis-5-faster-9b14c1102113" TargetMode="External"/><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wonderyue/Go2ShellAppleScript" TargetMode="External"/><Relationship Id="rId3" Type="http://schemas.openxmlformats.org/officeDocument/2006/relationships/hyperlink" Target="https://www.zdnet.com/article/6-macos-terminal-apps-that-are-much-better-than-apples-default-and-theyre-free/" TargetMode="External"/><Relationship Id="rId7"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github.com/ghostty-org/ghostty" TargetMode="External"/><Relationship Id="rId5" Type="http://schemas.openxmlformats.org/officeDocument/2006/relationships/hyperlink" Target="https://medium.com/@EchoLilt/why-i-switched-from-iterm2-to-ghostty-and-you-should-too-creating-searching-cmd-f-0a0242f65b22" TargetMode="External"/><Relationship Id="rId4" Type="http://schemas.openxmlformats.org/officeDocument/2006/relationships/hyperlink" Target="https://medium.com/@artemkhrenov/modern-terminal-emulators-ghostty-vs-iterm2-3cd5e55a8d24" TargetMode="External"/><Relationship Id="rId9"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hyperlink" Target="https://en.wikipedia.org/wiki/Jevons_paradox" TargetMode="External"/><Relationship Id="rId4" Type="http://schemas.openxmlformats.org/officeDocument/2006/relationships/hyperlink" Target="https://trueup.io/layoff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nthropic.com/news/skil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youtube.com/watch?v=FOqbS_llAm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anthropic.com/news/claude-for-life-science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ynapse.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R1m8XaCepAY" TargetMode="External"/><Relationship Id="rId3" Type="http://schemas.openxmlformats.org/officeDocument/2006/relationships/hyperlink" Target="https://www.anthropic.com/news/claude-code-on-the-web" TargetMode="External"/><Relationship Id="rId7" Type="http://schemas.openxmlformats.org/officeDocument/2006/relationships/hyperlink" Target="https://www.youtube.com/watch?v=8UWKxJbjri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openai.com/index/introducing-chatgpt-atlas/" TargetMode="Externa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generativeai.pub/googles-url-context-grounding-3acb0885507c" TargetMode="External"/><Relationship Id="rId7" Type="http://schemas.openxmlformats.org/officeDocument/2006/relationships/hyperlink" Target="https://v0.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olt.new" TargetMode="External"/><Relationship Id="rId5" Type="http://schemas.openxmlformats.org/officeDocument/2006/relationships/hyperlink" Target="https://lovable.dev" TargetMode="External"/><Relationship Id="rId4" Type="http://schemas.openxmlformats.org/officeDocument/2006/relationships/hyperlink" Target="https://www.youtube.com/watch?v=tKPtZtsLgUA"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80462"/>
            <a:ext cx="442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Agent Skills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for Life Sciences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Skills vs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Replicating /skills Locally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Emulate Skills in Google</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24</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10118"/>
            <a:ext cx="4502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Terminals on MacOS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Colleges in Trouble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256446"/>
            <a:ext cx="4420200" cy="2727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Code for the Web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Atlas Web Browser</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"URL context grounding" via API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Vibe Coding Is Dead?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Run LLM on Android Phone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CLI - run Multiple Instances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Preventing Loops in Multi-Agent System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Orchestration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Deploying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Veo 3.1</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Blackwell chip wafer - TSMC in US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893255"/>
            <a:ext cx="4502400" cy="3220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with automatic memory management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RTX Pro 5000 Blackwell 72GB GPU</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Build - new "vibe coding" product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Unitree H2 Humanoid Robot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Tencent Hunyuan World 1.1</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Google's Quantum Computing Breakthrough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Deepseek-OCR AI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Interview</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VISTA Video 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IBM Generalist 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Energy for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is losing to Anthropic, DeepSeek,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Four alternatives to JSON</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6957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“We’re summoning ghosts, not building animals”</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 Andrej Karpathy</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"Why Claude Skills is a Big Deal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Run LLM on Android Phone</a:t>
            </a:r>
            <a:endParaRPr sz="2000" b="1" i="0" u="none" strike="noStrike" cap="none">
              <a:solidFill>
                <a:schemeClr val="dk1"/>
              </a:solidFill>
              <a:latin typeface="Calibri"/>
              <a:ea typeface="Calibri"/>
              <a:cs typeface="Calibri"/>
              <a:sym typeface="Calibri"/>
            </a:endParaRPr>
          </a:p>
        </p:txBody>
      </p:sp>
      <p:sp>
        <p:nvSpPr>
          <p:cNvPr id="217" name="Google Shape;217;p24"/>
          <p:cNvSpPr txBox="1"/>
          <p:nvPr/>
        </p:nvSpPr>
        <p:spPr>
          <a:xfrm>
            <a:off x="55075" y="456475"/>
            <a:ext cx="3579600" cy="392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Fastest ways to run LLM locally on Android</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MNN Chat</a:t>
            </a:r>
            <a:r>
              <a:rPr lang="en" sz="1100">
                <a:solidFill>
                  <a:schemeClr val="dk1"/>
                </a:solidFill>
                <a:latin typeface="Calibri"/>
                <a:ea typeface="Calibri"/>
                <a:cs typeface="Calibri"/>
                <a:sym typeface="Calibri"/>
              </a:rPr>
              <a:t> - built by Alibaba's MNN team and is highly-optimized to use the NPU and CPU on modern phones (especially with Snapdragon or MediaTek chips). On high-end phones, users report speeds of over 15 t/s on 4B (4-billion parameter) models and even up to 60 t/s on tiny 1B models. Note: you must use the models provided within the app in its specific, optimized format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MLC Chat</a:t>
            </a:r>
            <a:r>
              <a:rPr lang="en" sz="1100">
                <a:solidFill>
                  <a:schemeClr val="dk1"/>
                </a:solidFill>
                <a:latin typeface="Calibri"/>
                <a:ea typeface="Calibri"/>
                <a:cs typeface="Calibri"/>
                <a:sym typeface="Calibri"/>
              </a:rPr>
              <a:t> - the most popular and user-friendly option, offering plug-and-play setup with pre-configured models and NPU optimization for devices with Snapdragon 8 Gen 2+ processors. Supports models like Llama 3.2, Gemma 2, Phi 3.5, and Qwen 2.5. Installation requires downloading the APK from GitHub, enabling "Install from Unknown Sources," and selecting a model to download. Smaller models like Phi-2 or Qwen 2.5 (1.5B-3B params) work best on mid-range devices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SmolChat (or Chatter-UI) </a:t>
            </a:r>
            <a:r>
              <a:rPr lang="en" sz="1100">
                <a:solidFill>
                  <a:schemeClr val="dk1"/>
                </a:solidFill>
                <a:latin typeface="Calibri"/>
                <a:ea typeface="Calibri"/>
                <a:cs typeface="Calibri"/>
                <a:sym typeface="Calibri"/>
              </a:rPr>
              <a:t>- run any GGUF (quantized) model file. On modern phones can use GPU and run as fast as MNN 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Ollama with Termux</a:t>
            </a:r>
            <a:r>
              <a:rPr lang="en" sz="1100">
                <a:solidFill>
                  <a:schemeClr val="dk1"/>
                </a:solidFill>
                <a:latin typeface="Calibri"/>
                <a:ea typeface="Calibri"/>
                <a:cs typeface="Calibri"/>
                <a:sym typeface="Calibri"/>
              </a:rPr>
              <a:t> - installing Termux to create a Linux env on Android, then running Ollama. This is the slowest option, not optimized for mobile hardware</a:t>
            </a:r>
            <a:endParaRPr sz="1100">
              <a:solidFill>
                <a:schemeClr val="dk1"/>
              </a:solidFill>
              <a:latin typeface="Calibri"/>
              <a:ea typeface="Calibri"/>
              <a:cs typeface="Calibri"/>
              <a:sym typeface="Calibri"/>
            </a:endParaRPr>
          </a:p>
        </p:txBody>
      </p:sp>
      <p:sp>
        <p:nvSpPr>
          <p:cNvPr id="218" name="Google Shape;218;p24"/>
          <p:cNvSpPr txBox="1"/>
          <p:nvPr/>
        </p:nvSpPr>
        <p:spPr>
          <a:xfrm>
            <a:off x="4236975" y="3031875"/>
            <a:ext cx="48768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Device performance varies significantly based on hardware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quantized models reduces memory requirements and improves inference speed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Techniques like GPTQ compression enable larger models to run on mobile hardware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key bottleneck is IOPS (input/output operations per second) rather than raw processing power, making model size and memory access patterns critical factors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https://itsfoss.com/android-on-device-ai/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https://www.kdnuggets.com/install-run-llms-locally-android-phones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https://www.callstack.com/blog/want-to-run-llms-on-your-device-meet-mlc</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https://discuss.huggingface.co/t/running-llm-on-android/144838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https://dev.to/koolkamalkishor/running-llama-32-on-android-a-step-by-step-guide-using-ollama-54ig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https://www.arsturn.com/blog/running-llms-on-android-ollama-vs-llama-cpp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https://ai.google.dev/edge/mediapipe/solutions/genai/llm_inference/android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19" name="Google Shape;219;p24"/>
          <p:cNvSpPr txBox="1"/>
          <p:nvPr/>
        </p:nvSpPr>
        <p:spPr>
          <a:xfrm>
            <a:off x="5636775" y="50225"/>
            <a:ext cx="34770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 MediaPipe LLM Inference API</a:t>
            </a:r>
            <a:r>
              <a:rPr lang="en" sz="1100">
                <a:solidFill>
                  <a:schemeClr val="dk1"/>
                </a:solidFill>
                <a:latin typeface="Calibri"/>
                <a:ea typeface="Calibri"/>
                <a:cs typeface="Calibri"/>
                <a:sym typeface="Calibri"/>
              </a:rPr>
              <a:t> - optimized on-device inference specifically designed for high-end Android devices like </a:t>
            </a:r>
            <a:r>
              <a:rPr lang="en" sz="1100" b="1">
                <a:solidFill>
                  <a:srgbClr val="3C78D8"/>
                </a:solidFill>
                <a:latin typeface="Calibri"/>
                <a:ea typeface="Calibri"/>
                <a:cs typeface="Calibri"/>
                <a:sym typeface="Calibri"/>
              </a:rPr>
              <a:t>Pixel 8 and Samsung S23 or later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(Cactus Compute)</a:t>
            </a:r>
            <a:r>
              <a:rPr lang="en" sz="1100">
                <a:solidFill>
                  <a:schemeClr val="dk1"/>
                </a:solidFill>
                <a:latin typeface="Calibri"/>
                <a:ea typeface="Calibri"/>
                <a:cs typeface="Calibri"/>
                <a:sym typeface="Calibri"/>
              </a:rPr>
              <a:t> - optimized developer framework, cross-platform (Flutter, React Native, Kotlin), run GGUF models; </a:t>
            </a:r>
            <a:r>
              <a:rPr lang="en" sz="1100" b="1">
                <a:solidFill>
                  <a:srgbClr val="6AA84F"/>
                </a:solidFill>
                <a:latin typeface="Calibri"/>
                <a:ea typeface="Calibri"/>
                <a:cs typeface="Calibri"/>
                <a:sym typeface="Calibri"/>
              </a:rPr>
              <a:t>Direct competitor to the Google MediaPipe LLM Inference API</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Chat</a:t>
            </a:r>
            <a:r>
              <a:rPr lang="en" sz="1100">
                <a:solidFill>
                  <a:schemeClr val="dk1"/>
                </a:solidFill>
                <a:latin typeface="Calibri"/>
                <a:ea typeface="Calibri"/>
                <a:cs typeface="Calibri"/>
                <a:sym typeface="Calibri"/>
              </a:rPr>
              <a:t> - demo app - </a:t>
            </a:r>
            <a:r>
              <a:rPr lang="en" sz="1100" b="1">
                <a:solidFill>
                  <a:srgbClr val="6AA84F"/>
                </a:solidFill>
                <a:latin typeface="Calibri"/>
                <a:ea typeface="Calibri"/>
                <a:cs typeface="Calibri"/>
                <a:sym typeface="Calibri"/>
              </a:rPr>
              <a:t>direct competitor to SmolChat (Chatter-UI)</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Cactus is optimized specifically for mobile CPU and NPU (similar to MNN Chat)</a:t>
            </a:r>
            <a:r>
              <a:rPr lang="en" sz="1100">
                <a:solidFill>
                  <a:schemeClr val="dk1"/>
                </a:solidFill>
                <a:latin typeface="Calibri"/>
                <a:ea typeface="Calibri"/>
                <a:cs typeface="Calibri"/>
                <a:sym typeface="Calibri"/>
              </a:rPr>
              <a:t> to provide very fast performance while being more energy-efficient and avoiding the battery drain associated with mobile GPUs</a:t>
            </a:r>
            <a:endParaRPr sz="1100">
              <a:solidFill>
                <a:schemeClr val="dk1"/>
              </a:solidFill>
              <a:latin typeface="Calibri"/>
              <a:ea typeface="Calibri"/>
              <a:cs typeface="Calibri"/>
              <a:sym typeface="Calibri"/>
            </a:endParaRPr>
          </a:p>
        </p:txBody>
      </p:sp>
      <p:pic>
        <p:nvPicPr>
          <p:cNvPr id="220" name="Google Shape;220;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3739800" y="1761475"/>
            <a:ext cx="591175" cy="1153625"/>
          </a:xfrm>
          <a:prstGeom prst="rect">
            <a:avLst/>
          </a:prstGeom>
          <a:noFill/>
          <a:ln>
            <a:noFill/>
          </a:ln>
        </p:spPr>
      </p:pic>
      <p:pic>
        <p:nvPicPr>
          <p:cNvPr id="221" name="Google Shape;221;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681353" y="57572"/>
            <a:ext cx="1908750" cy="16472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CLI - run Multiple Instances</a:t>
            </a:r>
            <a:endParaRPr sz="2000" b="1" i="0" u="none" strike="noStrike" cap="none">
              <a:solidFill>
                <a:schemeClr val="dk1"/>
              </a:solidFill>
              <a:latin typeface="Calibri"/>
              <a:ea typeface="Calibri"/>
              <a:cs typeface="Calibri"/>
              <a:sym typeface="Calibri"/>
            </a:endParaRPr>
          </a:p>
        </p:txBody>
      </p:sp>
      <p:sp>
        <p:nvSpPr>
          <p:cNvPr id="227" name="Google Shape;227;p25"/>
          <p:cNvSpPr txBox="1"/>
          <p:nvPr/>
        </p:nvSpPr>
        <p:spPr>
          <a:xfrm>
            <a:off x="55075" y="412953"/>
            <a:ext cx="4444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a:t>
            </a:r>
            <a:r>
              <a:rPr lang="en" sz="1100" b="1">
                <a:solidFill>
                  <a:srgbClr val="FF0000"/>
                </a:solidFill>
                <a:latin typeface="Calibri"/>
                <a:ea typeface="Calibri"/>
                <a:cs typeface="Calibri"/>
                <a:sym typeface="Calibri"/>
              </a:rPr>
              <a:t>run Cline CLI in parallel terminals with different models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CLI's </a:t>
            </a:r>
            <a:r>
              <a:rPr lang="en" sz="1100" b="1">
                <a:solidFill>
                  <a:srgbClr val="3C78D8"/>
                </a:solidFill>
                <a:latin typeface="Calibri"/>
                <a:ea typeface="Calibri"/>
                <a:cs typeface="Calibri"/>
                <a:sym typeface="Calibri"/>
              </a:rPr>
              <a:t>multi-instance architecture</a:t>
            </a:r>
            <a:r>
              <a:rPr lang="en" sz="1100">
                <a:solidFill>
                  <a:schemeClr val="dk1"/>
                </a:solidFill>
                <a:latin typeface="Calibri"/>
                <a:ea typeface="Calibri"/>
                <a:cs typeface="Calibri"/>
                <a:sym typeface="Calibri"/>
              </a:rPr>
              <a:t> is designed for this use case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Cline instance is an independent workspace that maintains its own configuration, including the AI model provider.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 new</a:t>
            </a:r>
            <a:r>
              <a:rPr lang="en" sz="900">
                <a:solidFill>
                  <a:schemeClr val="dk1"/>
                </a:solidFill>
                <a:latin typeface="Calibri"/>
                <a:ea typeface="Calibri"/>
                <a:cs typeface="Calibri"/>
                <a:sym typeface="Calibri"/>
              </a:rPr>
              <a:t>  # Create your first instance.</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This returns an instance address you'll use to target specific tasks</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cline instance new --default</a:t>
            </a:r>
            <a:r>
              <a:rPr lang="en" sz="900">
                <a:solidFill>
                  <a:schemeClr val="dk1"/>
                </a:solidFill>
                <a:latin typeface="Calibri"/>
                <a:ea typeface="Calibri"/>
                <a:cs typeface="Calibri"/>
                <a:sym typeface="Calibri"/>
              </a:rPr>
              <a:t> # e.g., for Ollama as default)</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Now you can run tasks on specific instances:</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900" b="1">
                <a:solidFill>
                  <a:srgbClr val="3C78D8"/>
                </a:solidFill>
                <a:latin typeface="Calibri"/>
                <a:ea typeface="Calibri"/>
                <a:cs typeface="Calibri"/>
                <a:sym typeface="Calibri"/>
              </a:rPr>
              <a:t>cline task new -y "Build React components" --instance &lt;first-instance-address&gt;</a:t>
            </a:r>
            <a:endParaRPr sz="9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task new -y "Implement API endpoints"</a:t>
            </a:r>
            <a:r>
              <a:rPr lang="en" sz="1100">
                <a:solidFill>
                  <a:schemeClr val="dk1"/>
                </a:solidFill>
                <a:latin typeface="Calibri"/>
                <a:ea typeface="Calibri"/>
                <a:cs typeface="Calibri"/>
                <a:sym typeface="Calibri"/>
              </a:rPr>
              <a:t> # using default instance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 supports multiple AI model providers simultaneously, including </a:t>
            </a:r>
            <a:r>
              <a:rPr lang="en" sz="1100" b="1">
                <a:solidFill>
                  <a:srgbClr val="6AA84F"/>
                </a:solidFill>
                <a:latin typeface="Calibri"/>
                <a:ea typeface="Calibri"/>
                <a:cs typeface="Calibri"/>
                <a:sym typeface="Calibri"/>
              </a:rPr>
              <a:t>Anthropic (Claude), OpenAI, Google Gemini, AWS Bedrock, Azure, GCP Vertex, and Ollama for local models</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multi-instance system allows you to run multiple agents in parallel without context collision, making it ideal for running frontend tasks with Claude while backend tasks run on a local Ollama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instances list </a:t>
            </a:r>
            <a:r>
              <a:rPr lang="en" sz="1100">
                <a:solidFill>
                  <a:schemeClr val="dk1"/>
                </a:solidFill>
                <a:latin typeface="Calibri"/>
                <a:ea typeface="Calibri"/>
                <a:cs typeface="Calibri"/>
                <a:sym typeface="Calibri"/>
              </a:rPr>
              <a:t> # list all instances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900" b="1">
                <a:solidFill>
                  <a:srgbClr val="3C78D8"/>
                </a:solidFill>
                <a:latin typeface="Calibri"/>
                <a:ea typeface="Calibri"/>
                <a:cs typeface="Calibri"/>
                <a:sym typeface="Calibri"/>
              </a:rPr>
              <a:t>cline instances kill -a</a:t>
            </a:r>
            <a:r>
              <a:rPr lang="en" sz="1100">
                <a:solidFill>
                  <a:schemeClr val="dk1"/>
                </a:solidFill>
                <a:latin typeface="Calibri"/>
                <a:ea typeface="Calibri"/>
                <a:cs typeface="Calibri"/>
                <a:sym typeface="Calibri"/>
              </a:rPr>
              <a:t> # stop all instances when done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https://docs.cline.bot/cline-cli/three-core-flows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https://cline.ghost.io/cline-cli-my-undying-love-of-cline-core/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28" name="Google Shape;228;p25"/>
          <p:cNvSpPr txBox="1"/>
          <p:nvPr/>
        </p:nvSpPr>
        <p:spPr>
          <a:xfrm>
            <a:off x="4626082" y="68812"/>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set multiple agents? </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Should each agent have a separate endpoint?</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communicate between agents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How to orchestrate to avoid infinite loops</a:t>
            </a:r>
            <a:endParaRPr sz="1100" b="1">
              <a:solidFill>
                <a:srgbClr val="3C78D8"/>
              </a:solidFill>
              <a:latin typeface="Calibri"/>
              <a:ea typeface="Calibri"/>
              <a:cs typeface="Calibri"/>
              <a:sym typeface="Calibri"/>
            </a:endParaRPr>
          </a:p>
        </p:txBody>
      </p:sp>
      <p:sp>
        <p:nvSpPr>
          <p:cNvPr id="229" name="Google Shape;229;p25"/>
          <p:cNvSpPr txBox="1"/>
          <p:nvPr/>
        </p:nvSpPr>
        <p:spPr>
          <a:xfrm>
            <a:off x="4626082" y="824787"/>
            <a:ext cx="44445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to integrate agents with 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Berkeley Function-Calling Leaderboard</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https://gorilla.cs.berkeley.edu/leaderboard.html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top models excel at single-turn function calls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but they struggle with memory management, dynamic decision-making, long-horizon reasoning, and multi-step agentic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benchmark also tracks cost and latency metrics alongside accuracy</a:t>
            </a:r>
            <a:endParaRPr sz="1100">
              <a:solidFill>
                <a:schemeClr val="dk1"/>
              </a:solidFill>
              <a:latin typeface="Calibri"/>
              <a:ea typeface="Calibri"/>
              <a:cs typeface="Calibri"/>
              <a:sym typeface="Calibri"/>
            </a:endParaRPr>
          </a:p>
        </p:txBody>
      </p:sp>
      <p:sp>
        <p:nvSpPr>
          <p:cNvPr id="230" name="Google Shape;230;p25"/>
          <p:cNvSpPr txBox="1"/>
          <p:nvPr/>
        </p:nvSpPr>
        <p:spPr>
          <a:xfrm>
            <a:off x="4631230" y="2088662"/>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make Inter-Agent Communication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MCP-Based - Agents can communicate by exposing themselves as MCP servers, where each agent becomes a "tool" that other agents can invoke using MCP's CallToolRequest mechanism - passing data and receiving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MCP's Streamable HTTP implementation enables both stateless request/response flows and stateful sessions with persistent IDs, allowing continuous exchanges between agents. This supports real-time data exchange using Server-Sent Events (SSE) for progress notifications and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Alternative Communication Patterns: Shared Database/State Store, Message Queue System, File-Based Communication</a:t>
            </a:r>
            <a:endParaRPr sz="1100">
              <a:solidFill>
                <a:schemeClr val="dk1"/>
              </a:solidFill>
              <a:latin typeface="Calibri"/>
              <a:ea typeface="Calibri"/>
              <a:cs typeface="Calibri"/>
              <a:sym typeface="Calibri"/>
            </a:endParaRPr>
          </a:p>
        </p:txBody>
      </p:sp>
      <p:pic>
        <p:nvPicPr>
          <p:cNvPr id="231" name="Google Shape;23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283550" y="3822325"/>
            <a:ext cx="2260150" cy="1271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Preventing Loops in Multi-Agent System</a:t>
            </a:r>
            <a:endParaRPr sz="2000" b="1" i="0" u="none" strike="noStrike" cap="none">
              <a:solidFill>
                <a:schemeClr val="dk1"/>
              </a:solidFill>
              <a:latin typeface="Calibri"/>
              <a:ea typeface="Calibri"/>
              <a:cs typeface="Calibri"/>
              <a:sym typeface="Calibri"/>
            </a:endParaRPr>
          </a:p>
        </p:txBody>
      </p:sp>
      <p:sp>
        <p:nvSpPr>
          <p:cNvPr id="237" name="Google Shape;237;p26"/>
          <p:cNvSpPr txBox="1"/>
          <p:nvPr/>
        </p:nvSpPr>
        <p:spPr>
          <a:xfrm>
            <a:off x="55075" y="412953"/>
            <a:ext cx="44445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Preventing infinite loops in multi-agent systems</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requires implementing multiple safety mechanisms at different architectural layers.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 identifies that specification errors, including improper termination conditions, account for approximately 15% of recorded multi-agent system failures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Core Prevention Strategies:</a:t>
            </a:r>
            <a:endParaRPr sz="1100" b="1">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Set hard caps on the number of times a loop can execute. Loop agents should have a `max_iterations` parameter that forcibly terminates after a specified number of cycles, regardless of task completion status.[3][4]</a:t>
            </a:r>
            <a:endParaRPr sz="1100">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State-Based Exit Conditions: Design agents to evaluate completion criteria at each iteration. One common pattern is having a "critic" or "evaluator" agent assess whether output meets quality standards and signal termination (e.g., returning a "STOP" signal or setting a completion flag</a:t>
            </a:r>
            <a:endParaRPr sz="1100">
              <a:solidFill>
                <a:srgbClr val="3C78D8"/>
              </a:solidFill>
              <a:latin typeface="Calibri"/>
              <a:ea typeface="Calibri"/>
              <a:cs typeface="Calibri"/>
              <a:sym typeface="Calibri"/>
            </a:endParaRPr>
          </a:p>
          <a:p>
            <a:pPr marL="34290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Timeout Mechanisms: Implement time-based circuit breakers that halt execution after a specified duration, preventing runaway processes even if iteration counts appear reasonable</a:t>
            </a:r>
            <a:endParaRPr sz="1100">
              <a:solidFill>
                <a:srgbClr val="3C78D8"/>
              </a:solidFill>
              <a:latin typeface="Calibri"/>
              <a:ea typeface="Calibri"/>
              <a:cs typeface="Calibri"/>
              <a:sym typeface="Calibri"/>
            </a:endParaRPr>
          </a:p>
        </p:txBody>
      </p:sp>
      <p:sp>
        <p:nvSpPr>
          <p:cNvPr id="238" name="Google Shape;238;p26"/>
          <p:cNvSpPr txBox="1"/>
          <p:nvPr/>
        </p:nvSpPr>
        <p:spPr>
          <a:xfrm>
            <a:off x="4647300" y="50216"/>
            <a:ext cx="44445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Establish clear, rule-based assignment schemes</a:t>
            </a:r>
            <a:r>
              <a:rPr lang="en" sz="1100">
                <a:solidFill>
                  <a:schemeClr val="dk1"/>
                </a:solidFill>
                <a:latin typeface="Calibri"/>
                <a:ea typeface="Calibri"/>
                <a:cs typeface="Calibri"/>
                <a:sym typeface="Calibri"/>
              </a:rPr>
              <a:t> (round-robin queues, capability-based routing, or single elected leaders) so agents never ambiguously own the same task. This eliminates the "ping-pong" problem where multiple agents claim and reclaim work indefinitely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Continuous Monitoring and Anomaly Detection</a:t>
            </a:r>
            <a:r>
              <a:rPr lang="en" sz="1100">
                <a:solidFill>
                  <a:schemeClr val="dk1"/>
                </a:solidFill>
                <a:latin typeface="Calibri"/>
                <a:ea typeface="Calibri"/>
                <a:cs typeface="Calibri"/>
                <a:sym typeface="Calibri"/>
              </a:rPr>
              <a:t> focusing on interaction patterns, tracking communication frequency, resource utilization, and coordination quality to detect subtle shifts that precede infinite loops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each iteration, </a:t>
            </a:r>
            <a:r>
              <a:rPr lang="en" sz="1100" b="1">
                <a:solidFill>
                  <a:srgbClr val="3C78D8"/>
                </a:solidFill>
                <a:latin typeface="Calibri"/>
                <a:ea typeface="Calibri"/>
                <a:cs typeface="Calibri"/>
                <a:sym typeface="Calibri"/>
              </a:rPr>
              <a:t>verify that the system is making measurable progress</a:t>
            </a:r>
            <a:r>
              <a:rPr lang="en" sz="1100">
                <a:solidFill>
                  <a:schemeClr val="dk1"/>
                </a:solidFill>
                <a:latin typeface="Calibri"/>
                <a:ea typeface="Calibri"/>
                <a:cs typeface="Calibri"/>
                <a:sym typeface="Calibri"/>
              </a:rPr>
              <a:t> toward goals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If uncertainty - fail gracefully</a:t>
            </a:r>
            <a:r>
              <a:rPr lang="en" sz="1100">
                <a:solidFill>
                  <a:schemeClr val="dk1"/>
                </a:solidFill>
                <a:latin typeface="Calibri"/>
                <a:ea typeface="Calibri"/>
                <a:cs typeface="Calibri"/>
                <a:sym typeface="Calibri"/>
              </a:rPr>
              <a:t> - allowing human to intervene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Combine multiple strategies</a:t>
            </a:r>
            <a:r>
              <a:rPr lang="en" sz="1100">
                <a:solidFill>
                  <a:schemeClr val="dk1"/>
                </a:solidFill>
                <a:latin typeface="Calibri"/>
                <a:ea typeface="Calibri"/>
                <a:cs typeface="Calibri"/>
                <a:sym typeface="Calibri"/>
              </a:rPr>
              <a:t> rather than relying on a single mechanism. Use iteration limits AND state-based conditions AND timeout mechanisms AND progress verification simultaneously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Clear Exit Criteria</a:t>
            </a:r>
            <a:r>
              <a:rPr lang="en" sz="1100">
                <a:solidFill>
                  <a:schemeClr val="dk1"/>
                </a:solidFill>
                <a:latin typeface="Calibri"/>
                <a:ea typeface="Calibri"/>
                <a:cs typeface="Calibri"/>
                <a:sym typeface="Calibri"/>
              </a:rPr>
              <a:t> - Define precise, measurable conditions for task completion before deployment. Ambiguous exit conditions are a primary cause of infinite loops in production systems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https://galileo.ai/blog/stability-strategies-dynamic-multi-agents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https://galileo.ai/blog/multi-agent-coordination-strategies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https://google.github.io/adk-docs/agents/workflow-agents/loop-agents/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https://cloud.google.com/architecture/choose-design-pattern-agentic-ai-system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39" name="Google Shape;239;p26"/>
          <p:cNvSpPr txBox="1"/>
          <p:nvPr/>
        </p:nvSpPr>
        <p:spPr>
          <a:xfrm>
            <a:off x="55075" y="3532945"/>
            <a:ext cx="44445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Path History Tracking</a:t>
            </a:r>
            <a:r>
              <a:rPr lang="en" sz="1100">
                <a:solidFill>
                  <a:schemeClr val="dk1"/>
                </a:solidFill>
                <a:latin typeface="Calibri"/>
                <a:ea typeface="Calibri"/>
                <a:cs typeface="Calibri"/>
                <a:sym typeface="Calibri"/>
              </a:rPr>
              <a:t> (agent call sequences - repeated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Cycle Detection</a:t>
            </a:r>
            <a:r>
              <a:rPr lang="en" sz="1100">
                <a:solidFill>
                  <a:schemeClr val="dk1"/>
                </a:solidFill>
                <a:latin typeface="Calibri"/>
                <a:ea typeface="Calibri"/>
                <a:cs typeface="Calibri"/>
                <a:sym typeface="Calibri"/>
              </a:rPr>
              <a:t> (when agents are "ping-ponging" the same task back and forth without progress)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Manual Circuit Breakers</a:t>
            </a:r>
            <a:r>
              <a:rPr lang="en" sz="1100">
                <a:solidFill>
                  <a:schemeClr val="dk1"/>
                </a:solidFill>
                <a:latin typeface="Calibri"/>
                <a:ea typeface="Calibri"/>
                <a:cs typeface="Calibri"/>
                <a:sym typeface="Calibri"/>
              </a:rPr>
              <a:t> - allowing a human to halt/redirect execution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Supervisor Agents</a:t>
            </a:r>
            <a:r>
              <a:rPr lang="en" sz="1100">
                <a:solidFill>
                  <a:schemeClr val="dk1"/>
                </a:solidFill>
                <a:latin typeface="Calibri"/>
                <a:ea typeface="Calibri"/>
                <a:cs typeface="Calibri"/>
                <a:sym typeface="Calibri"/>
              </a:rPr>
              <a:t> - monitor coordination patterns and intervene when they detect problematic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Meta-Coordination</a:t>
            </a:r>
            <a:r>
              <a:rPr lang="en" sz="1100">
                <a:solidFill>
                  <a:schemeClr val="dk1"/>
                </a:solidFill>
                <a:latin typeface="Calibri"/>
                <a:ea typeface="Calibri"/>
                <a:cs typeface="Calibri"/>
                <a:sym typeface="Calibri"/>
              </a:rPr>
              <a:t> - supervisors that communicate priorities and constraints rather than micromanaging individual actions, preserving flexibility while preventing runaway behaviors</a:t>
            </a:r>
            <a:endParaRPr sz="1100">
              <a:solidFill>
                <a:schemeClr val="dk1"/>
              </a:solidFill>
              <a:latin typeface="Calibri"/>
              <a:ea typeface="Calibri"/>
              <a:cs typeface="Calibri"/>
              <a:sym typeface="Calibri"/>
            </a:endParaRPr>
          </a:p>
        </p:txBody>
      </p:sp>
      <p:pic>
        <p:nvPicPr>
          <p:cNvPr id="240" name="Google Shape;240;p26"/>
          <p:cNvPicPr preferRelativeResize="0"/>
          <p:nvPr/>
        </p:nvPicPr>
        <p:blipFill>
          <a:blip r:embed="rId7">
            <a:alphaModFix/>
          </a:blip>
          <a:stretch>
            <a:fillRect/>
          </a:stretch>
        </p:blipFill>
        <p:spPr>
          <a:xfrm>
            <a:off x="5378888" y="3422816"/>
            <a:ext cx="2981325" cy="1533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Orchestration Frameworks</a:t>
            </a:r>
            <a:endParaRPr sz="2000" b="1" i="0" u="none" strike="noStrike" cap="none">
              <a:solidFill>
                <a:schemeClr val="dk1"/>
              </a:solidFill>
              <a:latin typeface="Calibri"/>
              <a:ea typeface="Calibri"/>
              <a:cs typeface="Calibri"/>
              <a:sym typeface="Calibri"/>
            </a:endParaRPr>
          </a:p>
        </p:txBody>
      </p:sp>
      <p:sp>
        <p:nvSpPr>
          <p:cNvPr id="246" name="Google Shape;246;p27"/>
          <p:cNvSpPr txBox="1"/>
          <p:nvPr/>
        </p:nvSpPr>
        <p:spPr>
          <a:xfrm>
            <a:off x="55075" y="346778"/>
            <a:ext cx="44445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Top ready-to-use orchestration frameworks (</a:t>
            </a:r>
            <a:r>
              <a:rPr lang="en" sz="1100" b="1">
                <a:solidFill>
                  <a:srgbClr val="FF0000"/>
                </a:solidFill>
                <a:latin typeface="Calibri"/>
                <a:ea typeface="Calibri"/>
                <a:cs typeface="Calibri"/>
                <a:sym typeface="Calibri"/>
              </a:rPr>
              <a:t>LangGraph, CrewAI, Microsoft Agent Framework</a:t>
            </a:r>
            <a:r>
              <a:rPr lang="en" sz="1100">
                <a:solidFill>
                  <a:schemeClr val="dk1"/>
                </a:solidFill>
                <a:latin typeface="Calibri"/>
                <a:ea typeface="Calibri"/>
                <a:cs typeface="Calibri"/>
                <a:sym typeface="Calibri"/>
              </a:rPr>
              <a:t>) provide </a:t>
            </a:r>
            <a:r>
              <a:rPr lang="en" sz="1100" b="1">
                <a:solidFill>
                  <a:srgbClr val="3C78D8"/>
                </a:solidFill>
                <a:latin typeface="Calibri"/>
                <a:ea typeface="Calibri"/>
                <a:cs typeface="Calibri"/>
                <a:sym typeface="Calibri"/>
              </a:rPr>
              <a:t>built-in infinite loop prevention</a:t>
            </a:r>
            <a:r>
              <a:rPr lang="en" sz="1100">
                <a:solidFill>
                  <a:schemeClr val="dk1"/>
                </a:solidFill>
                <a:latin typeface="Calibri"/>
                <a:ea typeface="Calibri"/>
                <a:cs typeface="Calibri"/>
                <a:sym typeface="Calibri"/>
              </a:rPr>
              <a:t> and </a:t>
            </a:r>
            <a:r>
              <a:rPr lang="en" sz="1100" b="1">
                <a:solidFill>
                  <a:srgbClr val="3C78D8"/>
                </a:solidFill>
                <a:latin typeface="Calibri"/>
                <a:ea typeface="Calibri"/>
                <a:cs typeface="Calibri"/>
                <a:sym typeface="Calibri"/>
              </a:rPr>
              <a:t>coordination capabilities</a:t>
            </a:r>
            <a:r>
              <a:rPr lang="en" sz="1100">
                <a:solidFill>
                  <a:schemeClr val="dk1"/>
                </a:solidFill>
                <a:latin typeface="Calibri"/>
                <a:ea typeface="Calibri"/>
                <a:cs typeface="Calibri"/>
                <a:sym typeface="Calibri"/>
              </a:rPr>
              <a:t>, and can integrate them with Cline agents.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three frameworks </a:t>
            </a:r>
            <a:r>
              <a:rPr lang="en" sz="1100" b="1">
                <a:solidFill>
                  <a:srgbClr val="3C78D8"/>
                </a:solidFill>
                <a:latin typeface="Calibri"/>
                <a:ea typeface="Calibri"/>
                <a:cs typeface="Calibri"/>
                <a:sym typeface="Calibri"/>
              </a:rPr>
              <a:t>can coordinate Cline instances</a:t>
            </a:r>
            <a:r>
              <a:rPr lang="en" sz="1100">
                <a:solidFill>
                  <a:schemeClr val="dk1"/>
                </a:solidFill>
                <a:latin typeface="Calibri"/>
                <a:ea typeface="Calibri"/>
                <a:cs typeface="Calibri"/>
                <a:sym typeface="Calibri"/>
              </a:rPr>
              <a:t> by treating each Cline agent as a tool or service that the orchestration layer calls.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rgbClr val="3C78D8"/>
                </a:solidFill>
                <a:latin typeface="Calibri"/>
                <a:ea typeface="Calibri"/>
                <a:cs typeface="Calibri"/>
                <a:sym typeface="Calibri"/>
              </a:rPr>
              <a:t>Wrap each Cline CLI instance as a callable function or MCP server that your orchestration framework can invoke</a:t>
            </a:r>
            <a:r>
              <a:rPr lang="en" sz="1100">
                <a:solidFill>
                  <a:schemeClr val="dk1"/>
                </a:solidFill>
                <a:latin typeface="Calibri"/>
                <a:ea typeface="Calibri"/>
                <a:cs typeface="Calibri"/>
                <a:sym typeface="Calibri"/>
              </a:rPr>
              <a:t>. For example, a LangGraph node could execute a Cline command, capture its output, and pass results to the next node.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 three frameworks integrate with monitoring platforms like Galileo for real-time observability, automated evaluation, and quality assurance across your multi-agent system.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https://www.datacamp.com/tutorial/crewai-vs-langgraph-vs-autogen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https://galileo.ai/blog/autogen-vs-crewai-vs-langgraph-vs-openai-agents-framework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https://itnext.io/mcp-vs-agent-orchestration-frameworks-langgraph-crewai-etc-ec6bd611aa4d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https://aws.amazon.com/blogs/opensource/open-protocols-for-agent-interoperability-part-1-inter-agent-communication-on-mcp/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https://galileo.ai/blog/stability-strategies-dynamic-multi-agents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https://cline.bot/blog/what-makes-a-coding-agent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47" name="Google Shape;247;p27"/>
          <p:cNvSpPr txBox="1"/>
          <p:nvPr/>
        </p:nvSpPr>
        <p:spPr>
          <a:xfrm>
            <a:off x="4625475" y="348772"/>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LangGraph</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9"/>
              </a:rPr>
              <a:t>https://github.com/langchain-ai/langgraph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Workflows as directed graphs, agents as nodes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Checkpointing enables state persistence across runs, allowing workflows to pause and resume without losing context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Loop prevention through explicit node termination conditions and maximum iteration limits that you define in the graph structure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LangGraph's state-based memory ensures every node transition is predictable and replayable, making debugging trivial when issues occur</a:t>
            </a:r>
            <a:endParaRPr sz="1100">
              <a:solidFill>
                <a:schemeClr val="dk1"/>
              </a:solidFill>
              <a:latin typeface="Calibri"/>
              <a:ea typeface="Calibri"/>
              <a:cs typeface="Calibri"/>
              <a:sym typeface="Calibri"/>
            </a:endParaRPr>
          </a:p>
        </p:txBody>
      </p:sp>
      <p:sp>
        <p:nvSpPr>
          <p:cNvPr id="248" name="Google Shape;248;p27"/>
          <p:cNvSpPr txBox="1"/>
          <p:nvPr/>
        </p:nvSpPr>
        <p:spPr>
          <a:xfrm>
            <a:off x="4625475" y="1804757"/>
            <a:ext cx="44445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CrewAI</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10"/>
              </a:rPr>
              <a:t>https://github.com/crewAIInc/crewAI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Hierarchical, role-based approach. Agents organized into "crews" with a manager agent delegating tasks to specialist agents.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an executor agent fails, the manager can reassign work or request human intervention without restarting the entire crew.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CrewAI's built-in SQLite persistence and shared memory keep multi-step reasoning coherent across roles.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framework provides intuitive human-in-the-loop checkpoints where supervisors can review outputs before tasks proceed.</a:t>
            </a:r>
            <a:endParaRPr sz="1100">
              <a:solidFill>
                <a:schemeClr val="dk1"/>
              </a:solidFill>
              <a:latin typeface="Calibri"/>
              <a:ea typeface="Calibri"/>
              <a:cs typeface="Calibri"/>
              <a:sym typeface="Calibri"/>
            </a:endParaRPr>
          </a:p>
        </p:txBody>
      </p:sp>
      <p:sp>
        <p:nvSpPr>
          <p:cNvPr id="249" name="Google Shape;249;p27"/>
          <p:cNvSpPr txBox="1"/>
          <p:nvPr/>
        </p:nvSpPr>
        <p:spPr>
          <a:xfrm>
            <a:off x="4625475" y="3428149"/>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Agent Framework (former AutoGen) </a:t>
            </a:r>
            <a:r>
              <a:rPr lang="en" sz="1100">
                <a:solidFill>
                  <a:schemeClr val="dk1"/>
                </a:solidFill>
                <a:latin typeface="Calibri"/>
                <a:ea typeface="Calibri"/>
                <a:cs typeface="Calibri"/>
                <a:sym typeface="Calibri"/>
              </a:rPr>
              <a:t>- </a:t>
            </a:r>
            <a:r>
              <a:rPr lang="en" sz="1100" u="sng">
                <a:solidFill>
                  <a:schemeClr val="hlink"/>
                </a:solidFill>
                <a:latin typeface="Calibri"/>
                <a:ea typeface="Calibri"/>
                <a:cs typeface="Calibri"/>
                <a:sym typeface="Calibri"/>
                <a:hlinkClick r:id="rId11"/>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Turn-taking managed conversations between agents - prevents loops through </a:t>
            </a:r>
            <a:r>
              <a:rPr lang="en" sz="1100" b="1">
                <a:solidFill>
                  <a:srgbClr val="3C78D8"/>
                </a:solidFill>
                <a:latin typeface="Calibri"/>
                <a:ea typeface="Calibri"/>
                <a:cs typeface="Calibri"/>
                <a:sym typeface="Calibri"/>
              </a:rPr>
              <a:t>MaxMessageTermination</a:t>
            </a:r>
            <a:r>
              <a:rPr lang="en" sz="1100">
                <a:solidFill>
                  <a:schemeClr val="dk1"/>
                </a:solidFill>
                <a:latin typeface="Calibri"/>
                <a:ea typeface="Calibri"/>
                <a:cs typeface="Calibri"/>
                <a:sym typeface="Calibri"/>
              </a:rPr>
              <a:t> and </a:t>
            </a:r>
            <a:r>
              <a:rPr lang="en" sz="1100" b="1">
                <a:solidFill>
                  <a:srgbClr val="3C78D8"/>
                </a:solidFill>
                <a:latin typeface="Calibri"/>
                <a:ea typeface="Calibri"/>
                <a:cs typeface="Calibri"/>
                <a:sym typeface="Calibri"/>
              </a:rPr>
              <a:t>TextMentionTermination</a:t>
            </a:r>
            <a:r>
              <a:rPr lang="en" sz="1100">
                <a:solidFill>
                  <a:schemeClr val="dk1"/>
                </a:solidFill>
                <a:latin typeface="Calibri"/>
                <a:ea typeface="Calibri"/>
                <a:cs typeface="Calibri"/>
                <a:sym typeface="Calibri"/>
              </a:rPr>
              <a:t> conditions; Also </a:t>
            </a:r>
            <a:r>
              <a:rPr lang="en" sz="1100" b="1">
                <a:solidFill>
                  <a:srgbClr val="3C78D8"/>
                </a:solidFill>
                <a:latin typeface="Calibri"/>
                <a:ea typeface="Calibri"/>
                <a:cs typeface="Calibri"/>
                <a:sym typeface="Calibri"/>
              </a:rPr>
              <a:t>RoundRobinGroupChat</a:t>
            </a:r>
            <a:r>
              <a:rPr lang="en" sz="1100">
                <a:solidFill>
                  <a:schemeClr val="dk1"/>
                </a:solidFill>
                <a:latin typeface="Calibri"/>
                <a:ea typeface="Calibri"/>
                <a:cs typeface="Calibri"/>
                <a:sym typeface="Calibri"/>
              </a:rPr>
              <a:t> ensures each agent takes turns in order, maintaining structured dialogue flow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Conversational retries can occasionally spiral, so the framework provides conversation history tracking that helps identify repetitive patterns</a:t>
            </a:r>
            <a:endParaRPr sz="1100">
              <a:solidFill>
                <a:schemeClr val="dk1"/>
              </a:solidFill>
              <a:latin typeface="Calibri"/>
              <a:ea typeface="Calibri"/>
              <a:cs typeface="Calibri"/>
              <a:sym typeface="Calibri"/>
            </a:endParaRPr>
          </a:p>
        </p:txBody>
      </p:sp>
      <p:pic>
        <p:nvPicPr>
          <p:cNvPr id="250" name="Google Shape;250;p2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1004500" y="3347050"/>
            <a:ext cx="2761224" cy="1667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55075" y="20375"/>
            <a:ext cx="2012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Deploying Agents</a:t>
            </a:r>
            <a:endParaRPr sz="2000" b="1" i="0" u="none" strike="noStrike" cap="none">
              <a:solidFill>
                <a:schemeClr val="dk1"/>
              </a:solidFill>
              <a:latin typeface="Calibri"/>
              <a:ea typeface="Calibri"/>
              <a:cs typeface="Calibri"/>
              <a:sym typeface="Calibri"/>
            </a:endParaRPr>
          </a:p>
        </p:txBody>
      </p:sp>
      <p:sp>
        <p:nvSpPr>
          <p:cNvPr id="256" name="Google Shape;256;p28"/>
          <p:cNvSpPr txBox="1"/>
          <p:nvPr/>
        </p:nvSpPr>
        <p:spPr>
          <a:xfrm>
            <a:off x="55075" y="346778"/>
            <a:ext cx="4444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Google/Gemini</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 Development Kit (ADK)</a:t>
            </a:r>
            <a:r>
              <a:rPr lang="en" sz="1100">
                <a:solidFill>
                  <a:srgbClr val="3C78D8"/>
                </a:solidFill>
                <a:latin typeface="Calibri"/>
                <a:ea typeface="Calibri"/>
                <a:cs typeface="Calibri"/>
                <a:sym typeface="Calibri"/>
              </a:rPr>
              <a:t> </a:t>
            </a:r>
            <a:r>
              <a:rPr lang="en" sz="1100">
                <a:latin typeface="Calibri"/>
                <a:ea typeface="Calibri"/>
                <a:cs typeface="Calibri"/>
                <a:sym typeface="Calibri"/>
              </a:rPr>
              <a:t>- Open-source framework for building multi-agent systems, announced April 2025</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Gemini Enterprise</a:t>
            </a:r>
            <a:r>
              <a:rPr lang="en" sz="1100">
                <a:latin typeface="Calibri"/>
                <a:ea typeface="Calibri"/>
                <a:cs typeface="Calibri"/>
                <a:sym typeface="Calibri"/>
              </a:rPr>
              <a:t> - Complete agentic platform with agent orchestration, memory, and no-code tools (formerly Agentspace), launched October 2025</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Vertex AI Agent Engine</a:t>
            </a:r>
            <a:r>
              <a:rPr lang="en" sz="1100">
                <a:solidFill>
                  <a:schemeClr val="dk1"/>
                </a:solidFill>
                <a:latin typeface="Calibri"/>
                <a:ea typeface="Calibri"/>
                <a:cs typeface="Calibri"/>
                <a:sym typeface="Calibri"/>
              </a:rPr>
              <a:t> - Managed deployment service for containerized agents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3"/>
              </a:rPr>
              <a:t>https://google.github.io/adk-docs/</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4"/>
              </a:rPr>
              <a:t>https://developers.googleblog.com/en/agent-development-kit-easy-to-build-multi-agent-applications/</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5"/>
              </a:rPr>
              <a:t>https://cloud.google.com/gemini-enterprise</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800" u="sng">
                <a:solidFill>
                  <a:schemeClr val="hlink"/>
                </a:solidFill>
                <a:latin typeface="Calibri"/>
                <a:ea typeface="Calibri"/>
                <a:cs typeface="Calibri"/>
                <a:sym typeface="Calibri"/>
                <a:hlinkClick r:id="rId6"/>
              </a:rPr>
              <a:t>https://www.constellationr.com/blog-news/insights/google-cloud-launches-gemini-enterprise-eyes-agentic-ai-orchestration</a:t>
            </a:r>
            <a:r>
              <a:rPr lang="en" sz="800">
                <a:solidFill>
                  <a:srgbClr val="3C78D8"/>
                </a:solidFill>
                <a:latin typeface="Calibri"/>
                <a:ea typeface="Calibri"/>
                <a:cs typeface="Calibri"/>
                <a:sym typeface="Calibri"/>
              </a:rPr>
              <a:t> </a:t>
            </a:r>
            <a:endParaRPr sz="800">
              <a:solidFill>
                <a:srgbClr val="3C78D8"/>
              </a:solidFill>
              <a:latin typeface="Calibri"/>
              <a:ea typeface="Calibri"/>
              <a:cs typeface="Calibri"/>
              <a:sym typeface="Calibri"/>
            </a:endParaRPr>
          </a:p>
        </p:txBody>
      </p:sp>
      <p:sp>
        <p:nvSpPr>
          <p:cNvPr id="257" name="Google Shape;257;p28"/>
          <p:cNvSpPr txBox="1"/>
          <p:nvPr/>
        </p:nvSpPr>
        <p:spPr>
          <a:xfrm>
            <a:off x="4632800" y="357643"/>
            <a:ext cx="44445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Anthropic/Claude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Claude Agent SDK </a:t>
            </a:r>
            <a:r>
              <a:rPr lang="en" sz="1100">
                <a:solidFill>
                  <a:schemeClr val="dk1"/>
                </a:solidFill>
                <a:latin typeface="Calibri"/>
                <a:ea typeface="Calibri"/>
                <a:cs typeface="Calibri"/>
                <a:sym typeface="Calibri"/>
              </a:rPr>
              <a:t>- Framework for building autonomous agents with terminal access, file operations, and tool execution (renamed from Claude Code SDK), September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Agent Skills</a:t>
            </a:r>
            <a:r>
              <a:rPr lang="en" sz="1100">
                <a:solidFill>
                  <a:schemeClr val="dk1"/>
                </a:solidFill>
                <a:latin typeface="Calibri"/>
                <a:ea typeface="Calibri"/>
                <a:cs typeface="Calibri"/>
                <a:sym typeface="Calibri"/>
              </a:rPr>
              <a:t> - Pre-built capabilities for agents available across Claude.ai, Claude Code, and the Developer Platform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Claude Developer Platform</a:t>
            </a:r>
            <a:r>
              <a:rPr lang="en" sz="1100">
                <a:solidFill>
                  <a:schemeClr val="dk1"/>
                </a:solidFill>
                <a:latin typeface="Calibri"/>
                <a:ea typeface="Calibri"/>
                <a:cs typeface="Calibri"/>
                <a:sym typeface="Calibri"/>
              </a:rPr>
              <a:t> - API-based platform for deploying agents with support for hosting on Vertex AI, Bedrock, and custom infrastructure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https://www.anthropic.com/engineering/building-agents-with-the-claude-agent-sdk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https://skywork.ai/blog/how-to-use-claude-agent-sdk-step-by-step-ai-agent-tutorial/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https://www.anthropic.com/engineering/equipping-agents-for-the-real-world-with-agent-skills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0"/>
              </a:rPr>
              <a:t>https://www.youtube.com/watch?v=XuvKFsktX0Q</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1"/>
              </a:rPr>
              <a:t>https://docs.claude.com/en/api/agent-sdk/hosting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58" name="Google Shape;258;p28"/>
          <p:cNvSpPr txBox="1"/>
          <p:nvPr/>
        </p:nvSpPr>
        <p:spPr>
          <a:xfrm>
            <a:off x="55075" y="2506360"/>
            <a:ext cx="4444500" cy="185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Agents SDK</a:t>
            </a:r>
            <a:r>
              <a:rPr lang="en" sz="1100">
                <a:solidFill>
                  <a:srgbClr val="3C78D8"/>
                </a:solidFill>
                <a:latin typeface="Calibri"/>
                <a:ea typeface="Calibri"/>
                <a:cs typeface="Calibri"/>
                <a:sym typeface="Calibri"/>
              </a:rPr>
              <a:t> - </a:t>
            </a:r>
            <a:r>
              <a:rPr lang="en" sz="1100">
                <a:solidFill>
                  <a:schemeClr val="dk1"/>
                </a:solidFill>
                <a:latin typeface="Calibri"/>
                <a:ea typeface="Calibri"/>
                <a:cs typeface="Calibri"/>
                <a:sym typeface="Calibri"/>
              </a:rPr>
              <a:t>production-ready framework with agents, handoffs, guardrails, and sessions, released March 2025 (successor to Swarm)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AgentKit</a:t>
            </a:r>
            <a:r>
              <a:rPr lang="en" sz="1100">
                <a:solidFill>
                  <a:schemeClr val="dk1"/>
                </a:solidFill>
                <a:latin typeface="Calibri"/>
                <a:ea typeface="Calibri"/>
                <a:cs typeface="Calibri"/>
                <a:sym typeface="Calibri"/>
              </a:rPr>
              <a:t> - Complete toolkit for building, deploying, and optimizing agents, launched October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Swarm</a:t>
            </a:r>
            <a:r>
              <a:rPr lang="en" sz="1100">
                <a:solidFill>
                  <a:schemeClr val="dk1"/>
                </a:solidFill>
                <a:latin typeface="Calibri"/>
                <a:ea typeface="Calibri"/>
                <a:cs typeface="Calibri"/>
                <a:sym typeface="Calibri"/>
              </a:rPr>
              <a:t> - Lightweight experimental multi-agent orchestration framework, released October 2024 (now superseded by Agents SDK)</a:t>
            </a:r>
            <a:endParaRPr sz="7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2"/>
              </a:rPr>
              <a:t>https://openai.com/index/new-tools-for-building-agents/</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3"/>
              </a:rPr>
              <a:t>https://blog.promptlayer.com/openai-agents-sdk-vs-mcp/</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4"/>
              </a:rPr>
              <a:t>https://openai.github.io/openai-agents-python/</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5"/>
              </a:rPr>
              <a:t>https://openai.com/index/introducing-agentkit/</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u="sng">
                <a:solidFill>
                  <a:schemeClr val="hlink"/>
                </a:solidFill>
                <a:latin typeface="Calibri"/>
                <a:ea typeface="Calibri"/>
                <a:cs typeface="Calibri"/>
                <a:sym typeface="Calibri"/>
                <a:hlinkClick r:id="rId16"/>
              </a:rPr>
              <a:t>https://the-decoder.com/openai-introduces-experimental-multi-agent-framework-swarm/</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700">
                <a:solidFill>
                  <a:srgbClr val="3C78D8"/>
                </a:solidFill>
                <a:latin typeface="Calibri"/>
                <a:ea typeface="Calibri"/>
                <a:cs typeface="Calibri"/>
                <a:sym typeface="Calibri"/>
              </a:rPr>
              <a:t>(</a:t>
            </a:r>
            <a:r>
              <a:rPr lang="en" sz="700" u="sng">
                <a:solidFill>
                  <a:schemeClr val="hlink"/>
                </a:solidFill>
                <a:latin typeface="Calibri"/>
                <a:ea typeface="Calibri"/>
                <a:cs typeface="Calibri"/>
                <a:sym typeface="Calibri"/>
                <a:hlinkClick r:id="rId17"/>
              </a:rPr>
              <a:t>https://github.com/openai/swarm</a:t>
            </a:r>
            <a:r>
              <a:rPr lang="en" sz="700">
                <a:solidFill>
                  <a:srgbClr val="3C78D8"/>
                </a:solidFill>
                <a:latin typeface="Calibri"/>
                <a:ea typeface="Calibri"/>
                <a:cs typeface="Calibri"/>
                <a:sym typeface="Calibri"/>
              </a:rPr>
              <a:t> </a:t>
            </a:r>
            <a:endParaRPr sz="700">
              <a:solidFill>
                <a:srgbClr val="3C78D8"/>
              </a:solidFill>
              <a:latin typeface="Calibri"/>
              <a:ea typeface="Calibri"/>
              <a:cs typeface="Calibri"/>
              <a:sym typeface="Calibri"/>
            </a:endParaRPr>
          </a:p>
        </p:txBody>
      </p:sp>
      <p:sp>
        <p:nvSpPr>
          <p:cNvPr id="259" name="Google Shape;259;p28"/>
          <p:cNvSpPr txBox="1"/>
          <p:nvPr/>
        </p:nvSpPr>
        <p:spPr>
          <a:xfrm>
            <a:off x="4632800" y="3064762"/>
            <a:ext cx="4444500" cy="60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Amazon Strands Agents</a:t>
            </a:r>
            <a:r>
              <a:rPr lang="en" sz="1100">
                <a:solidFill>
                  <a:schemeClr val="dk1"/>
                </a:solidFill>
                <a:latin typeface="Calibri"/>
                <a:ea typeface="Calibri"/>
                <a:cs typeface="Calibri"/>
                <a:sym typeface="Calibri"/>
              </a:rPr>
              <a:t> - Open Source AI Agents SDK</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18"/>
              </a:rPr>
              <a:t>https://aws.amazon.com/blogs/opensource/introducing-strands-agents-an-open-source-ai-agents-sdk/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Amazon Bedrock AgentCore</a:t>
            </a:r>
            <a:r>
              <a:rPr lang="en" sz="1100">
                <a:solidFill>
                  <a:schemeClr val="dk1"/>
                </a:solidFill>
                <a:latin typeface="Calibri"/>
                <a:ea typeface="Calibri"/>
                <a:cs typeface="Calibri"/>
                <a:sym typeface="Calibri"/>
              </a:rPr>
              <a:t> - deploy in production at scale</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19"/>
              </a:rPr>
              <a:t>https://www.youtube.com/watch?v=N7FGbBq1mI4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60" name="Google Shape;260;p28"/>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2843633" y="88175"/>
            <a:ext cx="1418150" cy="365775"/>
          </a:xfrm>
          <a:prstGeom prst="rect">
            <a:avLst/>
          </a:prstGeom>
          <a:noFill/>
          <a:ln w="9525" cap="flat" cmpd="sng">
            <a:solidFill>
              <a:srgbClr val="FF0000"/>
            </a:solidFill>
            <a:prstDash val="solid"/>
            <a:round/>
            <a:headEnd type="none" w="sm" len="sm"/>
            <a:tailEnd type="none" w="sm" len="sm"/>
          </a:ln>
        </p:spPr>
      </p:pic>
      <p:pic>
        <p:nvPicPr>
          <p:cNvPr id="261" name="Google Shape;261;p28"/>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2843625" y="2233750"/>
            <a:ext cx="1418150" cy="415718"/>
          </a:xfrm>
          <a:prstGeom prst="rect">
            <a:avLst/>
          </a:prstGeom>
          <a:noFill/>
          <a:ln w="9525" cap="flat" cmpd="sng">
            <a:solidFill>
              <a:srgbClr val="FF0000"/>
            </a:solidFill>
            <a:prstDash val="solid"/>
            <a:round/>
            <a:headEnd type="none" w="sm" len="sm"/>
            <a:tailEnd type="none" w="sm" len="sm"/>
          </a:ln>
        </p:spPr>
      </p:pic>
      <p:pic>
        <p:nvPicPr>
          <p:cNvPr id="262" name="Google Shape;262;p28"/>
          <p:cNvPicPr preferRelativeResize="0"/>
          <p:nvPr/>
        </p:nvPicPr>
        <p:blipFill rotWithShape="1">
          <a:blip r:embed="rId22" cstate="email">
            <a:alphaModFix/>
            <a:extLst>
              <a:ext uri="{28A0092B-C50C-407E-A947-70E740481C1C}">
                <a14:useLocalDpi xmlns:a14="http://schemas.microsoft.com/office/drawing/2010/main"/>
              </a:ext>
            </a:extLst>
          </a:blip>
          <a:srcRect/>
          <a:stretch/>
        </p:blipFill>
        <p:spPr>
          <a:xfrm>
            <a:off x="6692629" y="131500"/>
            <a:ext cx="1536946" cy="365775"/>
          </a:xfrm>
          <a:prstGeom prst="rect">
            <a:avLst/>
          </a:prstGeom>
          <a:noFill/>
          <a:ln w="9525" cap="flat" cmpd="sng">
            <a:solidFill>
              <a:srgbClr val="FF0000"/>
            </a:solidFill>
            <a:prstDash val="solid"/>
            <a:round/>
            <a:headEnd type="none" w="sm" len="sm"/>
            <a:tailEnd type="none" w="sm" len="sm"/>
          </a:ln>
        </p:spPr>
      </p:pic>
      <p:pic>
        <p:nvPicPr>
          <p:cNvPr id="263" name="Google Shape;263;p28"/>
          <p:cNvPicPr preferRelativeResize="0"/>
          <p:nvPr/>
        </p:nvPicPr>
        <p:blipFill>
          <a:blip r:embed="rId23" cstate="email">
            <a:alphaModFix/>
            <a:extLst>
              <a:ext uri="{28A0092B-C50C-407E-A947-70E740481C1C}">
                <a14:useLocalDpi xmlns:a14="http://schemas.microsoft.com/office/drawing/2010/main"/>
              </a:ext>
            </a:extLst>
          </a:blip>
          <a:stretch>
            <a:fillRect/>
          </a:stretch>
        </p:blipFill>
        <p:spPr>
          <a:xfrm>
            <a:off x="7596455" y="3673475"/>
            <a:ext cx="1113271" cy="415725"/>
          </a:xfrm>
          <a:prstGeom prst="rect">
            <a:avLst/>
          </a:prstGeom>
          <a:noFill/>
          <a:ln w="9525" cap="flat" cmpd="sng">
            <a:solidFill>
              <a:srgbClr val="FF0000"/>
            </a:solidFill>
            <a:prstDash val="solid"/>
            <a:round/>
            <a:headEnd type="none" w="sm" len="sm"/>
            <a:tailEnd type="none" w="sm" len="sm"/>
          </a:ln>
        </p:spPr>
      </p:pic>
      <p:pic>
        <p:nvPicPr>
          <p:cNvPr id="264" name="Google Shape;264;p28"/>
          <p:cNvPicPr preferRelativeResize="0"/>
          <p:nvPr/>
        </p:nvPicPr>
        <p:blipFill rotWithShape="1">
          <a:blip r:embed="rId24" cstate="email">
            <a:alphaModFix/>
            <a:extLst>
              <a:ext uri="{28A0092B-C50C-407E-A947-70E740481C1C}">
                <a14:useLocalDpi xmlns:a14="http://schemas.microsoft.com/office/drawing/2010/main"/>
              </a:ext>
            </a:extLst>
          </a:blip>
          <a:srcRect/>
          <a:stretch/>
        </p:blipFill>
        <p:spPr>
          <a:xfrm>
            <a:off x="7539375" y="2693562"/>
            <a:ext cx="1227414" cy="365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70" name="Google Shape;270;p29"/>
          <p:cNvSpPr txBox="1"/>
          <p:nvPr/>
        </p:nvSpPr>
        <p:spPr>
          <a:xfrm>
            <a:off x="205250" y="364900"/>
            <a:ext cx="3707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Veo 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video model update brings audio support, multi-image control, start/finish frame control for unlimited video length, and the ability to insert or remove elements from scenes.</a:t>
            </a:r>
            <a:endParaRPr sz="1200">
              <a:solidFill>
                <a:schemeClr val="dk1"/>
              </a:solidFill>
              <a:latin typeface="Calibri"/>
              <a:ea typeface="Calibri"/>
              <a:cs typeface="Calibri"/>
              <a:sym typeface="Calibri"/>
            </a:endParaRPr>
          </a:p>
        </p:txBody>
      </p:sp>
      <p:sp>
        <p:nvSpPr>
          <p:cNvPr id="271" name="Google Shape;271;p29"/>
          <p:cNvSpPr txBox="1"/>
          <p:nvPr/>
        </p:nvSpPr>
        <p:spPr>
          <a:xfrm>
            <a:off x="205251" y="1438111"/>
            <a:ext cx="27987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unveils first Blackwell chip wafer made with TSMC in US (in Phoenix)</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https://finance.yahoo.com/news/nvidia-tsmc-unveil-first-blackwell-200512383.html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2" name="Google Shape;272;p29"/>
          <p:cNvSpPr txBox="1"/>
          <p:nvPr/>
        </p:nvSpPr>
        <p:spPr>
          <a:xfrm>
            <a:off x="6751350" y="1306900"/>
            <a:ext cx="23559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with automatic memory management for Plus and Pro</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https://help.openai.com/en/articles/6825453-chatgpt-release-notes</a:t>
            </a:r>
            <a:r>
              <a:rPr lang="en" sz="800">
                <a:solidFill>
                  <a:srgbClr val="FF0000"/>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3" name="Google Shape;273;p29"/>
          <p:cNvSpPr txBox="1"/>
          <p:nvPr/>
        </p:nvSpPr>
        <p:spPr>
          <a:xfrm>
            <a:off x="205248" y="2423140"/>
            <a:ext cx="3794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new RTX Pro 5000 Blackwell 72GB GPU memory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50% increase over the original 48GB model</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https://www.tomshardware.com/pc-components/gpus/nvidia-continues-to-feed-the-ai-monster-with-new-rtx-pro-5000-blackwell-gpu-with-72gb-gddr7-50-percent-more-vram-than-the-regular-version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74" name="Google Shape;274;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99950" y="364900"/>
            <a:ext cx="1682136" cy="942000"/>
          </a:xfrm>
          <a:prstGeom prst="rect">
            <a:avLst/>
          </a:prstGeom>
          <a:noFill/>
          <a:ln w="9525" cap="flat" cmpd="sng">
            <a:solidFill>
              <a:srgbClr val="FF0000"/>
            </a:solidFill>
            <a:prstDash val="solid"/>
            <a:round/>
            <a:headEnd type="none" w="sm" len="sm"/>
            <a:tailEnd type="none" w="sm" len="sm"/>
          </a:ln>
        </p:spPr>
      </p:pic>
      <p:pic>
        <p:nvPicPr>
          <p:cNvPr id="275" name="Google Shape;27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93150" y="2238093"/>
            <a:ext cx="2555625" cy="1074126"/>
          </a:xfrm>
          <a:prstGeom prst="rect">
            <a:avLst/>
          </a:prstGeom>
          <a:noFill/>
          <a:ln w="9525" cap="flat" cmpd="sng">
            <a:solidFill>
              <a:srgbClr val="FF0000"/>
            </a:solidFill>
            <a:prstDash val="solid"/>
            <a:round/>
            <a:headEnd type="none" w="sm" len="sm"/>
            <a:tailEnd type="none" w="sm" len="sm"/>
          </a:ln>
        </p:spPr>
      </p:pic>
      <p:pic>
        <p:nvPicPr>
          <p:cNvPr id="276" name="Google Shape;276;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135350" y="1364834"/>
            <a:ext cx="1514400" cy="757200"/>
          </a:xfrm>
          <a:prstGeom prst="rect">
            <a:avLst/>
          </a:prstGeom>
          <a:noFill/>
          <a:ln w="9525" cap="flat" cmpd="sng">
            <a:solidFill>
              <a:srgbClr val="FF0000"/>
            </a:solidFill>
            <a:prstDash val="solid"/>
            <a:round/>
            <a:headEnd type="none" w="sm" len="sm"/>
            <a:tailEnd type="none" w="sm" len="sm"/>
          </a:ln>
        </p:spPr>
      </p:pic>
      <p:pic>
        <p:nvPicPr>
          <p:cNvPr id="277" name="Google Shape;277;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826596" y="104225"/>
            <a:ext cx="2176100" cy="1140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p:nvPr/>
        </p:nvSpPr>
        <p:spPr>
          <a:xfrm>
            <a:off x="55075" y="20375"/>
            <a:ext cx="44820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Build - new "vibe coding" product</a:t>
            </a:r>
            <a:endParaRPr sz="20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2000" b="1">
              <a:solidFill>
                <a:schemeClr val="dk1"/>
              </a:solidFill>
              <a:latin typeface="Calibri"/>
              <a:ea typeface="Calibri"/>
              <a:cs typeface="Calibri"/>
              <a:sym typeface="Calibri"/>
            </a:endParaRPr>
          </a:p>
        </p:txBody>
      </p:sp>
      <p:sp>
        <p:nvSpPr>
          <p:cNvPr id="283" name="Google Shape;283;p30"/>
          <p:cNvSpPr txBox="1"/>
          <p:nvPr/>
        </p:nvSpPr>
        <p:spPr>
          <a:xfrm>
            <a:off x="55077" y="493275"/>
            <a:ext cx="5157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Build - new "vibe coding"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3"/>
              </a:rPr>
              <a:t>https://ai.google/build/</a:t>
            </a:r>
            <a:endParaRPr sz="1200" b="1">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users to create and deploy AI applications directly in the browser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One-click deployment to Cloud Run for instant publishing; GitHub integration for version control; Pre-built app gallery with customizable templates; "I'm feeling lucky" button generates random applications; integration with Google Cloud;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code visibility, checkpoint restoration, and one-click deployment to GitHub or production; coming soon - database setup, file storage, authentication, and API building features</a:t>
            </a:r>
            <a:endParaRPr sz="1200">
              <a:solidFill>
                <a:schemeClr val="dk1"/>
              </a:solidFill>
              <a:latin typeface="Calibri"/>
              <a:ea typeface="Calibri"/>
              <a:cs typeface="Calibri"/>
              <a:sym typeface="Calibri"/>
            </a:endParaRPr>
          </a:p>
        </p:txBody>
      </p:sp>
      <p:pic>
        <p:nvPicPr>
          <p:cNvPr id="284" name="Google Shape;28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5000" y="654575"/>
            <a:ext cx="2896023" cy="1656679"/>
          </a:xfrm>
          <a:prstGeom prst="rect">
            <a:avLst/>
          </a:prstGeom>
          <a:noFill/>
          <a:ln w="9525" cap="flat" cmpd="sng">
            <a:solidFill>
              <a:srgbClr val="FF0000"/>
            </a:solidFill>
            <a:prstDash val="solid"/>
            <a:round/>
            <a:headEnd type="none" w="sm" len="sm"/>
            <a:tailEnd type="none" w="sm" len="sm"/>
          </a:ln>
        </p:spPr>
      </p:pic>
      <p:sp>
        <p:nvSpPr>
          <p:cNvPr id="285" name="Google Shape;285;p30"/>
          <p:cNvSpPr txBox="1"/>
          <p:nvPr/>
        </p:nvSpPr>
        <p:spPr>
          <a:xfrm>
            <a:off x="84302" y="2442975"/>
            <a:ext cx="5157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new </a:t>
            </a:r>
            <a:r>
              <a:rPr lang="en" sz="1200" b="1">
                <a:solidFill>
                  <a:srgbClr val="FF0000"/>
                </a:solidFill>
                <a:latin typeface="Calibri"/>
                <a:ea typeface="Calibri"/>
                <a:cs typeface="Calibri"/>
                <a:sym typeface="Calibri"/>
              </a:rPr>
              <a:t>AI Studio Build mode</a:t>
            </a:r>
            <a:r>
              <a:rPr lang="en" sz="1200">
                <a:solidFill>
                  <a:schemeClr val="dk1"/>
                </a:solidFill>
                <a:latin typeface="Calibri"/>
                <a:ea typeface="Calibri"/>
                <a:cs typeface="Calibri"/>
                <a:sym typeface="Calibri"/>
              </a:rPr>
              <a:t> does pose significant competition to vibe coding platforms like Lovable, but it's not an existential threat yet. Lovable still maintains some advantages:</a:t>
            </a:r>
            <a:endParaRPr sz="1200">
              <a:solidFill>
                <a:schemeClr val="dk1"/>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Superior user experience - ease of use among vibe coding tools</a:t>
            </a:r>
            <a:endParaRPr sz="1200">
              <a:solidFill>
                <a:srgbClr val="3C78D8"/>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Better initial designs without explicit design prompting</a:t>
            </a:r>
            <a:endParaRPr sz="1200">
              <a:solidFill>
                <a:srgbClr val="3C78D8"/>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Deeper Supabase backend integration for authentication and databases</a:t>
            </a:r>
            <a:endParaRPr sz="1200">
              <a:solidFill>
                <a:srgbClr val="3C78D8"/>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More balanced all-around experience for first-time app builders</a:t>
            </a:r>
            <a:endParaRPr sz="1200">
              <a:solidFill>
                <a:srgbClr val="3C78D8"/>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Clearer explanations of implementation steps during development</a:t>
            </a:r>
            <a:endParaRPr sz="1200">
              <a:solidFill>
                <a:srgbClr val="3C78D8"/>
              </a:solidFill>
              <a:latin typeface="Calibri"/>
              <a:ea typeface="Calibri"/>
              <a:cs typeface="Calibri"/>
              <a:sym typeface="Calibri"/>
            </a:endParaRPr>
          </a:p>
          <a:p>
            <a:pPr marL="3429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Established community and documentation specifically for vibe coding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free tier will likely capture beginners and casual builders, while specialized platforms like Lovable will retain users who need polished workflows, better integration ecosystems, and dedicated support for production applications</a:t>
            </a:r>
            <a:endParaRPr sz="1200">
              <a:solidFill>
                <a:schemeClr val="dk1"/>
              </a:solidFill>
              <a:latin typeface="Calibri"/>
              <a:ea typeface="Calibri"/>
              <a:cs typeface="Calibri"/>
              <a:sym typeface="Calibri"/>
            </a:endParaRPr>
          </a:p>
        </p:txBody>
      </p:sp>
      <p:pic>
        <p:nvPicPr>
          <p:cNvPr id="286" name="Google Shape;286;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95000" y="2770614"/>
            <a:ext cx="2896026" cy="1764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92" name="Google Shape;292;p31"/>
          <p:cNvSpPr txBox="1"/>
          <p:nvPr/>
        </p:nvSpPr>
        <p:spPr>
          <a:xfrm>
            <a:off x="55076" y="3949550"/>
            <a:ext cx="3309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 World 1.1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Tencent open-sourced Hunyuan World 1.1, a universal feed-forward 3D reconstruction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video-to-3D and multi-view-to-3D world creation</a:t>
            </a:r>
            <a:endParaRPr sz="1200">
              <a:solidFill>
                <a:schemeClr val="dk1"/>
              </a:solidFill>
              <a:latin typeface="Calibri"/>
              <a:ea typeface="Calibri"/>
              <a:cs typeface="Calibri"/>
              <a:sym typeface="Calibri"/>
            </a:endParaRPr>
          </a:p>
        </p:txBody>
      </p:sp>
      <p:sp>
        <p:nvSpPr>
          <p:cNvPr id="293" name="Google Shape;293;p31"/>
          <p:cNvSpPr txBox="1"/>
          <p:nvPr/>
        </p:nvSpPr>
        <p:spPr>
          <a:xfrm>
            <a:off x="5330275" y="57546"/>
            <a:ext cx="3769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Google's Quantum Computing Breakthrough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Google Willow quantum chip</a:t>
            </a:r>
            <a:r>
              <a:rPr lang="en" sz="1200">
                <a:solidFill>
                  <a:schemeClr val="dk1"/>
                </a:solidFill>
                <a:latin typeface="Calibri"/>
                <a:ea typeface="Calibri"/>
                <a:cs typeface="Calibri"/>
                <a:sym typeface="Calibri"/>
              </a:rPr>
              <a:t> </a:t>
            </a:r>
            <a:r>
              <a:rPr lang="en" sz="1200" b="1">
                <a:solidFill>
                  <a:srgbClr val="6AA84F"/>
                </a:solidFill>
                <a:latin typeface="Calibri"/>
                <a:ea typeface="Calibri"/>
                <a:cs typeface="Calibri"/>
                <a:sym typeface="Calibri"/>
              </a:rPr>
              <a:t>achieved the first-ever verifiable quantum advantage</a:t>
            </a:r>
            <a:r>
              <a:rPr lang="en" sz="1200">
                <a:solidFill>
                  <a:schemeClr val="dk1"/>
                </a:solidFill>
                <a:latin typeface="Calibri"/>
                <a:ea typeface="Calibri"/>
                <a:cs typeface="Calibri"/>
                <a:sym typeface="Calibri"/>
              </a:rPr>
              <a:t> (paper in Nature)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chip ran the "Quantum Echoes" algorithm 13,000 times faster than world's fastest supercomputer.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Applications - drug discovery and materials science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https://www.nature.com/articles/d41586-025-03300-4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94" name="Google Shape;294;p31"/>
          <p:cNvSpPr txBox="1"/>
          <p:nvPr/>
        </p:nvSpPr>
        <p:spPr>
          <a:xfrm>
            <a:off x="55076" y="1558000"/>
            <a:ext cx="2501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Unitree H2 Humanoid Robot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mobility and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purchase</a:t>
            </a:r>
            <a:endParaRPr sz="1200">
              <a:solidFill>
                <a:schemeClr val="dk1"/>
              </a:solidFill>
              <a:latin typeface="Calibri"/>
              <a:ea typeface="Calibri"/>
              <a:cs typeface="Calibri"/>
              <a:sym typeface="Calibri"/>
            </a:endParaRPr>
          </a:p>
        </p:txBody>
      </p:sp>
      <p:pic>
        <p:nvPicPr>
          <p:cNvPr id="295" name="Google Shape;295;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6" y="346775"/>
            <a:ext cx="1912701" cy="1075900"/>
          </a:xfrm>
          <a:prstGeom prst="rect">
            <a:avLst/>
          </a:prstGeom>
          <a:noFill/>
          <a:ln w="9525" cap="flat" cmpd="sng">
            <a:solidFill>
              <a:srgbClr val="FF0000"/>
            </a:solidFill>
            <a:prstDash val="solid"/>
            <a:round/>
            <a:headEnd type="none" w="sm" len="sm"/>
            <a:tailEnd type="none" w="sm" len="sm"/>
          </a:ln>
        </p:spPr>
      </p:pic>
      <p:pic>
        <p:nvPicPr>
          <p:cNvPr id="296" name="Google Shape;296;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43375" y="2416625"/>
            <a:ext cx="2601200" cy="1456675"/>
          </a:xfrm>
          <a:prstGeom prst="rect">
            <a:avLst/>
          </a:prstGeom>
          <a:noFill/>
          <a:ln w="9525" cap="flat" cmpd="sng">
            <a:solidFill>
              <a:srgbClr val="FF0000"/>
            </a:solidFill>
            <a:prstDash val="solid"/>
            <a:round/>
            <a:headEnd type="none" w="sm" len="sm"/>
            <a:tailEnd type="none" w="sm" len="sm"/>
          </a:ln>
        </p:spPr>
      </p:pic>
      <p:pic>
        <p:nvPicPr>
          <p:cNvPr id="297" name="Google Shape;297;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327750" y="57550"/>
            <a:ext cx="1912700" cy="1271814"/>
          </a:xfrm>
          <a:prstGeom prst="rect">
            <a:avLst/>
          </a:prstGeom>
          <a:noFill/>
          <a:ln w="9525" cap="flat" cmpd="sng">
            <a:solidFill>
              <a:srgbClr val="FF0000"/>
            </a:solidFill>
            <a:prstDash val="solid"/>
            <a:round/>
            <a:headEnd type="none" w="sm" len="sm"/>
            <a:tailEnd type="none" w="sm" len="sm"/>
          </a:ln>
        </p:spPr>
      </p:pic>
      <p:sp>
        <p:nvSpPr>
          <p:cNvPr id="298" name="Google Shape;298;p31"/>
          <p:cNvSpPr txBox="1"/>
          <p:nvPr/>
        </p:nvSpPr>
        <p:spPr>
          <a:xfrm>
            <a:off x="4371275" y="2487175"/>
            <a:ext cx="4728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Deepseek-OCR - Optical Compression</a:t>
            </a:r>
            <a:br>
              <a:rPr lang="en" sz="1200" b="1">
                <a:solidFill>
                  <a:srgbClr val="FF0000"/>
                </a:solidFill>
                <a:latin typeface="Calibri"/>
                <a:ea typeface="Calibri"/>
                <a:cs typeface="Calibri"/>
                <a:sym typeface="Calibri"/>
              </a:rPr>
            </a:br>
            <a:r>
              <a:rPr lang="en" sz="1200" b="1" u="sng">
                <a:solidFill>
                  <a:schemeClr val="hlink"/>
                </a:solidFill>
                <a:latin typeface="Calibri"/>
                <a:ea typeface="Calibri"/>
                <a:cs typeface="Calibri"/>
                <a:sym typeface="Calibri"/>
                <a:hlinkClick r:id="rId7"/>
              </a:rPr>
              <a:t>https://www.arxiv.org/abs/2510.18234</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Problem - long contexts in LLM take lots of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 - compressing long contexts via optical 2D mapping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convert text into images, achieve 10x data compression while maintaining 97% accuracy.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DeepEncoder (text2image) and a 3B params decoder.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Helps with memory constraints on long contexts;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single A100 GPU can generate over 200,000 pages of training data per day, </a:t>
            </a:r>
            <a:r>
              <a:rPr lang="en" sz="1200" b="1">
                <a:solidFill>
                  <a:srgbClr val="3C78D8"/>
                </a:solidFill>
                <a:latin typeface="Calibri"/>
                <a:ea typeface="Calibri"/>
                <a:cs typeface="Calibri"/>
                <a:sym typeface="Calibri"/>
              </a:rPr>
              <a:t>making model training significantly cheaper and faster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Lower processing costs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DeepSeek-OCR outperforms competitors like GOT-OCR2.0 and MinerU2.0 while using up to 60x fewer tokens.</a:t>
            </a:r>
            <a:endParaRPr sz="1200">
              <a:solidFill>
                <a:schemeClr val="dk1"/>
              </a:solidFill>
              <a:latin typeface="Calibri"/>
              <a:ea typeface="Calibri"/>
              <a:cs typeface="Calibri"/>
              <a:sym typeface="Calibri"/>
            </a:endParaRPr>
          </a:p>
        </p:txBody>
      </p:sp>
      <p:pic>
        <p:nvPicPr>
          <p:cNvPr id="299" name="Google Shape;299;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83800" y="1697307"/>
            <a:ext cx="2052751" cy="719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p:nvPr/>
        </p:nvSpPr>
        <p:spPr>
          <a:xfrm>
            <a:off x="55075" y="-23153"/>
            <a:ext cx="29193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Andrej Karpathy Interview</a:t>
            </a:r>
            <a:endParaRPr sz="1800" b="1" i="0" u="none" strike="noStrike" cap="none">
              <a:solidFill>
                <a:schemeClr val="dk1"/>
              </a:solidFill>
              <a:latin typeface="Calibri"/>
              <a:ea typeface="Calibri"/>
              <a:cs typeface="Calibri"/>
              <a:sym typeface="Calibri"/>
            </a:endParaRPr>
          </a:p>
        </p:txBody>
      </p:sp>
      <p:sp>
        <p:nvSpPr>
          <p:cNvPr id="305" name="Google Shape;305;p32"/>
          <p:cNvSpPr txBox="1"/>
          <p:nvPr/>
        </p:nvSpPr>
        <p:spPr>
          <a:xfrm>
            <a:off x="55075" y="326465"/>
            <a:ext cx="4508100" cy="477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Key Takeaways from Andrej Karpathy Interview</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https://www.youtube.com/watch?v=lXUZvyajciY</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4"/>
              </a:rPr>
              <a:t>https://youtu.be/LnGRHVlsheo?si=avY3rFkh5Q_EEltZ</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AGI is 10 years away, current AI agents lack:</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Continual learning (can't remember across sessions)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True multimodality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Sufficient intelligence for autonomous work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cognitive capabilities to function as reliable "employees"</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Reinforcement Learning is Terrible (But Everything Else is Worse):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Sucking supervision through a straw - Taking minutes of work and reducing it to a single reward signal; Upweights entire trajectories based on final outcomes, even when intermediate steps were wrong; Humans don't learn this way - they reflect, review, and selectively incorporate lessons; LLM judges for process supervision are "gameable" (models find adversarial examples like "dhdhdhdh")</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Collapse: A Core Problem: LLMs trained on their own output produce silently biased distributions:</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Ask ChatGPT for a joke 10 times, you get ~3 jokes; Synthetic data looks good individually but lacks diversity; Similar to how humans become less creative over time, revisiting same thoughts; Can't just "train on reflections" without losing entropy</a:t>
            </a:r>
            <a:endParaRPr sz="1100">
              <a:solidFill>
                <a:srgbClr val="3C78D8"/>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Pre-training vs In-Context Learning</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Pre-training = Hazy recollection of 15T tokens compressed into billions of params</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In-context learning =  Working memory, 320 KB/token in KV cache (35 million-fold difference); may implement a form of gradient descent internally</a:t>
            </a:r>
            <a:endParaRPr sz="1100">
              <a:solidFill>
                <a:srgbClr val="3C78D8"/>
              </a:solidFill>
              <a:latin typeface="Calibri"/>
              <a:ea typeface="Calibri"/>
              <a:cs typeface="Calibri"/>
              <a:sym typeface="Calibri"/>
            </a:endParaRPr>
          </a:p>
        </p:txBody>
      </p:sp>
      <p:pic>
        <p:nvPicPr>
          <p:cNvPr id="306" name="Google Shape;30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97676" y="42139"/>
            <a:ext cx="1415775" cy="792150"/>
          </a:xfrm>
          <a:prstGeom prst="rect">
            <a:avLst/>
          </a:prstGeom>
          <a:noFill/>
          <a:ln w="9525" cap="flat" cmpd="sng">
            <a:solidFill>
              <a:srgbClr val="FF0000"/>
            </a:solidFill>
            <a:prstDash val="solid"/>
            <a:round/>
            <a:headEnd type="none" w="sm" len="sm"/>
            <a:tailEnd type="none" w="sm" len="sm"/>
          </a:ln>
        </p:spPr>
      </p:pic>
      <p:sp>
        <p:nvSpPr>
          <p:cNvPr id="307" name="Google Shape;307;p32"/>
          <p:cNvSpPr txBox="1"/>
          <p:nvPr/>
        </p:nvSpPr>
        <p:spPr>
          <a:xfrm>
            <a:off x="4592193" y="325090"/>
            <a:ext cx="4508100" cy="452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Humans vs LLMs: Different Kinds of Intelligence</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We're building "ghosts," not animals. LLMs mimic internet text, not biological evolution; Evolution encodes learning algorithms in DNA; pre-training is "crappy evolution"; LLMs have too much memory (can recite random sequences), humans forget more but generalize better; Need to separate the "cognitive core" (intelligence/algorithms) from knowledge (memory)</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Cognitive Core - Karpathy believes intelligence could be distilled to ~ 1B params</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Current models memorize too much instead of learning to think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Internet training data is "total garbage" - most isn't Wall Street Journal quality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Models need less knowledge, more reasoning ability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Should look things up rather than memorize everything</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Coding is AI's Sweet Spot</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Perfect for LLMs: text-based, structured, extensive training data; Pre-built infrastructure (IDEs, diffs, version control); Contrast with slides, transcripts, other domains - lack tooling and structure; Autocomplete &gt;&gt; autonomous agents for novel code (nanochat experience)</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Self-driving took decades because: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Demo is not the same as product. Perfect demos existed in 2014 (Waymo), but safety requirements demand extreme reliability. Still not "done" - limited deployment, teleoperators in the loop, not economical; Software engineering has similar safety requirements - mistakes can leak millions of SSNs</a:t>
            </a:r>
            <a:endParaRPr sz="1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p:nvPr/>
        </p:nvSpPr>
        <p:spPr>
          <a:xfrm>
            <a:off x="55075" y="20375"/>
            <a:ext cx="29556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Andrej Karpathy Interview - 2</a:t>
            </a:r>
            <a:endParaRPr sz="1800" b="1">
              <a:solidFill>
                <a:schemeClr val="dk1"/>
              </a:solidFill>
              <a:latin typeface="Calibri"/>
              <a:ea typeface="Calibri"/>
              <a:cs typeface="Calibri"/>
              <a:sym typeface="Calibri"/>
            </a:endParaRPr>
          </a:p>
        </p:txBody>
      </p:sp>
      <p:pic>
        <p:nvPicPr>
          <p:cNvPr id="313" name="Google Shape;313;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75051" y="158214"/>
            <a:ext cx="1415775" cy="792150"/>
          </a:xfrm>
          <a:prstGeom prst="rect">
            <a:avLst/>
          </a:prstGeom>
          <a:noFill/>
          <a:ln w="9525" cap="flat" cmpd="sng">
            <a:solidFill>
              <a:srgbClr val="FF0000"/>
            </a:solidFill>
            <a:prstDash val="solid"/>
            <a:round/>
            <a:headEnd type="none" w="sm" len="sm"/>
            <a:tailEnd type="none" w="sm" len="sm"/>
          </a:ln>
        </p:spPr>
      </p:pic>
      <p:sp>
        <p:nvSpPr>
          <p:cNvPr id="314" name="Google Shape;314;p33"/>
          <p:cNvSpPr txBox="1"/>
          <p:nvPr/>
        </p:nvSpPr>
        <p:spPr>
          <a:xfrm>
            <a:off x="55069" y="428142"/>
            <a:ext cx="4508100" cy="418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expects AGI to blend into existing 2% GDP growth. </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Computers, internet, mobile phones didn't break the exponential - AI won't either; "Intelligence explosion" has been happening for 200+ years via recursive self-improvement; Gradual diffusion across economy, not discrete jump; Can't find individual technologies in GDP curve; everything averages into same exp.</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 Risk - Loss of Control Through Gradual Erosion</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Gradual loss of understanding as systems become more complex</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Fewer people comprehend the stack</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Competing autonomous entities, some going rogue</a:t>
            </a:r>
            <a:endParaRPr sz="1100">
              <a:solidFill>
                <a:srgbClr val="3C78D8"/>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Society delegates more without retaining oversight</a:t>
            </a:r>
            <a:endParaRPr sz="1100">
              <a:solidFill>
                <a:srgbClr val="3C78D8"/>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Education is the Answer - Karpathy's building "Eureka Labs":</a:t>
            </a:r>
            <a:endParaRPr sz="1100">
              <a:solidFill>
                <a:schemeClr val="dk1"/>
              </a:solidFill>
              <a:latin typeface="Calibri"/>
              <a:ea typeface="Calibri"/>
              <a:cs typeface="Calibri"/>
              <a:sym typeface="Calibri"/>
            </a:endParaRPr>
          </a:p>
          <a:p>
            <a:pPr marL="285750" lvl="0" indent="-127000" algn="l" rtl="0">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Current LLMs can't match good human tutors - they don't probe understanding or calibrate difficulty; Education is a technical problem of building ramps to knowledge; Post-AGI, education becomes "fun" like going to the gym - people will do it for self-betterment; Learning should give "eurekas per second" - finding first-order terms, building from simplest cases</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Physics Thinking Applied to AI</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Find the first-order approximation - what's the spherical cow? Micrograd (100 lines) captures neural network training; everything else is efficiency. Present pain before solution - let students try first. Untangling knowledge into clean dependencies is intellectually fascinating</a:t>
            </a:r>
            <a:endParaRPr sz="1100">
              <a:solidFill>
                <a:srgbClr val="3C78D8"/>
              </a:solidFill>
              <a:latin typeface="Calibri"/>
              <a:ea typeface="Calibri"/>
              <a:cs typeface="Calibri"/>
              <a:sym typeface="Calibri"/>
            </a:endParaRPr>
          </a:p>
        </p:txBody>
      </p:sp>
      <p:sp>
        <p:nvSpPr>
          <p:cNvPr id="315" name="Google Shape;315;p33"/>
          <p:cNvSpPr txBox="1"/>
          <p:nvPr/>
        </p:nvSpPr>
        <p:spPr>
          <a:xfrm>
            <a:off x="4642937" y="2673550"/>
            <a:ext cx="43992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Missing Pieces for AGI - What LLMs still lack:</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Sleep/distillation phase (humans process experiences overnight)</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Culture (LLMs can't write books for other LLMs)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Self-play (no equivalent to AlphaGo playing itself)</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Hippocampus, emotions, instincts</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Reflection beyond generating synthetic examples</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Practical Takeaway</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assistants used today (Claude, GPT-5 Pro as "oracle") are "elementary school students with perfect memory" - impressive but cognitively limited. The decade ahead is about filling cognitive gaps, not just scaling compute.</a:t>
            </a:r>
            <a:endParaRPr sz="1100">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594668" y="20553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2" name="Google Shape;8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3" name="Google Shape;83;p16"/>
          <p:cNvSpPr/>
          <p:nvPr/>
        </p:nvSpPr>
        <p:spPr>
          <a:xfrm>
            <a:off x="3748357" y="29396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6"/>
          <p:cNvSpPr/>
          <p:nvPr/>
        </p:nvSpPr>
        <p:spPr>
          <a:xfrm>
            <a:off x="594775" y="16644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440038"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3740495"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300894" y="27581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600160" y="27654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4765" y="18674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431928" y="23995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flipH="1">
            <a:off x="517566" y="313200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2" name="Google Shape;122;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598509" y="222860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6002" y="25831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431928" y="2947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3748244" y="2770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8" name="Google Shape;148;p16"/>
          <p:cNvGraphicFramePr/>
          <p:nvPr/>
        </p:nvGraphicFramePr>
        <p:xfrm>
          <a:off x="737689" y="551325"/>
          <a:ext cx="3000000" cy="3000000"/>
        </p:xfrm>
        <a:graphic>
          <a:graphicData uri="http://schemas.openxmlformats.org/drawingml/2006/table">
            <a:tbl>
              <a:tblPr>
                <a:noFill/>
                <a:tableStyleId>{1343B982-6BEF-43B3-9AAA-0C926050B56A}</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48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49" name="Google Shape;149;p16"/>
          <p:cNvGraphicFramePr/>
          <p:nvPr/>
        </p:nvGraphicFramePr>
        <p:xfrm>
          <a:off x="3878788" y="567837"/>
          <a:ext cx="3000000" cy="3000000"/>
        </p:xfrm>
        <a:graphic>
          <a:graphicData uri="http://schemas.openxmlformats.org/drawingml/2006/table">
            <a:tbl>
              <a:tblPr>
                <a:noFill/>
                <a:tableStyleId>{1343B982-6BEF-43B3-9AAA-0C926050B56A}</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24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4"/>
          <p:cNvSpPr txBox="1"/>
          <p:nvPr/>
        </p:nvSpPr>
        <p:spPr>
          <a:xfrm>
            <a:off x="33501" y="412950"/>
            <a:ext cx="3770700" cy="414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VISTA (Video Iterative Self-improvemenT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multi-agent system that autonomously improves video generation quality by refining prompts through an iterative self-improvement loop, without requiring retraining or fine-tuning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4-stage process: Planning, Tournament Selection, Multi-Agent Critique, Deep Thinking Prompting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default, VISTA runs five iterations (one initialization plus four improvement loops), sampling five prompts with three variants each and generating two videos per prompt. The system achieves impressive results against SOTA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60% pairwise win rate against Google's own Veo 3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66.4% human preference rating over the strongest baseline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Consistent quality improvements across single-scene and multi-scene video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self-evolving approach enables real-time video refinement where AI learns from its mistakes and progressively generates better outputs without human intervention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https://www.youtube.com/watch?v=dSiS-i9j9P0</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https://arxiv.org/abs/2510.15831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21" name="Google Shape;321;p34"/>
          <p:cNvSpPr txBox="1"/>
          <p:nvPr/>
        </p:nvSpPr>
        <p:spPr>
          <a:xfrm>
            <a:off x="33509" y="20375"/>
            <a:ext cx="290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VISTA Video Agent</a:t>
            </a:r>
            <a:endParaRPr sz="2000" b="1" i="0" u="none" strike="noStrike" cap="none">
              <a:solidFill>
                <a:schemeClr val="dk1"/>
              </a:solidFill>
              <a:latin typeface="Calibri"/>
              <a:ea typeface="Calibri"/>
              <a:cs typeface="Calibri"/>
              <a:sym typeface="Calibri"/>
            </a:endParaRPr>
          </a:p>
        </p:txBody>
      </p:sp>
      <p:pic>
        <p:nvPicPr>
          <p:cNvPr id="322" name="Google Shape;322;p3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904457" y="1081301"/>
            <a:ext cx="5165099" cy="27804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p:nvPr/>
        </p:nvSpPr>
        <p:spPr>
          <a:xfrm>
            <a:off x="33500" y="412950"/>
            <a:ext cx="44964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IBM CUGA's methodology</a:t>
            </a:r>
            <a:br>
              <a:rPr lang="en" sz="1100">
                <a:latin typeface="Calibri"/>
                <a:ea typeface="Calibri"/>
                <a:cs typeface="Calibri"/>
                <a:sym typeface="Calibri"/>
              </a:rPr>
            </a:br>
            <a:r>
              <a:rPr lang="en" sz="1100">
                <a:latin typeface="Calibri"/>
                <a:ea typeface="Calibri"/>
                <a:cs typeface="Calibri"/>
                <a:sym typeface="Calibri"/>
              </a:rPr>
              <a:t>CUGA = Computer Using Generalist Agent</a:t>
            </a:r>
            <a:endParaRPr sz="1100">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https://arxiv.org/pdf/2503.01861v2</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https://github.com/cuga-project/cuga-agent</a:t>
            </a:r>
            <a:r>
              <a:rPr lang="en" sz="800">
                <a:solidFill>
                  <a:schemeClr val="dk1"/>
                </a:solidFill>
                <a:latin typeface="Calibri"/>
                <a:ea typeface="Calibri"/>
                <a:cs typeface="Calibri"/>
                <a:sym typeface="Calibri"/>
              </a:rPr>
              <a:t> - open-sourced</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Achieve SOTA results on the WebArena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iterative development with smart sampling</a:t>
            </a:r>
            <a:r>
              <a:rPr lang="en" sz="1100">
                <a:solidFill>
                  <a:schemeClr val="dk1"/>
                </a:solidFill>
                <a:latin typeface="Calibri"/>
                <a:ea typeface="Calibri"/>
                <a:cs typeface="Calibri"/>
                <a:sym typeface="Calibri"/>
              </a:rPr>
              <a:t> - started with simple agent architecture working with small number of tasks (smart sampling) - and progressively enlarged/improved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comprehensive evaluation tooling</a:t>
            </a:r>
            <a:r>
              <a:rPr lang="en" sz="1100">
                <a:solidFill>
                  <a:schemeClr val="dk1"/>
                </a:solidFill>
                <a:latin typeface="Calibri"/>
                <a:ea typeface="Calibri"/>
                <a:cs typeface="Calibri"/>
                <a:sym typeface="Calibri"/>
              </a:rPr>
              <a:t> - grew from 22 tasks to 44, 90, 190, 812 tasks benchmark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evolutionary architecture refinement </a:t>
            </a:r>
            <a:r>
              <a:rPr lang="en" sz="1100">
                <a:solidFill>
                  <a:schemeClr val="dk1"/>
                </a:solidFill>
                <a:latin typeface="Calibri"/>
                <a:ea typeface="Calibri"/>
                <a:cs typeface="Calibri"/>
                <a:sym typeface="Calibri"/>
              </a:rPr>
              <a:t>- split simple </a:t>
            </a:r>
            <a:r>
              <a:rPr lang="en" sz="1100" b="1">
                <a:solidFill>
                  <a:srgbClr val="3C78D8"/>
                </a:solidFill>
                <a:latin typeface="Calibri"/>
                <a:ea typeface="Calibri"/>
                <a:cs typeface="Calibri"/>
                <a:sym typeface="Calibri"/>
              </a:rPr>
              <a:t>Plan-Act-Observe loop</a:t>
            </a:r>
            <a:r>
              <a:rPr lang="en" sz="1100">
                <a:solidFill>
                  <a:schemeClr val="dk1"/>
                </a:solidFill>
                <a:latin typeface="Calibri"/>
                <a:ea typeface="Calibri"/>
                <a:cs typeface="Calibri"/>
                <a:sym typeface="Calibri"/>
              </a:rPr>
              <a:t> into </a:t>
            </a:r>
            <a:r>
              <a:rPr lang="en" sz="1100" b="1">
                <a:solidFill>
                  <a:srgbClr val="3C78D8"/>
                </a:solidFill>
                <a:latin typeface="Calibri"/>
                <a:ea typeface="Calibri"/>
                <a:cs typeface="Calibri"/>
                <a:sym typeface="Calibri"/>
              </a:rPr>
              <a:t>specialized agents</a:t>
            </a:r>
            <a:r>
              <a:rPr lang="en" sz="1100">
                <a:solidFill>
                  <a:schemeClr val="dk1"/>
                </a:solidFill>
                <a:latin typeface="Calibri"/>
                <a:ea typeface="Calibri"/>
                <a:cs typeface="Calibri"/>
                <a:sym typeface="Calibri"/>
              </a:rPr>
              <a:t>; added an </a:t>
            </a:r>
            <a:r>
              <a:rPr lang="en" sz="1100" b="1">
                <a:solidFill>
                  <a:srgbClr val="3C78D8"/>
                </a:solidFill>
                <a:latin typeface="Calibri"/>
                <a:ea typeface="Calibri"/>
                <a:cs typeface="Calibri"/>
                <a:sym typeface="Calibri"/>
              </a:rPr>
              <a:t>immediate feedback loop</a:t>
            </a:r>
            <a:r>
              <a:rPr lang="en" sz="1100">
                <a:solidFill>
                  <a:schemeClr val="dk1"/>
                </a:solidFill>
                <a:latin typeface="Calibri"/>
                <a:ea typeface="Calibri"/>
                <a:cs typeface="Calibri"/>
                <a:sym typeface="Calibri"/>
              </a:rPr>
              <a:t>, added a dedicated </a:t>
            </a:r>
            <a:r>
              <a:rPr lang="en" sz="1100" b="1">
                <a:solidFill>
                  <a:srgbClr val="3C78D8"/>
                </a:solidFill>
                <a:latin typeface="Calibri"/>
                <a:ea typeface="Calibri"/>
                <a:cs typeface="Calibri"/>
                <a:sym typeface="Calibri"/>
              </a:rPr>
              <a:t>Information Extraction agent</a:t>
            </a:r>
            <a:r>
              <a:rPr lang="en" sz="1100">
                <a:solidFill>
                  <a:schemeClr val="dk1"/>
                </a:solidFill>
                <a:latin typeface="Calibri"/>
                <a:ea typeface="Calibri"/>
                <a:cs typeface="Calibri"/>
                <a:sym typeface="Calibri"/>
              </a:rPr>
              <a:t>; incorporated </a:t>
            </a:r>
            <a:r>
              <a:rPr lang="en" sz="1100" b="1">
                <a:solidFill>
                  <a:srgbClr val="3C78D8"/>
                </a:solidFill>
                <a:latin typeface="Calibri"/>
                <a:ea typeface="Calibri"/>
                <a:cs typeface="Calibri"/>
                <a:sym typeface="Calibri"/>
              </a:rPr>
              <a:t>stability mechanisms (reflection, critique, and judgment)</a:t>
            </a:r>
            <a:r>
              <a:rPr lang="en" sz="1100">
                <a:solidFill>
                  <a:schemeClr val="dk1"/>
                </a:solidFill>
                <a:latin typeface="Calibri"/>
                <a:ea typeface="Calibri"/>
                <a:cs typeface="Calibri"/>
                <a:sym typeface="Calibri"/>
              </a:rPr>
              <a:t> to reduce hallucinations and improve consistency; added </a:t>
            </a:r>
            <a:r>
              <a:rPr lang="en" sz="1100" b="1">
                <a:solidFill>
                  <a:srgbClr val="3C78D8"/>
                </a:solidFill>
                <a:latin typeface="Calibri"/>
                <a:ea typeface="Calibri"/>
                <a:cs typeface="Calibri"/>
                <a:sym typeface="Calibri"/>
              </a:rPr>
              <a:t>knowledge injection</a:t>
            </a:r>
            <a:r>
              <a:rPr lang="en" sz="1100">
                <a:solidFill>
                  <a:schemeClr val="dk1"/>
                </a:solidFill>
                <a:latin typeface="Calibri"/>
                <a:ea typeface="Calibri"/>
                <a:cs typeface="Calibri"/>
                <a:sym typeface="Calibri"/>
              </a:rPr>
              <a:t> system to process user utterances, mine application navigation knowledge (sitemap-like structures), and </a:t>
            </a:r>
            <a:r>
              <a:rPr lang="en" sz="1100" b="1">
                <a:solidFill>
                  <a:srgbClr val="3C78D8"/>
                </a:solidFill>
                <a:latin typeface="Calibri"/>
                <a:ea typeface="Calibri"/>
                <a:cs typeface="Calibri"/>
                <a:sym typeface="Calibri"/>
              </a:rPr>
              <a:t>inject contextual information based on task assessment</a:t>
            </a:r>
            <a:r>
              <a:rPr lang="en" sz="1100">
                <a:solidFill>
                  <a:schemeClr val="dk1"/>
                </a:solidFill>
                <a:latin typeface="Calibri"/>
                <a:ea typeface="Calibri"/>
                <a:cs typeface="Calibri"/>
                <a:sym typeface="Calibri"/>
              </a:rPr>
              <a:t>. This aligned planners with user intents and application functionality; performance dashboard provided </a:t>
            </a:r>
            <a:r>
              <a:rPr lang="en" sz="1100" b="1">
                <a:solidFill>
                  <a:srgbClr val="3C78D8"/>
                </a:solidFill>
                <a:latin typeface="Calibri"/>
                <a:ea typeface="Calibri"/>
                <a:cs typeface="Calibri"/>
                <a:sym typeface="Calibri"/>
              </a:rPr>
              <a:t>real-time metrics tracking</a:t>
            </a:r>
            <a:r>
              <a:rPr lang="en" sz="1100">
                <a:solidFill>
                  <a:schemeClr val="dk1"/>
                </a:solidFill>
                <a:latin typeface="Calibri"/>
                <a:ea typeface="Calibri"/>
                <a:cs typeface="Calibri"/>
                <a:sym typeface="Calibri"/>
              </a:rPr>
              <a:t>; added comparative </a:t>
            </a:r>
            <a:r>
              <a:rPr lang="en" sz="1100" b="1">
                <a:solidFill>
                  <a:srgbClr val="3C78D8"/>
                </a:solidFill>
                <a:latin typeface="Calibri"/>
                <a:ea typeface="Calibri"/>
                <a:cs typeface="Calibri"/>
                <a:sym typeface="Calibri"/>
              </a:rPr>
              <a:t>analysis on failure resolutions</a:t>
            </a:r>
            <a:r>
              <a:rPr lang="en" sz="1100">
                <a:solidFill>
                  <a:schemeClr val="dk1"/>
                </a:solidFill>
                <a:latin typeface="Calibri"/>
                <a:ea typeface="Calibri"/>
                <a:cs typeface="Calibri"/>
                <a:sym typeface="Calibri"/>
              </a:rPr>
              <a:t>; added trajectory visualization for </a:t>
            </a:r>
            <a:r>
              <a:rPr lang="en" sz="1100" b="1">
                <a:solidFill>
                  <a:srgbClr val="3C78D8"/>
                </a:solidFill>
                <a:latin typeface="Calibri"/>
                <a:ea typeface="Calibri"/>
                <a:cs typeface="Calibri"/>
                <a:sym typeface="Calibri"/>
              </a:rPr>
              <a:t>deep failure analysis</a:t>
            </a:r>
            <a:r>
              <a:rPr lang="en" sz="1100">
                <a:solidFill>
                  <a:schemeClr val="dk1"/>
                </a:solidFill>
                <a:latin typeface="Calibri"/>
                <a:ea typeface="Calibri"/>
                <a:cs typeface="Calibri"/>
                <a:sym typeface="Calibri"/>
              </a:rPr>
              <a:t>; used parallel execution to reduce execution times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Uses LangGraph for stateful coordination between agents and LangChain for interfacing with mixed open and frontier LLM models; Uses Playwright for browser control with screenshots and accessibility trees as the observation space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methodology's power lies in its </a:t>
            </a:r>
            <a:r>
              <a:rPr lang="en" sz="1100" b="1">
                <a:solidFill>
                  <a:srgbClr val="FF0000"/>
                </a:solidFill>
                <a:latin typeface="Calibri"/>
                <a:ea typeface="Calibri"/>
                <a:cs typeface="Calibri"/>
                <a:sym typeface="Calibri"/>
              </a:rPr>
              <a:t>systematic approach to learning from failures</a:t>
            </a:r>
            <a:r>
              <a:rPr lang="en" sz="1100">
                <a:solidFill>
                  <a:schemeClr val="dk1"/>
                </a:solidFill>
                <a:latin typeface="Calibri"/>
                <a:ea typeface="Calibri"/>
                <a:cs typeface="Calibri"/>
                <a:sym typeface="Calibri"/>
              </a:rPr>
              <a:t> rather than attempting to anticipate all challenges upfront, combined with tooling that makes failure analysis efficient and actionable</a:t>
            </a:r>
            <a:endParaRPr sz="1100">
              <a:solidFill>
                <a:schemeClr val="dk1"/>
              </a:solidFill>
              <a:latin typeface="Calibri"/>
              <a:ea typeface="Calibri"/>
              <a:cs typeface="Calibri"/>
              <a:sym typeface="Calibri"/>
            </a:endParaRPr>
          </a:p>
        </p:txBody>
      </p:sp>
      <p:sp>
        <p:nvSpPr>
          <p:cNvPr id="328" name="Google Shape;328;p35"/>
          <p:cNvSpPr txBox="1"/>
          <p:nvPr/>
        </p:nvSpPr>
        <p:spPr>
          <a:xfrm>
            <a:off x="33509" y="20375"/>
            <a:ext cx="290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IBM Generalist Agent</a:t>
            </a:r>
            <a:endParaRPr sz="2000" b="1" i="0" u="none" strike="noStrike" cap="none">
              <a:solidFill>
                <a:schemeClr val="dk1"/>
              </a:solidFill>
              <a:latin typeface="Calibri"/>
              <a:ea typeface="Calibri"/>
              <a:cs typeface="Calibri"/>
              <a:sym typeface="Calibri"/>
            </a:endParaRPr>
          </a:p>
        </p:txBody>
      </p:sp>
      <p:pic>
        <p:nvPicPr>
          <p:cNvPr id="329" name="Google Shape;329;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09875" y="2662325"/>
            <a:ext cx="4451025" cy="2417424"/>
          </a:xfrm>
          <a:prstGeom prst="rect">
            <a:avLst/>
          </a:prstGeom>
          <a:noFill/>
          <a:ln w="9525" cap="flat" cmpd="sng">
            <a:solidFill>
              <a:srgbClr val="FF0000"/>
            </a:solidFill>
            <a:prstDash val="solid"/>
            <a:round/>
            <a:headEnd type="none" w="sm" len="sm"/>
            <a:tailEnd type="none" w="sm" len="sm"/>
          </a:ln>
        </p:spPr>
      </p:pic>
      <p:pic>
        <p:nvPicPr>
          <p:cNvPr id="330" name="Google Shape;330;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67150" y="412952"/>
            <a:ext cx="4221874" cy="1723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6"/>
          <p:cNvSpPr txBox="1"/>
          <p:nvPr/>
        </p:nvSpPr>
        <p:spPr>
          <a:xfrm>
            <a:off x="55075" y="20375"/>
            <a:ext cx="29556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Energy for AI</a:t>
            </a:r>
            <a:endParaRPr sz="1800" b="1">
              <a:solidFill>
                <a:schemeClr val="dk1"/>
              </a:solidFill>
              <a:latin typeface="Calibri"/>
              <a:ea typeface="Calibri"/>
              <a:cs typeface="Calibri"/>
              <a:sym typeface="Calibri"/>
            </a:endParaRPr>
          </a:p>
        </p:txBody>
      </p:sp>
      <p:sp>
        <p:nvSpPr>
          <p:cNvPr id="336" name="Google Shape;336;p36"/>
          <p:cNvSpPr txBox="1"/>
          <p:nvPr/>
        </p:nvSpPr>
        <p:spPr>
          <a:xfrm>
            <a:off x="55069" y="428142"/>
            <a:ext cx="45081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The AI race is the energy race - Peter Diamandis</a:t>
            </a:r>
            <a:endParaRPr sz="1100" b="1">
              <a:solidFill>
                <a:srgbClr val="FF0000"/>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winners of the AI race will be the regions that solved the energy equation first</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China is winning the energy race while the US continues to lag</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Clean energy isn’t optional anymore. Asia-Pacific including China will maintain 70% of global solar market share through 2029.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India is racing ahead, projected to overtake the US for second place in solar installations with 237 GW expected versus our 218 GW.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next wave - fusion, advanced SMRs (Small Modular Reactors), next-generation geothermal - is coming online this decade</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Solar, wind, and storage are proven technologies today. By 2035, we’ll see hyper-efficient solar cells hitting 30%+ efficiency, AI-optimized microgrids balancing energy loads autonomously, and upgraded infrastructure replacing fossil fuel plants with clean baseload power</a:t>
            </a:r>
            <a:endParaRPr sz="1100">
              <a:solidFill>
                <a:schemeClr val="dk1"/>
              </a:solidFill>
              <a:latin typeface="Calibri"/>
              <a:ea typeface="Calibri"/>
              <a:cs typeface="Calibri"/>
              <a:sym typeface="Calibri"/>
            </a:endParaRPr>
          </a:p>
        </p:txBody>
      </p:sp>
      <p:pic>
        <p:nvPicPr>
          <p:cNvPr id="337" name="Google Shape;337;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9496" y="428150"/>
            <a:ext cx="1111425" cy="1296677"/>
          </a:xfrm>
          <a:prstGeom prst="rect">
            <a:avLst/>
          </a:prstGeom>
          <a:noFill/>
          <a:ln w="9525" cap="flat" cmpd="sng">
            <a:solidFill>
              <a:srgbClr val="FF0000"/>
            </a:solidFill>
            <a:prstDash val="solid"/>
            <a:round/>
            <a:headEnd type="none" w="sm" len="sm"/>
            <a:tailEnd type="none" w="sm" len="sm"/>
          </a:ln>
        </p:spPr>
      </p:pic>
      <p:pic>
        <p:nvPicPr>
          <p:cNvPr id="338" name="Google Shape;338;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4600" y="3005325"/>
            <a:ext cx="2486002" cy="1657350"/>
          </a:xfrm>
          <a:prstGeom prst="rect">
            <a:avLst/>
          </a:prstGeom>
          <a:noFill/>
          <a:ln w="9525" cap="flat" cmpd="sng">
            <a:solidFill>
              <a:srgbClr val="FF0000"/>
            </a:solidFill>
            <a:prstDash val="solid"/>
            <a:round/>
            <a:headEnd type="none" w="sm" len="sm"/>
            <a:tailEnd type="none" w="sm" len="sm"/>
          </a:ln>
        </p:spPr>
      </p:pic>
      <p:pic>
        <p:nvPicPr>
          <p:cNvPr id="339" name="Google Shape;339;p36"/>
          <p:cNvPicPr preferRelativeResize="0"/>
          <p:nvPr/>
        </p:nvPicPr>
        <p:blipFill>
          <a:blip r:embed="rId5">
            <a:alphaModFix/>
          </a:blip>
          <a:stretch>
            <a:fillRect/>
          </a:stretch>
        </p:blipFill>
        <p:spPr>
          <a:xfrm>
            <a:off x="1529750" y="3005317"/>
            <a:ext cx="2762250" cy="1657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p:nvPr/>
        </p:nvSpPr>
        <p:spPr>
          <a:xfrm>
            <a:off x="55075" y="20375"/>
            <a:ext cx="45081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ChatGPT is losing to Anthropic, DeepSeek, ...</a:t>
            </a:r>
            <a:endParaRPr sz="1800" b="1">
              <a:solidFill>
                <a:schemeClr val="dk1"/>
              </a:solidFill>
              <a:latin typeface="Calibri"/>
              <a:ea typeface="Calibri"/>
              <a:cs typeface="Calibri"/>
              <a:sym typeface="Calibri"/>
            </a:endParaRPr>
          </a:p>
        </p:txBody>
      </p:sp>
      <p:sp>
        <p:nvSpPr>
          <p:cNvPr id="345" name="Google Shape;345;p37"/>
          <p:cNvSpPr txBox="1"/>
          <p:nvPr/>
        </p:nvSpPr>
        <p:spPr>
          <a:xfrm>
            <a:off x="55069" y="346367"/>
            <a:ext cx="4508100" cy="471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video reveals how OpenAI's dominance is rapidly declining, while competitors like Anthropic and DeepSeek have gained ground</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https://www.youtube.com/watch?v=kZt2sBiT-3U</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ChatGPT's market share: Jan 2024: 76%, Oct 2025: 59.5% (losing approx 1.5% monthly)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growth is just 9%, while DeepSeek - 8,658% growth, jumping from 450,000 users in October 2024 to millions by December</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now dominates the enterprise market with 32% share, while OpenAI dropped to 25% (used to be 50% two years ago).</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gets 42% coding workloads compared to OpenAI's 21% (2:1 ratio)</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generates $211 per user while OpenAI - only $25 per user, an 8x difference in efficiency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generated $4.3 billion in revenue during the first half of 2025, but they lost $2.5 billion, burning $5 billion annually while maintaining negative unit economics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AI models like Meta's Llama 3 now match ChatGPT 3.5 performance while being completely free. Developer tools using open-source AI grew 72-75% year-over-year, with platforms like Lovable exploding 928% and Cursor showing massive growth. Companies increasingly prefer running models locally for data privacy and cost predictability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Only 10% of enterprises have actual production AI deployments. AI coding tools remain the only category showing consistent value delivery, with developers achieving 10-20% productivity gains.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Specialized, domain-specific AI solutions are crushing general-purpose chatbots, and companies applying traditional software engineering principles—version control, testing, deployment pipelines—are winning over those chasing AI hype.</a:t>
            </a:r>
            <a:endParaRPr sz="1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8"/>
          <p:cNvSpPr txBox="1"/>
          <p:nvPr/>
        </p:nvSpPr>
        <p:spPr>
          <a:xfrm>
            <a:off x="55075" y="20375"/>
            <a:ext cx="290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Four alternatives to JSON</a:t>
            </a:r>
            <a:endParaRPr sz="2000" b="1" i="0" u="none" strike="noStrike" cap="none">
              <a:solidFill>
                <a:schemeClr val="dk1"/>
              </a:solidFill>
              <a:latin typeface="Calibri"/>
              <a:ea typeface="Calibri"/>
              <a:cs typeface="Calibri"/>
              <a:sym typeface="Calibri"/>
            </a:endParaRPr>
          </a:p>
        </p:txBody>
      </p:sp>
      <p:sp>
        <p:nvSpPr>
          <p:cNvPr id="351" name="Google Shape;351;p38"/>
          <p:cNvSpPr txBox="1"/>
          <p:nvPr/>
        </p:nvSpPr>
        <p:spPr>
          <a:xfrm>
            <a:off x="55075" y="412953"/>
            <a:ext cx="4444500" cy="405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Forget JSON — These 4 Data Formats Made My APIs 5× Faster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https://medium.com/@Krishnajlathi/forget-json-these-4-data-formats-made-my-apis-5-faster-9b14c1102113</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Summary benchmark</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Format      | Workload                     | speedup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Protobuf    | typed RPC — user profile     |   6.0x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FlatBuffers | hot read path — catalog item |   7.0x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MessagePack | JSON-like structure, compact |   3.5x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 CBOR        | IoT / mobile small payloads  |   3.5x  |</a:t>
            </a:r>
            <a:endParaRPr sz="8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Protobuf</a:t>
            </a:r>
            <a:r>
              <a:rPr lang="en" sz="1100">
                <a:solidFill>
                  <a:schemeClr val="dk1"/>
                </a:solidFill>
                <a:latin typeface="Calibri"/>
                <a:ea typeface="Calibri"/>
                <a:cs typeface="Calibri"/>
                <a:sym typeface="Calibri"/>
              </a:rPr>
              <a:t> - Schema-required, code generation needed; Excellent compression, slower than FlatBuffers; Best for: APIs, cross-language RPC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FlatBuffers</a:t>
            </a:r>
            <a:r>
              <a:rPr lang="en" sz="1100">
                <a:solidFill>
                  <a:schemeClr val="dk1"/>
                </a:solidFill>
                <a:latin typeface="Calibri"/>
                <a:ea typeface="Calibri"/>
                <a:cs typeface="Calibri"/>
                <a:sym typeface="Calibri"/>
              </a:rPr>
              <a:t> - Zero-copy deserialization (read without parsing); Larger than Protobuf but fastest access; Best for: Games, embedded systems, performance-critical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MessagePack</a:t>
            </a:r>
            <a:r>
              <a:rPr lang="en" sz="1100">
                <a:solidFill>
                  <a:schemeClr val="dk1"/>
                </a:solidFill>
                <a:latin typeface="Calibri"/>
                <a:ea typeface="Calibri"/>
                <a:cs typeface="Calibri"/>
                <a:sym typeface="Calibri"/>
              </a:rPr>
              <a:t> - Schema-optional, JSON-like ease of use; Smaller than JSON, minimal setup; Best for: Quick integration, Ruby/Python ecosystems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CBOR</a:t>
            </a:r>
            <a:r>
              <a:rPr lang="en" sz="1100">
                <a:solidFill>
                  <a:schemeClr val="dk1"/>
                </a:solidFill>
                <a:latin typeface="Calibri"/>
                <a:ea typeface="Calibri"/>
                <a:cs typeface="Calibri"/>
                <a:sym typeface="Calibri"/>
              </a:rPr>
              <a:t> </a:t>
            </a:r>
            <a:r>
              <a:rPr lang="en" sz="1100">
                <a:solidFill>
                  <a:srgbClr val="FF0000"/>
                </a:solidFill>
                <a:latin typeface="Calibri"/>
                <a:ea typeface="Calibri"/>
                <a:cs typeface="Calibri"/>
                <a:sym typeface="Calibri"/>
              </a:rPr>
              <a:t>(Concise Binary Object Representation)</a:t>
            </a:r>
            <a:r>
              <a:rPr lang="en" sz="1100">
                <a:solidFill>
                  <a:schemeClr val="dk1"/>
                </a:solidFill>
                <a:latin typeface="Calibri"/>
                <a:ea typeface="Calibri"/>
                <a:cs typeface="Calibri"/>
                <a:sym typeface="Calibri"/>
              </a:rPr>
              <a:t> - Schema-optional, IETF standard; Similar to MessagePack but more extensible; Best for: IoT, constrained devices, standards compliance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to choose: Protobuf for structure, FlatBuffers for speed, MessagePack for simplicity, CBOR for standards.</a:t>
            </a:r>
            <a:endParaRPr sz="1100">
              <a:solidFill>
                <a:schemeClr val="dk1"/>
              </a:solidFill>
              <a:latin typeface="Calibri"/>
              <a:ea typeface="Calibri"/>
              <a:cs typeface="Calibri"/>
              <a:sym typeface="Calibri"/>
            </a:endParaRPr>
          </a:p>
        </p:txBody>
      </p:sp>
      <p:pic>
        <p:nvPicPr>
          <p:cNvPr id="352" name="Google Shape;352;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83375" y="871223"/>
            <a:ext cx="1725975" cy="644300"/>
          </a:xfrm>
          <a:prstGeom prst="rect">
            <a:avLst/>
          </a:prstGeom>
          <a:noFill/>
          <a:ln>
            <a:noFill/>
          </a:ln>
        </p:spPr>
      </p:pic>
      <p:pic>
        <p:nvPicPr>
          <p:cNvPr id="353" name="Google Shape;353;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2250" y="1597348"/>
            <a:ext cx="2211100" cy="607450"/>
          </a:xfrm>
          <a:prstGeom prst="rect">
            <a:avLst/>
          </a:prstGeom>
          <a:noFill/>
          <a:ln>
            <a:noFill/>
          </a:ln>
        </p:spPr>
      </p:pic>
      <p:pic>
        <p:nvPicPr>
          <p:cNvPr id="354" name="Google Shape;354;p3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82250" y="2404823"/>
            <a:ext cx="2211100" cy="444200"/>
          </a:xfrm>
          <a:prstGeom prst="rect">
            <a:avLst/>
          </a:prstGeom>
          <a:noFill/>
          <a:ln>
            <a:noFill/>
          </a:ln>
        </p:spPr>
      </p:pic>
      <p:pic>
        <p:nvPicPr>
          <p:cNvPr id="355" name="Google Shape;355;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82250" y="3003923"/>
            <a:ext cx="2211101" cy="7661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Terminals on MacOS</a:t>
            </a:r>
            <a:endParaRPr sz="2000" b="1" i="0" u="none" strike="noStrike" cap="none">
              <a:solidFill>
                <a:schemeClr val="dk1"/>
              </a:solidFill>
              <a:latin typeface="Calibri"/>
              <a:ea typeface="Calibri"/>
              <a:cs typeface="Calibri"/>
              <a:sym typeface="Calibri"/>
            </a:endParaRPr>
          </a:p>
        </p:txBody>
      </p:sp>
      <p:sp>
        <p:nvSpPr>
          <p:cNvPr id="361" name="Google Shape;361;p39"/>
          <p:cNvSpPr txBox="1"/>
          <p:nvPr/>
        </p:nvSpPr>
        <p:spPr>
          <a:xfrm>
            <a:off x="55075" y="412953"/>
            <a:ext cx="444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This ZDNet article reviews 6 terminals:</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u="sng">
                <a:solidFill>
                  <a:schemeClr val="hlink"/>
                </a:solidFill>
                <a:latin typeface="Calibri"/>
                <a:ea typeface="Calibri"/>
                <a:cs typeface="Calibri"/>
                <a:sym typeface="Calibri"/>
                <a:hlinkClick r:id="rId3"/>
              </a:rPr>
              <a:t>https://www.zdnet.com/article/6-macos-terminal-apps-that-are-much-better-than-apples-default-and-theyre-free/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iTerm2 - the best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Kitty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Warp - AI features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 Hyper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 Core Shell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 Tabby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review above doesn't cover "Ghostty" - a new fast &amp; light terminal.</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So here is the comparison: </a:t>
            </a:r>
            <a:r>
              <a:rPr lang="en" sz="1200" b="1">
                <a:solidFill>
                  <a:srgbClr val="FF0000"/>
                </a:solidFill>
                <a:latin typeface="Calibri"/>
                <a:ea typeface="Calibri"/>
                <a:cs typeface="Calibri"/>
                <a:sym typeface="Calibri"/>
              </a:rPr>
              <a:t>Ghostty vs iTerm2</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https://medium.com/@artemkhrenov/modern-terminal-emulators-ghostty-vs-iterm2-3cd5e55a8d24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https://medium.com/@EchoLilt/why-i-switched-from-iterm2-to-ghostty-and-you-should-too-creating-searching-cmd-f-0a0242f65b22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https://github.com/ghostty-org/ghostty</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62" name="Google Shape;362;p39"/>
          <p:cNvPicPr preferRelativeResize="0"/>
          <p:nvPr/>
        </p:nvPicPr>
        <p:blipFill>
          <a:blip r:embed="rId7">
            <a:alphaModFix/>
          </a:blip>
          <a:stretch>
            <a:fillRect/>
          </a:stretch>
        </p:blipFill>
        <p:spPr>
          <a:xfrm>
            <a:off x="4755875" y="681125"/>
            <a:ext cx="3141225" cy="1764975"/>
          </a:xfrm>
          <a:prstGeom prst="rect">
            <a:avLst/>
          </a:prstGeom>
          <a:noFill/>
          <a:ln w="9525" cap="flat" cmpd="sng">
            <a:solidFill>
              <a:srgbClr val="FF0000"/>
            </a:solidFill>
            <a:prstDash val="solid"/>
            <a:round/>
            <a:headEnd type="none" w="sm" len="sm"/>
            <a:tailEnd type="none" w="sm" len="sm"/>
          </a:ln>
        </p:spPr>
      </p:pic>
      <p:sp>
        <p:nvSpPr>
          <p:cNvPr id="363" name="Google Shape;363;p39"/>
          <p:cNvSpPr txBox="1"/>
          <p:nvPr/>
        </p:nvSpPr>
        <p:spPr>
          <a:xfrm>
            <a:off x="55075" y="3339703"/>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AppleScript to open a terminal (new window or tab):</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8"/>
              </a:rPr>
              <a:t>https://github.com/wonderyue/Go2ShellAppleScript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64" name="Google Shape;364;p3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755875" y="2779579"/>
            <a:ext cx="3141226" cy="198241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Colleges in Trouble</a:t>
            </a:r>
            <a:endParaRPr sz="2000" b="1" i="0" u="none" strike="noStrike" cap="none">
              <a:solidFill>
                <a:schemeClr val="dk1"/>
              </a:solidFill>
              <a:latin typeface="Calibri"/>
              <a:ea typeface="Calibri"/>
              <a:cs typeface="Calibri"/>
              <a:sym typeface="Calibri"/>
            </a:endParaRPr>
          </a:p>
        </p:txBody>
      </p:sp>
      <p:sp>
        <p:nvSpPr>
          <p:cNvPr id="370" name="Google Shape;370;p40"/>
          <p:cNvSpPr txBox="1"/>
          <p:nvPr/>
        </p:nvSpPr>
        <p:spPr>
          <a:xfrm>
            <a:off x="67350" y="485193"/>
            <a:ext cx="4400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Colleges in Trouble - by Peter Diamandis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“Go to college, get a great job” is no longer the valid paradigm</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Americans calling college “very important” crashed from 75% to 35% in 15 years, while “not too important” quintupled to 24%</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Tuition is up 899% since 1983, saddling 42 million borrowers with $1.8 trillion in debt—second only to mortgages</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College graduates now make up one-third of the long-term unemployed, up from one-fifth a decade ago</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Job postings requiring degrees dropped 6% since 2019</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You’re paying a quarter million dollars for a private university education that increasingly guarantees nothing. The credential that used to open doors is now locking people out.</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So, what do you (or your kids) do about it?</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Credential yourself differently now - build a portfolio that demonstrates value: GitHub repo, consulting practice with real success stories, YouTube channel teaching what you know</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Top ten schools remain exceptions (and still surprisingly credible). If you’re getting into MIT, Harvard, Stanford, or their peers, the brand still carries weight. But schools ranked 40+ are not perceived as valuable</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Employers are hiring without degree requirements at accelerating rates - because the educational curriculum moves too slowly</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Master one skill - growing revenue - and you’ll always have work. Most companies care about exactly one thing: increasing revenue. Degrees become irrelevant. Show me you drove $2M in new sales or built a product that acquired 100K users. That’s infinitely more valuable than a transcript.</a:t>
            </a:r>
            <a:endParaRPr sz="1100">
              <a:latin typeface="Calibri"/>
              <a:ea typeface="Calibri"/>
              <a:cs typeface="Calibri"/>
              <a:sym typeface="Calibri"/>
            </a:endParaRPr>
          </a:p>
        </p:txBody>
      </p:sp>
      <p:sp>
        <p:nvSpPr>
          <p:cNvPr id="371" name="Google Shape;371;p40"/>
          <p:cNvSpPr txBox="1"/>
          <p:nvPr/>
        </p:nvSpPr>
        <p:spPr>
          <a:xfrm>
            <a:off x="4672775" y="1324350"/>
            <a:ext cx="44004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The best educator in the world will be AI-driven - and (almost) free. Programs using AI-assisted learning already show students learning 5-10 times faster than traditional classrooms. The university model of one professor lecturing 300 students is dead… it just doesn’t know it yet.</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Trade school is now another option. As Jensen Huang, CEO of Nvidia, recently said: “If you’re an electrician, you’re a plumber, a carpenter - we’re going to need hundreds of thousands of them to build all of these factories.” These professions today command immediate jobs and salaries between $100,000 and $150,000 per year without the extraordinary debt of college.</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Here’s the opportunity: </a:t>
            </a:r>
            <a:br>
              <a:rPr lang="en" sz="1100">
                <a:latin typeface="Calibri"/>
                <a:ea typeface="Calibri"/>
                <a:cs typeface="Calibri"/>
                <a:sym typeface="Calibri"/>
              </a:rPr>
            </a:br>
            <a:r>
              <a:rPr lang="en" sz="1100">
                <a:latin typeface="Calibri"/>
                <a:ea typeface="Calibri"/>
                <a:cs typeface="Calibri"/>
                <a:sym typeface="Calibri"/>
              </a:rPr>
              <a:t>The credential economy is being rebuilt from scratch. </a:t>
            </a:r>
            <a:br>
              <a:rPr lang="en" sz="1100">
                <a:latin typeface="Calibri"/>
                <a:ea typeface="Calibri"/>
                <a:cs typeface="Calibri"/>
                <a:sym typeface="Calibri"/>
              </a:rPr>
            </a:br>
            <a:r>
              <a:rPr lang="en" sz="1100">
                <a:latin typeface="Calibri"/>
                <a:ea typeface="Calibri"/>
                <a:cs typeface="Calibri"/>
                <a:sym typeface="Calibri"/>
              </a:rPr>
              <a:t>The old gatekeepers are losing their monopoly. </a:t>
            </a:r>
            <a:br>
              <a:rPr lang="en" sz="1100">
                <a:latin typeface="Calibri"/>
                <a:ea typeface="Calibri"/>
                <a:cs typeface="Calibri"/>
                <a:sym typeface="Calibri"/>
              </a:rPr>
            </a:br>
            <a:r>
              <a:rPr lang="en" sz="1100">
                <a:latin typeface="Calibri"/>
                <a:ea typeface="Calibri"/>
                <a:cs typeface="Calibri"/>
                <a:sym typeface="Calibri"/>
              </a:rPr>
              <a:t>This creates a massive opening for those who demonstrate value directly through their work product, build networks through entrepreneurship, and learn faster using AI than any traditional program could teach.</a:t>
            </a:r>
            <a:endParaRPr sz="1100">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The future belongs to the self-credentialed.</a:t>
            </a:r>
            <a:endParaRPr sz="1100">
              <a:latin typeface="Calibri"/>
              <a:ea typeface="Calibri"/>
              <a:cs typeface="Calibri"/>
              <a:sym typeface="Calibri"/>
            </a:endParaRPr>
          </a:p>
        </p:txBody>
      </p:sp>
      <p:pic>
        <p:nvPicPr>
          <p:cNvPr id="372" name="Google Shape;372;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9499" y="99375"/>
            <a:ext cx="893925" cy="10429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78" name="Google Shape;378;p41"/>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79" name="Google Shape;379;p41"/>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91.7K in 2025 (as of October 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80" name="Google Shape;380;p41"/>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far in 2025, 159,844 people laid off (540 per day)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228600" marR="460857" lvl="0" indent="-5715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81" name="Google Shape;381;p41"/>
          <p:cNvSpPr txBox="1"/>
          <p:nvPr/>
        </p:nvSpPr>
        <p:spPr>
          <a:xfrm>
            <a:off x="5097525" y="1225421"/>
            <a:ext cx="3981900" cy="572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Jevons paradox - when the cost of doing work goes down, the demand for it goes up</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5"/>
              </a:rPr>
              <a:t>https://en.wikipedia.org/wiki/Jevons_paradox</a:t>
            </a:r>
            <a:r>
              <a:rPr lang="en" sz="1200">
                <a:latin typeface="Calibri"/>
                <a:ea typeface="Calibri"/>
                <a:cs typeface="Calibri"/>
                <a:sym typeface="Calibri"/>
              </a:rPr>
              <a:t> </a:t>
            </a:r>
            <a:endParaRPr sz="1200">
              <a:latin typeface="Calibri"/>
              <a:ea typeface="Calibri"/>
              <a:cs typeface="Calibri"/>
              <a:sym typeface="Calibri"/>
            </a:endParaRPr>
          </a:p>
        </p:txBody>
      </p:sp>
      <p:sp>
        <p:nvSpPr>
          <p:cNvPr id="382" name="Google Shape;382;p41"/>
          <p:cNvSpPr txBox="1"/>
          <p:nvPr/>
        </p:nvSpPr>
        <p:spPr>
          <a:xfrm>
            <a:off x="5097525" y="1929096"/>
            <a:ext cx="3981900" cy="1311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OpenAI has proposed a retraining program targeting 10 million Americans by 2030, acknowledging evidence that AI is already displacing entry-level workers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company frames AI as "more enabler than replacer" despite proposing a massive retraining initiative, which has historically failed to prevent job displacement from technological change.</a:t>
            </a:r>
            <a:endParaRPr sz="1200">
              <a:latin typeface="Calibri"/>
              <a:ea typeface="Calibri"/>
              <a:cs typeface="Calibri"/>
              <a:sym typeface="Calibri"/>
            </a:endParaRPr>
          </a:p>
        </p:txBody>
      </p:sp>
      <p:pic>
        <p:nvPicPr>
          <p:cNvPr id="383" name="Google Shape;383;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525364"/>
            <a:ext cx="4951698" cy="1835388"/>
          </a:xfrm>
          <a:prstGeom prst="rect">
            <a:avLst/>
          </a:prstGeom>
          <a:noFill/>
          <a:ln w="9525" cap="flat" cmpd="sng">
            <a:solidFill>
              <a:srgbClr val="FF0000"/>
            </a:solidFill>
            <a:prstDash val="solid"/>
            <a:round/>
            <a:headEnd type="none" w="sm" len="sm"/>
            <a:tailEnd type="none" w="sm" len="sm"/>
          </a:ln>
        </p:spPr>
      </p:pic>
      <p:pic>
        <p:nvPicPr>
          <p:cNvPr id="384" name="Google Shape;384;p4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20750"/>
            <a:ext cx="4973193" cy="25460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90" name="Google Shape;390;p4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91" name="Google Shape;391;p4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92" name="Google Shape;392;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93" name="Google Shape;393;p42"/>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94" name="Google Shape;394;p42"/>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Agent Skills</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Agent Skills - path to Continual Leaning?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https://www.anthropic.com/news/skills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Skills are simply packaged specialized knowledge that can be uploaded so that Claude can use on demand. You can create skill folders with instructions, code, and resources (like brand guidelines) that Claude accesses automatically when needed—without cluttering the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Skills can now be added to Messages API requests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new </a:t>
            </a:r>
            <a:r>
              <a:rPr lang="en" sz="1200" b="1">
                <a:solidFill>
                  <a:srgbClr val="FF0000"/>
                </a:solidFill>
                <a:latin typeface="Calibri"/>
                <a:ea typeface="Calibri"/>
                <a:cs typeface="Calibri"/>
                <a:sym typeface="Calibri"/>
              </a:rPr>
              <a:t>/v1/skills endpoint</a:t>
            </a:r>
            <a:r>
              <a:rPr lang="en" sz="1200">
                <a:solidFill>
                  <a:schemeClr val="dk1"/>
                </a:solidFill>
                <a:latin typeface="Calibri"/>
                <a:ea typeface="Calibri"/>
                <a:cs typeface="Calibri"/>
                <a:sym typeface="Calibri"/>
              </a:rPr>
              <a:t> gives developers programmatic control over custom skill versioning and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Skills require the </a:t>
            </a:r>
            <a:r>
              <a:rPr lang="en" sz="1200" b="1">
                <a:solidFill>
                  <a:srgbClr val="FF0000"/>
                </a:solidFill>
                <a:latin typeface="Calibri"/>
                <a:ea typeface="Calibri"/>
                <a:cs typeface="Calibri"/>
                <a:sym typeface="Calibri"/>
              </a:rPr>
              <a:t>Code Execution Tool beta</a:t>
            </a:r>
            <a:r>
              <a:rPr lang="en" sz="1200">
                <a:solidFill>
                  <a:schemeClr val="dk1"/>
                </a:solidFill>
                <a:latin typeface="Calibri"/>
                <a:ea typeface="Calibri"/>
                <a:cs typeface="Calibri"/>
                <a:sym typeface="Calibri"/>
              </a:rPr>
              <a:t>, which provides the secure environment they need to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Developers can create custom Skills to extend Claude's capabilities for their specific use cases.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can also easily create, view, and upgrade skill versions through the Claude Console.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Anthropic's new Skills feature consumes only dozens of tokens per skill until needed - </a:t>
            </a:r>
            <a:r>
              <a:rPr lang="en" sz="1200" b="1">
                <a:solidFill>
                  <a:srgbClr val="3C78D8"/>
                </a:solidFill>
                <a:latin typeface="Calibri"/>
                <a:ea typeface="Calibri"/>
                <a:cs typeface="Calibri"/>
                <a:sym typeface="Calibri"/>
              </a:rPr>
              <a:t>compared to MCPs that can burn tens of thousands upfront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token efficiency and model-agnostic approach (any coding agent can read the files) will trigger a "Cambrian explosion" that makes the MCP rush look pedestrian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Especially since skills transform Claude Code from a coding tool into a general automation agent capable of handling anything you could accomplish by typing commands</a:t>
            </a:r>
            <a:endParaRPr sz="1200">
              <a:solidFill>
                <a:schemeClr val="dk1"/>
              </a:solidFill>
              <a:latin typeface="Calibri"/>
              <a:ea typeface="Calibri"/>
              <a:cs typeface="Calibri"/>
              <a:sym typeface="Calibri"/>
            </a:endParaRPr>
          </a:p>
        </p:txBody>
      </p:sp>
      <p:pic>
        <p:nvPicPr>
          <p:cNvPr id="156" name="Google Shape;156;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9550" y="100716"/>
            <a:ext cx="2055024" cy="1155951"/>
          </a:xfrm>
          <a:prstGeom prst="rect">
            <a:avLst/>
          </a:prstGeom>
          <a:noFill/>
          <a:ln w="9525" cap="flat" cmpd="sng">
            <a:solidFill>
              <a:srgbClr val="FF0000"/>
            </a:solidFill>
            <a:prstDash val="solid"/>
            <a:round/>
            <a:headEnd type="none" w="sm" len="sm"/>
            <a:tailEnd type="none" w="sm" len="sm"/>
          </a:ln>
        </p:spPr>
      </p:pic>
      <p:sp>
        <p:nvSpPr>
          <p:cNvPr id="157" name="Google Shape;157;p17"/>
          <p:cNvSpPr txBox="1"/>
          <p:nvPr/>
        </p:nvSpPr>
        <p:spPr>
          <a:xfrm>
            <a:off x="4599538" y="3073051"/>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Unlike OpenAI’s Custom GPTs or Microsoft’s Copilot Studio,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Skills support executable code &amp; composability across workflows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https://www.youtube.com/watch?v=FOqbS_llAms</a:t>
            </a:r>
            <a:r>
              <a:rPr lang="en" sz="1200">
                <a:solidFill>
                  <a:schemeClr val="dk1"/>
                </a:solidFill>
                <a:latin typeface="Calibri"/>
                <a:ea typeface="Calibri"/>
                <a:cs typeface="Calibri"/>
                <a:sym typeface="Calibri"/>
              </a:rPr>
              <a:t> - good demo</a:t>
            </a:r>
            <a:endParaRPr sz="1200">
              <a:solidFill>
                <a:schemeClr val="dk1"/>
              </a:solidFill>
              <a:latin typeface="Calibri"/>
              <a:ea typeface="Calibri"/>
              <a:cs typeface="Calibri"/>
              <a:sym typeface="Calibri"/>
            </a:endParaRPr>
          </a:p>
        </p:txBody>
      </p:sp>
      <p:pic>
        <p:nvPicPr>
          <p:cNvPr id="158" name="Google Shape;158;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9550" y="1304998"/>
            <a:ext cx="2611577" cy="1719724"/>
          </a:xfrm>
          <a:prstGeom prst="rect">
            <a:avLst/>
          </a:prstGeom>
          <a:noFill/>
          <a:ln w="9525" cap="flat" cmpd="sng">
            <a:solidFill>
              <a:srgbClr val="FF0000"/>
            </a:solidFill>
            <a:prstDash val="solid"/>
            <a:round/>
            <a:headEnd type="none" w="sm" len="sm"/>
            <a:tailEnd type="none" w="sm" len="sm"/>
          </a:ln>
        </p:spPr>
      </p:pic>
      <p:sp>
        <p:nvSpPr>
          <p:cNvPr id="159" name="Google Shape;159;p17"/>
          <p:cNvSpPr txBox="1"/>
          <p:nvPr/>
        </p:nvSpPr>
        <p:spPr>
          <a:xfrm>
            <a:off x="4599538" y="3746101"/>
            <a:ext cx="444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same skills in different autonomous agents with separate contexts, or can use skills wirth agents in the same context (for example </a:t>
            </a:r>
            <a:r>
              <a:rPr lang="en" sz="1200" b="1">
                <a:solidFill>
                  <a:srgbClr val="FF0000"/>
                </a:solidFill>
                <a:latin typeface="Calibri"/>
                <a:ea typeface="Calibri"/>
                <a:cs typeface="Calibri"/>
                <a:sym typeface="Calibri"/>
              </a:rPr>
              <a:t>Claude Code agents and Sub-agents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55075" y="20375"/>
            <a:ext cx="3177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for Life Sciences</a:t>
            </a:r>
            <a:endParaRPr sz="2000" b="1" i="0" u="none" strike="noStrike" cap="none">
              <a:solidFill>
                <a:schemeClr val="dk1"/>
              </a:solidFill>
              <a:latin typeface="Calibri"/>
              <a:ea typeface="Calibri"/>
              <a:cs typeface="Calibri"/>
              <a:sym typeface="Calibri"/>
            </a:endParaRPr>
          </a:p>
        </p:txBody>
      </p:sp>
      <p:sp>
        <p:nvSpPr>
          <p:cNvPr id="165" name="Google Shape;165;p18"/>
          <p:cNvSpPr txBox="1"/>
          <p:nvPr/>
        </p:nvSpPr>
        <p:spPr>
          <a:xfrm>
            <a:off x="101013" y="411701"/>
            <a:ext cx="444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for Life Sciences</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https://www.anthropic.com/news/claude-for-life-sciences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Specialized AI platform designed to support researchers throughout the entire scientific discovery process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Sonnet 4.5, Scientific Connectors </a:t>
            </a:r>
            <a:r>
              <a:rPr lang="en" sz="1200">
                <a:solidFill>
                  <a:srgbClr val="3C78D8"/>
                </a:solidFill>
                <a:latin typeface="Calibri"/>
                <a:ea typeface="Calibri"/>
                <a:cs typeface="Calibri"/>
                <a:sym typeface="Calibri"/>
              </a:rPr>
              <a:t>(Benchling, PubMed, 10x Genomics, BioRender, </a:t>
            </a:r>
            <a:r>
              <a:rPr lang="en" sz="1200" u="sng">
                <a:solidFill>
                  <a:srgbClr val="3C78D8"/>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Synapse.org</a:t>
            </a:r>
            <a:r>
              <a:rPr lang="en" sz="1200">
                <a:solidFill>
                  <a:srgbClr val="3C78D8"/>
                </a:solidFill>
                <a:latin typeface="Calibri"/>
                <a:ea typeface="Calibri"/>
                <a:cs typeface="Calibri"/>
                <a:sym typeface="Calibri"/>
              </a:rPr>
              <a:t>, Scholar Gateway by Wiley)</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Scientists can use and create custom Agent Skills - folders with instructions, scripts, and resources that Claude follows for specific tasks (example: single-cell-rna-qc skill for quality control on RNA sequencing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Typical usage: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Literature reviews and hypothesis development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Protocol generation and standard operating procedures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Bioinformatics and genomic data analysis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Clinical and regulatory compliance documentation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Data analysis, slides, documents, code notebooks</a:t>
            </a:r>
            <a:endParaRPr sz="1200">
              <a:solidFill>
                <a:srgbClr val="3C78D8"/>
              </a:solidFill>
              <a:latin typeface="Calibri"/>
              <a:ea typeface="Calibri"/>
              <a:cs typeface="Calibri"/>
              <a:sym typeface="Calibri"/>
            </a:endParaRPr>
          </a:p>
        </p:txBody>
      </p:sp>
      <p:pic>
        <p:nvPicPr>
          <p:cNvPr id="166" name="Google Shape;16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12050" y="411700"/>
            <a:ext cx="4444498" cy="250003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55075" y="20375"/>
            <a:ext cx="277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Skills vs Agents</a:t>
            </a:r>
            <a:endParaRPr sz="2000" b="1" i="0" u="none" strike="noStrike" cap="none">
              <a:solidFill>
                <a:schemeClr val="dk1"/>
              </a:solidFill>
              <a:latin typeface="Calibri"/>
              <a:ea typeface="Calibri"/>
              <a:cs typeface="Calibri"/>
              <a:sym typeface="Calibri"/>
            </a:endParaRPr>
          </a:p>
        </p:txBody>
      </p:sp>
      <p:sp>
        <p:nvSpPr>
          <p:cNvPr id="172" name="Google Shape;172;p19"/>
          <p:cNvSpPr txBox="1"/>
          <p:nvPr/>
        </p:nvSpPr>
        <p:spPr>
          <a:xfrm>
            <a:off x="55075" y="412953"/>
            <a:ext cx="4444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Skills represent a pragmatic middle ground between static prompt templates and fully autonomous multi-agent systems.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Skills make agent behavior predictable, transferable, and governed, suited for production-ready AI augmentation, not open-ended exploration.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essence, multi-agent frameworks aim to simulate collaboration, while Skills aim to codify expertise.</a:t>
            </a:r>
            <a:endParaRPr sz="1200">
              <a:solidFill>
                <a:schemeClr val="dk1"/>
              </a:solidFill>
              <a:latin typeface="Calibri"/>
              <a:ea typeface="Calibri"/>
              <a:cs typeface="Calibri"/>
              <a:sym typeface="Calibri"/>
            </a:endParaRPr>
          </a:p>
        </p:txBody>
      </p:sp>
      <p:graphicFrame>
        <p:nvGraphicFramePr>
          <p:cNvPr id="173" name="Google Shape;173;p19"/>
          <p:cNvGraphicFramePr/>
          <p:nvPr/>
        </p:nvGraphicFramePr>
        <p:xfrm>
          <a:off x="105929" y="1875850"/>
          <a:ext cx="3000000" cy="3000000"/>
        </p:xfrm>
        <a:graphic>
          <a:graphicData uri="http://schemas.openxmlformats.org/drawingml/2006/table">
            <a:tbl>
              <a:tblPr>
                <a:noFill/>
                <a:tableStyleId>{1343B982-6BEF-43B3-9AAA-0C926050B56A}</a:tableStyleId>
              </a:tblPr>
              <a:tblGrid>
                <a:gridCol w="641425">
                  <a:extLst>
                    <a:ext uri="{9D8B030D-6E8A-4147-A177-3AD203B41FA5}">
                      <a16:colId xmlns:a16="http://schemas.microsoft.com/office/drawing/2014/main" val="20000"/>
                    </a:ext>
                  </a:extLst>
                </a:gridCol>
                <a:gridCol w="1901300">
                  <a:extLst>
                    <a:ext uri="{9D8B030D-6E8A-4147-A177-3AD203B41FA5}">
                      <a16:colId xmlns:a16="http://schemas.microsoft.com/office/drawing/2014/main" val="20001"/>
                    </a:ext>
                  </a:extLst>
                </a:gridCol>
                <a:gridCol w="1850925">
                  <a:extLst>
                    <a:ext uri="{9D8B030D-6E8A-4147-A177-3AD203B41FA5}">
                      <a16:colId xmlns:a16="http://schemas.microsoft.com/office/drawing/2014/main" val="20002"/>
                    </a:ext>
                  </a:extLst>
                </a:gridCol>
              </a:tblGrid>
              <a:tr h="148925">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Dimension</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Claude Skills</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800" b="1">
                          <a:latin typeface="Calibri"/>
                          <a:ea typeface="Calibri"/>
                          <a:cs typeface="Calibri"/>
                          <a:sym typeface="Calibri"/>
                        </a:rPr>
                        <a:t>Regular Agents / Multi-Agents</a:t>
                      </a:r>
                      <a:endParaRPr sz="800" b="1">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Architecture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Modular “skill folders” dynamically loaded; single Claude instance executes them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Multiple specialized AI instances coordinate via messages or orchestration logic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Context Management</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Operates in the same context window; adds new procedural knowledge only when relevant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Each agent or subagent has its own isolated context, enabling deep, multi-step reasoning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Autonomy</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Task-activated extensions—Claude chooses which skills to apply, maintains user-in-the-loop control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Often autonomous or semi-autonomous, coordinating multiple bots for distributed processing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Ease of Use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Simple configuration (Markdown or code-based folders); low setup friction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Requires orchestration frameworks, execution environments, or APIs (e.g., LangChain, CrewAI)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Scalability</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Composable, portable, and cache-efficient; scales through skill reuse across contexts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Scales by adding more agents or expanding coordination logic, often leading to overhead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23400">
                <a:tc>
                  <a:txBody>
                    <a:bodyPr/>
                    <a:lstStyle/>
                    <a:p>
                      <a:pPr marL="0" lvl="0" indent="0" algn="l" rtl="0">
                        <a:spcBef>
                          <a:spcPts val="0"/>
                        </a:spcBef>
                        <a:spcAft>
                          <a:spcPts val="0"/>
                        </a:spcAft>
                        <a:buNone/>
                      </a:pPr>
                      <a:r>
                        <a:rPr lang="en" sz="800">
                          <a:latin typeface="Calibri"/>
                          <a:ea typeface="Calibri"/>
                          <a:cs typeface="Calibri"/>
                          <a:sym typeface="Calibri"/>
                        </a:rPr>
                        <a:t>Governance</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Built-in “ask-before-act” and IAM-style control </a:t>
                      </a:r>
                      <a:br>
                        <a:rPr lang="en" sz="800">
                          <a:latin typeface="Calibri"/>
                          <a:ea typeface="Calibri"/>
                          <a:cs typeface="Calibri"/>
                          <a:sym typeface="Calibri"/>
                        </a:rPr>
                      </a:br>
                      <a:r>
                        <a:rPr lang="en" sz="800">
                          <a:latin typeface="Calibri"/>
                          <a:ea typeface="Calibri"/>
                          <a:cs typeface="Calibri"/>
                          <a:sym typeface="Calibri"/>
                        </a:rPr>
                        <a:t>(IAM = Identity Access Management); </a:t>
                      </a:r>
                      <a:br>
                        <a:rPr lang="en" sz="800">
                          <a:latin typeface="Calibri"/>
                          <a:ea typeface="Calibri"/>
                          <a:cs typeface="Calibri"/>
                          <a:sym typeface="Calibri"/>
                        </a:rPr>
                      </a:br>
                      <a:r>
                        <a:rPr lang="en" sz="800">
                          <a:latin typeface="Calibri"/>
                          <a:ea typeface="Calibri"/>
                          <a:cs typeface="Calibri"/>
                          <a:sym typeface="Calibri"/>
                        </a:rPr>
                        <a:t>enterprise-safe by design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Calibri"/>
                          <a:ea typeface="Calibri"/>
                          <a:cs typeface="Calibri"/>
                          <a:sym typeface="Calibri"/>
                        </a:rPr>
                        <a:t>Harder to sandbox—autonomous agents may overreach or require external monitors .</a:t>
                      </a:r>
                      <a:endParaRPr sz="8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74" name="Google Shape;174;p19"/>
          <p:cNvSpPr txBox="1"/>
          <p:nvPr/>
        </p:nvSpPr>
        <p:spPr>
          <a:xfrm>
            <a:off x="4637276" y="745494"/>
            <a:ext cx="4444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replicate Claude Skills functionality (without using the "/skills"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Claude Skill is basically a folder containing: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Instructions (`SKILL.md`)</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Metadata (`metadata.yaml` or JSON)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Templates or assets (documents, scripts, or configs)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Optional executable components (code scripts or API calls)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implement the same concept by storing these “Skill folders” locally or in a database, then loading them dynamically based on the user’s query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pre-process user's query to select matching skills, then prepend those skills to message (context) to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optionally can run scripts (associated with the skill(s)) and inject script's output into Claude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Skill registry JSON file, Skill loading cache, Versioning, Audit trail for skill usage, Chaining multiple skills, similar to multi-skill composition mentioned in Anthropic’s design papers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architecture fully emulates Anthropic’s Skills behavior. The only difference that you handle discovery, invocation, and version control yourself outside the Claude console</a:t>
            </a:r>
            <a:endParaRPr sz="1200">
              <a:solidFill>
                <a:schemeClr val="dk1"/>
              </a:solidFill>
              <a:latin typeface="Calibri"/>
              <a:ea typeface="Calibri"/>
              <a:cs typeface="Calibri"/>
              <a:sym typeface="Calibri"/>
            </a:endParaRPr>
          </a:p>
        </p:txBody>
      </p:sp>
      <p:sp>
        <p:nvSpPr>
          <p:cNvPr id="175" name="Google Shape;175;p19"/>
          <p:cNvSpPr txBox="1"/>
          <p:nvPr/>
        </p:nvSpPr>
        <p:spPr>
          <a:xfrm>
            <a:off x="4637275" y="20375"/>
            <a:ext cx="364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Replicating "/skills" Locally</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5075" y="20375"/>
            <a:ext cx="277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Emulate Skills in Google</a:t>
            </a:r>
            <a:endParaRPr sz="2000" b="1" i="0" u="none" strike="noStrike" cap="none">
              <a:solidFill>
                <a:schemeClr val="dk1"/>
              </a:solidFill>
              <a:latin typeface="Calibri"/>
              <a:ea typeface="Calibri"/>
              <a:cs typeface="Calibri"/>
              <a:sym typeface="Calibri"/>
            </a:endParaRPr>
          </a:p>
        </p:txBody>
      </p:sp>
      <p:sp>
        <p:nvSpPr>
          <p:cNvPr id="181" name="Google Shape;181;p20"/>
          <p:cNvSpPr txBox="1"/>
          <p:nvPr/>
        </p:nvSpPr>
        <p:spPr>
          <a:xfrm>
            <a:off x="98700" y="376628"/>
            <a:ext cx="44445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Replicating Claude Skills Using Google Gemini API in Python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doesn’t have a "Skills" API like Anthropic’s Claude.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But you can emulate it locally by combining:</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Gemini models calling via API</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Custom modular "skill packs" stored locally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small local Skill Manager to dynamically pick the skills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and inject them into context (and optionally run the scripts)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optional - use Gemini CLI Extensions - allow "playbooks" that can automatically teach Gemini new tool behaviors.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FF0000"/>
                </a:solidFill>
                <a:latin typeface="Calibri"/>
                <a:ea typeface="Calibri"/>
                <a:cs typeface="Calibri"/>
                <a:sym typeface="Calibri"/>
              </a:rPr>
              <a:t>Gemini Playbooks</a:t>
            </a:r>
            <a:r>
              <a:rPr lang="en" sz="1100">
                <a:solidFill>
                  <a:srgbClr val="3C78D8"/>
                </a:solidFill>
                <a:latin typeface="Calibri"/>
                <a:ea typeface="Calibri"/>
                <a:cs typeface="Calibri"/>
                <a:sym typeface="Calibri"/>
              </a:rPr>
              <a:t>: YAML or TOML-based automation sequences that can be installed via the Gemini CLI. They define multi-step actions Gemini can perform automatically, including API calls, command execution, or contextual task execution across Google Cloud tools (deep link with Google Cloud, Workspace, Vertex AI)</a:t>
            </a:r>
            <a:endParaRPr sz="1100">
              <a:solidFill>
                <a:srgbClr val="3C78D8"/>
              </a:solidFill>
              <a:latin typeface="Calibri"/>
              <a:ea typeface="Calibri"/>
              <a:cs typeface="Calibri"/>
              <a:sym typeface="Calibri"/>
            </a:endParaRPr>
          </a:p>
        </p:txBody>
      </p:sp>
      <p:sp>
        <p:nvSpPr>
          <p:cNvPr id="182" name="Google Shape;182;p20"/>
          <p:cNvSpPr txBox="1"/>
          <p:nvPr/>
        </p:nvSpPr>
        <p:spPr>
          <a:xfrm>
            <a:off x="4627700" y="375825"/>
            <a:ext cx="4444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openai import OpenAI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OpenAI(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api_key="</a:t>
            </a:r>
            <a:r>
              <a:rPr lang="en" sz="800">
                <a:solidFill>
                  <a:srgbClr val="CC0000"/>
                </a:solidFill>
                <a:latin typeface="Roboto Mono"/>
                <a:ea typeface="Roboto Mono"/>
                <a:cs typeface="Roboto Mono"/>
                <a:sym typeface="Roboto Mono"/>
              </a:rPr>
              <a:t>YOUR_GEMINI_API_KEY</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base_url="</a:t>
            </a:r>
            <a:r>
              <a:rPr lang="en" sz="800">
                <a:solidFill>
                  <a:srgbClr val="CC0000"/>
                </a:solidFill>
                <a:latin typeface="Roboto Mono"/>
                <a:ea typeface="Roboto Mono"/>
                <a:cs typeface="Roboto Mono"/>
                <a:sym typeface="Roboto Mono"/>
              </a:rPr>
              <a:t>https://generativelanguage.googleapis.com/v1beta/openai/</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def run_gemini_prompt(messages, model="</a:t>
            </a:r>
            <a:r>
              <a:rPr lang="en" sz="800" b="1">
                <a:solidFill>
                  <a:srgbClr val="CC0000"/>
                </a:solidFill>
                <a:latin typeface="Roboto Mono"/>
                <a:ea typeface="Roboto Mono"/>
                <a:cs typeface="Roboto Mono"/>
                <a:sym typeface="Roboto Mono"/>
              </a:rPr>
              <a:t>gemini-2.5-flash</a:t>
            </a:r>
            <a:r>
              <a:rPr lang="en" sz="800">
                <a:solidFill>
                  <a:srgbClr val="3C78D8"/>
                </a:solidFill>
                <a:latin typeface="Roboto Mono"/>
                <a:ea typeface="Roboto Mono"/>
                <a:cs typeface="Roboto Mono"/>
                <a:sym typeface="Roboto Mono"/>
              </a:rPr>
              <a:t>"): </a:t>
            </a:r>
            <a:r>
              <a:rPr lang="en" sz="800">
                <a:solidFill>
                  <a:srgbClr val="6AA84F"/>
                </a:solidFill>
                <a:latin typeface="Roboto Mono"/>
                <a:ea typeface="Roboto Mono"/>
                <a:cs typeface="Roboto Mono"/>
                <a:sym typeface="Roboto Mono"/>
              </a:rPr>
              <a:t># or pro</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response = client.chat.completions.create(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model=model,</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messages=messages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return response.choices.message</a:t>
            </a:r>
            <a:endParaRPr sz="800">
              <a:solidFill>
                <a:srgbClr val="3C78D8"/>
              </a:solidFill>
              <a:latin typeface="Roboto Mono"/>
              <a:ea typeface="Roboto Mono"/>
              <a:cs typeface="Roboto Mono"/>
              <a:sym typeface="Roboto Mono"/>
            </a:endParaRPr>
          </a:p>
        </p:txBody>
      </p:sp>
      <p:sp>
        <p:nvSpPr>
          <p:cNvPr id="183" name="Google Shape;183;p20"/>
          <p:cNvSpPr txBox="1"/>
          <p:nvPr/>
        </p:nvSpPr>
        <p:spPr>
          <a:xfrm>
            <a:off x="55075" y="3699075"/>
            <a:ext cx="18234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local skills folders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skills/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data_analysis/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metadata.json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process_data.py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marketing_copy/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research_summary/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 SKILL.md</a:t>
            </a:r>
            <a:endParaRPr sz="800">
              <a:solidFill>
                <a:srgbClr val="3C78D8"/>
              </a:solidFill>
              <a:latin typeface="Roboto Mono"/>
              <a:ea typeface="Roboto Mono"/>
              <a:cs typeface="Roboto Mono"/>
              <a:sym typeface="Roboto Mono"/>
            </a:endParaRPr>
          </a:p>
        </p:txBody>
      </p:sp>
      <p:sp>
        <p:nvSpPr>
          <p:cNvPr id="184" name="Google Shape;184;p20"/>
          <p:cNvSpPr txBox="1"/>
          <p:nvPr/>
        </p:nvSpPr>
        <p:spPr>
          <a:xfrm>
            <a:off x="4627700" y="2057525"/>
            <a:ext cx="44445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Gemini supports tool definitions and function calling </a:t>
            </a:r>
            <a:br>
              <a:rPr lang="en" sz="800">
                <a:solidFill>
                  <a:srgbClr val="6AA84F"/>
                </a:solidFill>
                <a:latin typeface="Roboto Mono"/>
                <a:ea typeface="Roboto Mono"/>
                <a:cs typeface="Roboto Mono"/>
                <a:sym typeface="Roboto Mono"/>
              </a:rPr>
            </a:br>
            <a:r>
              <a:rPr lang="en" sz="800">
                <a:solidFill>
                  <a:srgbClr val="6AA84F"/>
                </a:solidFill>
                <a:latin typeface="Roboto Mono"/>
                <a:ea typeface="Roboto Mono"/>
                <a:cs typeface="Roboto Mono"/>
                <a:sym typeface="Roboto Mono"/>
              </a:rPr>
              <a:t># through the MCP and "Computer Use” tools</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 import genai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google.genai.types import Tool, FunctionDeclaration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genai.Client()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custom_func = FunctionDeclaration(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name="summarize_data",</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description="Summarize dataset statistics for presentation"</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response = client.models.generate_content(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model="gemini-2.5-pro",</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contents="Use summarize_data on the uploaded report dataset",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tools=[Tool(function_declarations=[custom_func])]</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5.5K subscribers, 250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90" name="Google Shape;19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55075" y="20375"/>
            <a:ext cx="310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for the Web</a:t>
            </a:r>
            <a:endParaRPr sz="2000" b="1" i="0" u="none" strike="noStrike" cap="none">
              <a:solidFill>
                <a:schemeClr val="dk1"/>
              </a:solidFill>
              <a:latin typeface="Calibri"/>
              <a:ea typeface="Calibri"/>
              <a:cs typeface="Calibri"/>
              <a:sym typeface="Calibri"/>
            </a:endParaRPr>
          </a:p>
        </p:txBody>
      </p:sp>
      <p:sp>
        <p:nvSpPr>
          <p:cNvPr id="196" name="Google Shape;196;p22"/>
          <p:cNvSpPr txBox="1"/>
          <p:nvPr/>
        </p:nvSpPr>
        <p:spPr>
          <a:xfrm>
            <a:off x="55075" y="420603"/>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Claude Code for the Web</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browser-based version of Anthropic's AI terminal based coding assistant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Allows manage coding projects directly from the web browser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coding session runs in the cloud on Anthropic's managed infrastructure, making it possible to assign tasks asynchronously while working on other projects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 can connect GitHub repo and specify requirements, with Claude handling the implementation in secure, isolated sandbox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platform supports multiple concurrent tasks across various repositories from a single interface, with automatic pull request generation and real-time progress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service is currently in research preview for Claude Pro subscribers ($20/month) and Max plan subscribers ($100-$200/month), accessible by navigating to claude.ai and clicking the "Code" tab</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jumping between GitHub and the command line, developers can simply tell Claude what they need (like "clean up my CSS" or "add error handling"), and Claude generates pull requests, runs tests, and summarizes changes automatically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browser interface removes most manual setup steps while maintaining the same robust security measures and rate limits as the terminal version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https://www.anthropic.com/news/claude-code-on-the-web</a:t>
            </a:r>
            <a:endParaRPr sz="1100">
              <a:solidFill>
                <a:schemeClr val="dk1"/>
              </a:solidFill>
              <a:latin typeface="Calibri"/>
              <a:ea typeface="Calibri"/>
              <a:cs typeface="Calibri"/>
              <a:sym typeface="Calibri"/>
            </a:endParaRPr>
          </a:p>
        </p:txBody>
      </p:sp>
      <p:pic>
        <p:nvPicPr>
          <p:cNvPr id="197" name="Google Shape;197;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3775" y="4131175"/>
            <a:ext cx="1538401" cy="863225"/>
          </a:xfrm>
          <a:prstGeom prst="rect">
            <a:avLst/>
          </a:prstGeom>
          <a:noFill/>
          <a:ln w="9525" cap="flat" cmpd="sng">
            <a:solidFill>
              <a:srgbClr val="FF0000"/>
            </a:solidFill>
            <a:prstDash val="solid"/>
            <a:round/>
            <a:headEnd type="none" w="sm" len="sm"/>
            <a:tailEnd type="none" w="sm" len="sm"/>
          </a:ln>
        </p:spPr>
      </p:pic>
      <p:pic>
        <p:nvPicPr>
          <p:cNvPr id="198" name="Google Shape;19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75725" y="4160250"/>
            <a:ext cx="863225" cy="863225"/>
          </a:xfrm>
          <a:prstGeom prst="rect">
            <a:avLst/>
          </a:prstGeom>
          <a:noFill/>
          <a:ln w="9525" cap="flat" cmpd="sng">
            <a:solidFill>
              <a:srgbClr val="FF0000"/>
            </a:solidFill>
            <a:prstDash val="solid"/>
            <a:round/>
            <a:headEnd type="none" w="sm" len="sm"/>
            <a:tailEnd type="none" w="sm" len="sm"/>
          </a:ln>
        </p:spPr>
      </p:pic>
      <p:sp>
        <p:nvSpPr>
          <p:cNvPr id="199" name="Google Shape;199;p22"/>
          <p:cNvSpPr txBox="1"/>
          <p:nvPr/>
        </p:nvSpPr>
        <p:spPr>
          <a:xfrm>
            <a:off x="4654400" y="398884"/>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Atlas - AI-powered web browser (on Mac only)</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Each browser tab is a ChatGPT conversation with long history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Persistent sidebar to ask questions</a:t>
            </a:r>
            <a:r>
              <a:rPr lang="en" sz="1100">
                <a:solidFill>
                  <a:schemeClr val="dk1"/>
                </a:solidFill>
                <a:latin typeface="Calibri"/>
                <a:ea typeface="Calibri"/>
                <a:cs typeface="Calibri"/>
                <a:sym typeface="Calibri"/>
              </a:rPr>
              <a:t>. You can ask it to summarize websites, draft content, complete online forms, or perform research directly within the page context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Agent Mode (for Plus and Pro users)</a:t>
            </a:r>
            <a:r>
              <a:rPr lang="en" sz="1100">
                <a:solidFill>
                  <a:schemeClr val="dk1"/>
                </a:solidFill>
                <a:latin typeface="Calibri"/>
                <a:ea typeface="Calibri"/>
                <a:cs typeface="Calibri"/>
                <a:sym typeface="Calibri"/>
              </a:rPr>
              <a:t> - lets ChatGPT act autonomously, navigating pages, performing searches, booking services, or filling out workflows on your behalf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Atlas remembers visited pages, open tasks, and context across sessions</a:t>
            </a:r>
            <a:r>
              <a:rPr lang="en" sz="1100">
                <a:solidFill>
                  <a:schemeClr val="dk1"/>
                </a:solidFill>
                <a:latin typeface="Calibri"/>
                <a:ea typeface="Calibri"/>
                <a:cs typeface="Calibri"/>
                <a:sym typeface="Calibri"/>
              </a:rPr>
              <a:t>, allowing you to refer back naturally ("reopen the recipe tabs from yesterday")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Privacy and Control, incognito mode, granular memory controls, and parental supervision settings; browsing activity isn’t used to train models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Atlas uses ChatGPT to interpret intent, helping users act on tasks like comparison shopping, planning trips, or analyzing data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Atlas based on Chromium, competes with Google Chrome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https://openai.com/index/introducing-chatgpt-atlas/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https://www.youtube.com/watch?v=8UWKxJbjriY</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https://www.youtube.com/watch?v=R1m8XaCepAY</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sp>
        <p:nvSpPr>
          <p:cNvPr id="200" name="Google Shape;200;p22"/>
          <p:cNvSpPr txBox="1"/>
          <p:nvPr/>
        </p:nvSpPr>
        <p:spPr>
          <a:xfrm>
            <a:off x="4654400" y="-2444"/>
            <a:ext cx="310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Atlas Web Browser</a:t>
            </a:r>
            <a:endParaRPr sz="2000" b="1" i="0" u="none" strike="noStrike" cap="none">
              <a:solidFill>
                <a:schemeClr val="dk1"/>
              </a:solidFill>
              <a:latin typeface="Calibri"/>
              <a:ea typeface="Calibri"/>
              <a:cs typeface="Calibri"/>
              <a:sym typeface="Calibri"/>
            </a:endParaRPr>
          </a:p>
        </p:txBody>
      </p:sp>
      <p:pic>
        <p:nvPicPr>
          <p:cNvPr id="201" name="Google Shape;201;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54398" y="3797557"/>
            <a:ext cx="2020300" cy="1017367"/>
          </a:xfrm>
          <a:prstGeom prst="rect">
            <a:avLst/>
          </a:prstGeom>
          <a:noFill/>
          <a:ln w="9525" cap="flat" cmpd="sng">
            <a:solidFill>
              <a:srgbClr val="FF0000"/>
            </a:solidFill>
            <a:prstDash val="solid"/>
            <a:round/>
            <a:headEnd type="none" w="sm" len="sm"/>
            <a:tailEnd type="none" w="sm" len="sm"/>
          </a:ln>
        </p:spPr>
      </p:pic>
      <p:pic>
        <p:nvPicPr>
          <p:cNvPr id="202" name="Google Shape;202;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078610" y="3701872"/>
            <a:ext cx="2020301" cy="1362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p:nvPr/>
        </p:nvSpPr>
        <p:spPr>
          <a:xfrm>
            <a:off x="55075" y="20375"/>
            <a:ext cx="193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08" name="Google Shape;208;p23"/>
          <p:cNvSpPr txBox="1"/>
          <p:nvPr/>
        </p:nvSpPr>
        <p:spPr>
          <a:xfrm>
            <a:off x="55066" y="410553"/>
            <a:ext cx="44445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"URL context grounding" via API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https://generativeai.pub/googles-url-context-grounding-3acb0885507c</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model via API to </a:t>
            </a:r>
            <a:r>
              <a:rPr lang="en" sz="1200" b="1">
                <a:solidFill>
                  <a:srgbClr val="FF0000"/>
                </a:solidFill>
                <a:latin typeface="Calibri"/>
                <a:ea typeface="Calibri"/>
                <a:cs typeface="Calibri"/>
                <a:sym typeface="Calibri"/>
              </a:rPr>
              <a:t>extract data from URL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Retrieves full content  from </a:t>
            </a:r>
            <a:r>
              <a:rPr lang="en" sz="1200" b="1">
                <a:solidFill>
                  <a:srgbClr val="3C78D8"/>
                </a:solidFill>
                <a:latin typeface="Calibri"/>
                <a:ea typeface="Calibri"/>
                <a:cs typeface="Calibri"/>
                <a:sym typeface="Calibri"/>
              </a:rPr>
              <a:t>HTML pages, PDFs, and images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function standalone or combine with Google Search grounding for sophisticated multi-step workflows—using Search for broad discovery and URL Context for deep analysis of specific pages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Common applications include extracting key data points from articles, comparing information across multiple links, synthesizing data from several sources, answering questions based on specific page content, and analyzing content for particular purposes like writing job descriptions or creating test questions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feature available as of August 2025, with pricing based on added input tokens at standard model rates. Supported models include Gemini 2.5 Flash, Gemini 2.5 Pro, ...</a:t>
            </a:r>
            <a:endParaRPr sz="1200">
              <a:solidFill>
                <a:schemeClr val="dk1"/>
              </a:solidFill>
              <a:latin typeface="Calibri"/>
              <a:ea typeface="Calibri"/>
              <a:cs typeface="Calibri"/>
              <a:sym typeface="Calibri"/>
            </a:endParaRPr>
          </a:p>
        </p:txBody>
      </p:sp>
      <p:sp>
        <p:nvSpPr>
          <p:cNvPr id="209" name="Google Shape;209;p23"/>
          <p:cNvSpPr txBox="1"/>
          <p:nvPr/>
        </p:nvSpPr>
        <p:spPr>
          <a:xfrm>
            <a:off x="5054574" y="2550150"/>
            <a:ext cx="4034100" cy="235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Vibe Coding Is Dead?</a:t>
            </a:r>
            <a:r>
              <a:rPr lang="en" sz="12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4"/>
              </a:rPr>
              <a:t>https://www.youtube.com/watch?v=tKPtZtsLgUA</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 traffic drop between June and September 2025: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5"/>
              </a:rPr>
              <a:t>https://lovable.dev</a:t>
            </a:r>
            <a:r>
              <a:rPr lang="en" sz="1200">
                <a:solidFill>
                  <a:schemeClr val="dk1"/>
                </a:solidFill>
                <a:latin typeface="Calibri"/>
                <a:ea typeface="Calibri"/>
                <a:cs typeface="Calibri"/>
                <a:sym typeface="Calibri"/>
              </a:rPr>
              <a:t> - fell nearly 50% (35M -&gt; 20M users)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https://bolt.new</a:t>
            </a:r>
            <a:r>
              <a:rPr lang="en" sz="1200">
                <a:solidFill>
                  <a:schemeClr val="dk1"/>
                </a:solidFill>
                <a:latin typeface="Calibri"/>
                <a:ea typeface="Calibri"/>
                <a:cs typeface="Calibri"/>
                <a:sym typeface="Calibri"/>
              </a:rPr>
              <a:t> - dropped 27% -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https://v0.app</a:t>
            </a:r>
            <a:r>
              <a:rPr lang="en" sz="1200">
                <a:solidFill>
                  <a:schemeClr val="dk1"/>
                </a:solidFill>
                <a:latin typeface="Calibri"/>
                <a:ea typeface="Calibri"/>
                <a:cs typeface="Calibri"/>
                <a:sym typeface="Calibri"/>
              </a:rPr>
              <a:t> - Vercel's v0 plummeted 64%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Lovable's CEO reported that </a:t>
            </a:r>
            <a:r>
              <a:rPr lang="en" sz="1200" b="1">
                <a:solidFill>
                  <a:srgbClr val="3C78D8"/>
                </a:solidFill>
                <a:latin typeface="Calibri"/>
                <a:ea typeface="Calibri"/>
                <a:cs typeface="Calibri"/>
                <a:sym typeface="Calibri"/>
              </a:rPr>
              <a:t>paying customer counts and revenue continue growing</a:t>
            </a:r>
            <a:r>
              <a:rPr lang="en" sz="1200">
                <a:solidFill>
                  <a:schemeClr val="dk1"/>
                </a:solidFill>
                <a:latin typeface="Calibri"/>
                <a:ea typeface="Calibri"/>
                <a:cs typeface="Calibri"/>
                <a:sym typeface="Calibri"/>
              </a:rPr>
              <a:t>, suggesting the traffic dip reflects a marketing surge rather than business decline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Novelty vs. Utility</a:t>
            </a:r>
            <a:r>
              <a:rPr lang="en" sz="1200">
                <a:solidFill>
                  <a:schemeClr val="dk1"/>
                </a:solidFill>
                <a:latin typeface="Calibri"/>
                <a:ea typeface="Calibri"/>
                <a:cs typeface="Calibri"/>
                <a:sym typeface="Calibri"/>
              </a:rPr>
              <a:t>; Vibe coding tools attract non-developers excited by the novelty of building apps, but most users churn when they realize coding requires more than generating prompts</a:t>
            </a:r>
            <a:endParaRPr sz="1200">
              <a:solidFill>
                <a:schemeClr val="dk1"/>
              </a:solidFill>
              <a:latin typeface="Calibri"/>
              <a:ea typeface="Calibri"/>
              <a:cs typeface="Calibri"/>
              <a:sym typeface="Calibri"/>
            </a:endParaRPr>
          </a:p>
        </p:txBody>
      </p:sp>
      <p:pic>
        <p:nvPicPr>
          <p:cNvPr id="210" name="Google Shape;21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2341" y="3201925"/>
            <a:ext cx="2836539" cy="1891026"/>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054575" y="228286"/>
            <a:ext cx="4034100" cy="227096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7904</Words>
  <Application>Microsoft Macintosh PowerPoint</Application>
  <PresentationFormat>On-screen Show (16:9)</PresentationFormat>
  <Paragraphs>685</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2025-10-24T19:44:36Z</dcterms:modified>
</cp:coreProperties>
</file>