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embeddedFontLst>
    <p:embeddedFont>
      <p:font typeface="Roboto" panose="02000000000000000000" pitchFamily="2" charset="0"/>
      <p:regular r:id="rId21"/>
      <p:bold r:id="rId22"/>
      <p:italic r:id="rId23"/>
      <p:boldItalic r:id="rId24"/>
    </p:embeddedFont>
    <p:embeddedFont>
      <p:font typeface="Roboto Mono" pitchFamily="49"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292FA5E-9F78-404C-9FA3-FDC3CC991276}">
  <a:tblStyle styleId="{8292FA5E-9F78-404C-9FA3-FDC3CC991276}"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35"/>
  </p:normalViewPr>
  <p:slideViewPr>
    <p:cSldViewPr>
      <p:cViewPr varScale="1">
        <p:scale>
          <a:sx n="154" d="100"/>
          <a:sy n="154" d="100"/>
        </p:scale>
        <p:origin x="88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3633c15ed8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3633c15ed82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g36ceebefe1f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g36ceebefe1f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g36d08fd106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6" name="Google Shape;226;g36d08fd106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39e5d74912c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g39e5d74912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0"/>
        <p:cNvGrpSpPr/>
        <p:nvPr/>
      </p:nvGrpSpPr>
      <p:grpSpPr>
        <a:xfrm>
          <a:off x="0" y="0"/>
          <a:ext cx="0" cy="0"/>
          <a:chOff x="0" y="0"/>
          <a:chExt cx="0" cy="0"/>
        </a:xfrm>
      </p:grpSpPr>
      <p:sp>
        <p:nvSpPr>
          <p:cNvPr id="241" name="Google Shape;241;g39e5d74912c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2" name="Google Shape;242;g39e5d74912c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9e5d74912c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9e5d74912c_0_3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g39e5d74912c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9" name="Google Shape;259;g39e5d74912c_0_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2" name="Google Shape;272;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4" name="Google Shape;284;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2"/>
        <p:cNvGrpSpPr/>
        <p:nvPr/>
      </p:nvGrpSpPr>
      <p:grpSpPr>
        <a:xfrm>
          <a:off x="0" y="0"/>
          <a:ext cx="0" cy="0"/>
          <a:chOff x="0" y="0"/>
          <a:chExt cx="0" cy="0"/>
        </a:xfrm>
      </p:grpSpPr>
      <p:sp>
        <p:nvSpPr>
          <p:cNvPr id="293" name="Google Shape;293;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4" name="Google Shape;294;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39dfe5a3a53_3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g39dfe5a3a53_3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38e1665059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0" name="Google Shape;160;g38e1665059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g39dfe5a3a5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g39dfe5a3a53_1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6659435892_1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g36659435892_1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9ced368c2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4" name="Google Shape;184;g39ced368c2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g36ceebefe1f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5" name="Google Shape;195;g36ceebefe1f_1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ceebefe1f_1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8" name="Google Shape;208;g36ceebefe1f_1_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aimagazine.com/news/inside-microsofts-copilot-updates-for-human-centred-ai"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8.jpeg"/><Relationship Id="rId5" Type="http://schemas.openxmlformats.org/officeDocument/2006/relationships/hyperlink" Target="https://www.youtube.com/watch?v=U7PcyE0p54s" TargetMode="Externa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19.jpeg"/><Relationship Id="rId3" Type="http://schemas.openxmlformats.org/officeDocument/2006/relationships/hyperlink" Target="https://www.open-notebook.ai" TargetMode="External"/><Relationship Id="rId7" Type="http://schemas.openxmlformats.org/officeDocument/2006/relationships/hyperlink" Target="https://www.xda-developers.com/open-notebook-is-the-best-self-hosted-notebooklm-alternativ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supernovalabs.com/en/" TargetMode="External"/><Relationship Id="rId5" Type="http://schemas.openxmlformats.org/officeDocument/2006/relationships/hyperlink" Target="https://github.com/lfnovo" TargetMode="External"/><Relationship Id="rId10" Type="http://schemas.openxmlformats.org/officeDocument/2006/relationships/hyperlink" Target="http://localhost:8502" TargetMode="External"/><Relationship Id="rId4" Type="http://schemas.openxmlformats.org/officeDocument/2006/relationships/hyperlink" Target="https://github.com/lfnovo/open-notebook" TargetMode="External"/><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hyperlink" Target="https://www.youtube.com/watch?v=YFsY7wOOXyM"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hyperlink" Target="https://www.youtube.com/watch?v=WrEVCsK4XOQ" TargetMode="External"/><Relationship Id="rId4" Type="http://schemas.openxmlformats.org/officeDocument/2006/relationships/hyperlink" Target="https://github.blog/news-insights/company-news/welcome-home-agen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athas.dev"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hyperlink" Target="https://github.com/athasdev/athas"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2510.16572"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hyperlink" Target="https://arxiv.org/abs/2510.17149"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1x.tech/neo" TargetMode="External"/><Relationship Id="rId3" Type="http://schemas.openxmlformats.org/officeDocument/2006/relationships/hyperlink" Target="https://arxiv.org/pdf/2509.22642v1" TargetMode="External"/><Relationship Id="rId7" Type="http://schemas.openxmlformats.org/officeDocument/2006/relationships/hyperlink" Target="https://www.youtube.com/watch?v=q2czJLPJ4nA"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23.png"/><Relationship Id="rId5" Type="http://schemas.openxmlformats.org/officeDocument/2006/relationships/image" Target="../media/image22.jpeg"/><Relationship Id="rId4" Type="http://schemas.openxmlformats.org/officeDocument/2006/relationships/image" Target="../media/image21.png"/><Relationship Id="rId9"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hyperlink" Target="https://layoffs.fyi" TargetMode="External"/><Relationship Id="rId7"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en.wikipedia.org/wiki/Jevons_paradox" TargetMode="External"/><Relationship Id="rId4" Type="http://schemas.openxmlformats.org/officeDocument/2006/relationships/hyperlink" Target="https://trueup.io/layoffs"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opus-4-1" TargetMode="External"/><Relationship Id="rId26" Type="http://schemas.openxmlformats.org/officeDocument/2006/relationships/hyperlink" Target="https://qwen.ai/blog?id=241398b9cd6353de490b0f82806c7848c5d2777d&amp;from=research.latest-advancements-list" TargetMode="External"/><Relationship Id="rId39" Type="http://schemas.openxmlformats.org/officeDocument/2006/relationships/hyperlink" Target="https://www.anthropic.com/news/claude-haiku-4-5" TargetMode="External"/><Relationship Id="rId21" Type="http://schemas.openxmlformats.org/officeDocument/2006/relationships/hyperlink" Target="https://x.com/OpenAI/status/1905331956856050135" TargetMode="External"/><Relationship Id="rId34" Type="http://schemas.openxmlformats.org/officeDocument/2006/relationships/hyperlink" Target="https://huggingface.co/moonshotai/Kimi-K2-Instruct-0905"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platform.openai.com/docs/models/gpt-5-chat-latest" TargetMode="External"/><Relationship Id="rId33" Type="http://schemas.openxmlformats.org/officeDocument/2006/relationships/hyperlink" Target="https://api-docs.deepseek.com/news/news250528" TargetMode="External"/><Relationship Id="rId38" Type="http://schemas.openxmlformats.org/officeDocument/2006/relationships/hyperlink" Target="https://huggingface.co/meituan-longcat/LongCat-Flash-Chat" TargetMode="External"/><Relationship Id="rId2" Type="http://schemas.openxmlformats.org/officeDocument/2006/relationships/notesSlide" Target="../notesSlides/notesSlide2.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gpt-4-5/" TargetMode="External"/><Relationship Id="rId29" Type="http://schemas.openxmlformats.org/officeDocument/2006/relationships/hyperlink" Target="https://www.anthropic.com/news/claude-4"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www.alibabacloud.com/help/en/model-studio/models" TargetMode="External"/><Relationship Id="rId32" Type="http://schemas.openxmlformats.org/officeDocument/2006/relationships/hyperlink" Target="https://huggingface.co/Qwen/Qwen3-235B-A22B-Instruct-2507" TargetMode="External"/><Relationship Id="rId37" Type="http://schemas.openxmlformats.org/officeDocument/2006/relationships/hyperlink" Target="https://api-docs.deepseek.com/news/news250922" TargetMode="External"/><Relationship Id="rId40"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platform.openai.com/docs/models/gpt-5" TargetMode="External"/><Relationship Id="rId28" Type="http://schemas.openxmlformats.org/officeDocument/2006/relationships/hyperlink" Target="https://x.ai/news/grok-4-fast" TargetMode="External"/><Relationship Id="rId36" Type="http://schemas.openxmlformats.org/officeDocument/2006/relationships/hyperlink" Target="https://moonshotai.github.io/Kimi-K2/" TargetMode="External"/><Relationship Id="rId10" Type="http://schemas.openxmlformats.org/officeDocument/2006/relationships/hyperlink" Target="https://llmworld.net/llm_leaderboards/" TargetMode="External"/><Relationship Id="rId19" Type="http://schemas.openxmlformats.org/officeDocument/2006/relationships/hyperlink" Target="https://www.anthropic.com/news/claude-sonnet-4-5" TargetMode="External"/><Relationship Id="rId31" Type="http://schemas.openxmlformats.org/officeDocument/2006/relationships/hyperlink" Target="https://qwen.ai/blog?id=99f0335c4ad9ff6153e517418d48535ab6d8afef&amp;from=research.latest-advancements-list"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o3-and-o4-mini/" TargetMode="External"/><Relationship Id="rId27" Type="http://schemas.openxmlformats.org/officeDocument/2006/relationships/hyperlink" Target="https://docs.z.ai/guides/llm/glm-4.6" TargetMode="External"/><Relationship Id="rId30" Type="http://schemas.openxmlformats.org/officeDocument/2006/relationships/hyperlink" Target="https://api-docs.deepseek.com/news/news250929" TargetMode="External"/><Relationship Id="rId35" Type="http://schemas.openxmlformats.org/officeDocument/2006/relationships/hyperlink" Target="https://api-docs.deepseek.com/news/news250821" TargetMode="External"/><Relationship Id="rId8" Type="http://schemas.openxmlformats.org/officeDocument/2006/relationships/hyperlink" Target="https://openlm.ai/chatbot-arena/" TargetMode="External"/><Relationship Id="rId3" Type="http://schemas.openxmlformats.org/officeDocument/2006/relationships/hyperlink" Target="https://en.wikipedia.org/wiki/Elo_rating_system"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www.blocmates.com/news-posts/nof1-ai-introduces-alpha-arena-a-platform-for-ai-powered-trading-competitions"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https://www.youtube.com/watch?v=aZlFYDenz38" TargetMode="External"/><Relationship Id="rId4" Type="http://schemas.openxmlformats.org/officeDocument/2006/relationships/hyperlink" Target="https://beincrypto.com/deepseek-ai-simple-prompts-crypto-profits/"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blogs.nvidia.com/blog/nvidia-gtc-washington-dc-2025-news/"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www.minimax.io/news/minimax-m2" TargetMode="External"/><Relationship Id="rId7"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hyperlink" Target="https://github.com/metauto-ai/HGM" TargetMode="External"/><Relationship Id="rId5" Type="http://schemas.openxmlformats.org/officeDocument/2006/relationships/hyperlink" Target="https://arxiv.org/abs/2510.21614" TargetMode="External"/><Relationship Id="rId4" Type="http://schemas.openxmlformats.org/officeDocument/2006/relationships/hyperlink" Target="https://www.youtube.com/watch?v=TCDpDXjpgPI" TargetMode="External"/><Relationship Id="rId9"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0.jpeg"/><Relationship Id="rId3" Type="http://schemas.openxmlformats.org/officeDocument/2006/relationships/hyperlink" Target="https://arxiv.org/abs/2510.11288" TargetMode="External"/><Relationship Id="rId7"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hyperlink" Target="https://www.diabrowser.com/" TargetMode="External"/><Relationship Id="rId4" Type="http://schemas.openxmlformats.org/officeDocument/2006/relationships/hyperlink" Target="https://techcrunch.com/2025/10/25/openai-reportedly-developing-new-generative-music-tool/" TargetMode="External"/></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ai.google/earth-ai/" TargetMode="External"/><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prnewswire.com/news-releases/government-of-jordan-collaborates-with-replit-to-launch-siraj--an-ai-powered-learning-assistant-transforming-education-302592023.html" TargetMode="External"/><Relationship Id="rId5" Type="http://schemas.openxmlformats.org/officeDocument/2006/relationships/hyperlink" Target="https://github.com/yihao-meng/HoloCine" TargetMode="External"/><Relationship Id="rId10" Type="http://schemas.openxmlformats.org/officeDocument/2006/relationships/image" Target="../media/image14.png"/><Relationship Id="rId4" Type="http://schemas.openxmlformats.org/officeDocument/2006/relationships/hyperlink" Target="https://www.krea.ai/blog/krea-realtime-14b" TargetMode="External"/><Relationship Id="rId9"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hyperlink" Target="https://www.webpronews.com/oracle-nears-38b-debt-deal-for-ai-data-centers-in-texas-wisconsin/"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jpeg"/><Relationship Id="rId4" Type="http://schemas.openxmlformats.org/officeDocument/2006/relationships/hyperlink" Target="https://www.webpronews.com/anthropic-secures-multibillion-dollar-google-deal-for-up-to-1m-tpu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573336"/>
            <a:ext cx="44202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Alpha Arena: Trading Real Crypto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NVIDIA GTC Washington, D.C.</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MiniMax-M2 model Open-Source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Self-improving AI agents - HGM</a:t>
            </a:r>
            <a:endParaRPr sz="1500" b="1">
              <a:solidFill>
                <a:srgbClr val="3C78D8"/>
              </a:solidFill>
              <a:latin typeface="Calibri"/>
              <a:ea typeface="Calibri"/>
              <a:cs typeface="Calibri"/>
              <a:sym typeface="Calibri"/>
            </a:endParaRPr>
          </a:p>
        </p:txBody>
      </p:sp>
      <p:sp>
        <p:nvSpPr>
          <p:cNvPr id="64" name="Google Shape;64;p15"/>
          <p:cNvSpPr txBox="1"/>
          <p:nvPr/>
        </p:nvSpPr>
        <p:spPr>
          <a:xfrm>
            <a:off x="0" y="11"/>
            <a:ext cx="4420200" cy="4803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r>
              <a:rPr lang="en" sz="2200" b="1" i="0" u="none" strike="noStrike" cap="none">
                <a:solidFill>
                  <a:srgbClr val="3C78D8"/>
                </a:solidFill>
                <a:latin typeface="Calibri"/>
                <a:ea typeface="Calibri"/>
                <a:cs typeface="Calibri"/>
                <a:sym typeface="Calibri"/>
              </a:rPr>
              <a:t> - October </a:t>
            </a:r>
            <a:r>
              <a:rPr lang="en" sz="2200" b="1">
                <a:solidFill>
                  <a:srgbClr val="3C78D8"/>
                </a:solidFill>
                <a:latin typeface="Calibri"/>
                <a:ea typeface="Calibri"/>
                <a:cs typeface="Calibri"/>
                <a:sym typeface="Calibri"/>
              </a:rPr>
              <a:t>31</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210118"/>
            <a:ext cx="4502400" cy="480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xxx</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 </a:t>
            </a:r>
            <a:r>
              <a:rPr lang="en" sz="1500" b="1">
                <a:solidFill>
                  <a:srgbClr val="3C78D8"/>
                </a:solidFill>
                <a:latin typeface="Calibri"/>
                <a:ea typeface="Calibri"/>
                <a:cs typeface="Calibri"/>
                <a:sym typeface="Calibri"/>
              </a:rPr>
              <a:t>demand for AI Engineers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1881512"/>
            <a:ext cx="4420200" cy="25581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Evil Examples Corrupt All LLM Outputs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Music Generator - not released yet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Dia - AI browser from The Browser Company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HoloCine open-source long video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Krea Realtime 14B autoregressive video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Earth AI for disaster forecasting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Kingdom of Jordan - Siraj AI for Schools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Oracle $38 billion debt financing package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Google to give 1M+ TPUs to Anthropic</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Copilot updates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Interview with Perplexity CEO Aravind Srinivas</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587180"/>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 Notebook - alternative to NotebookLM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GitHub Agent HQ</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OpenAI timeline for automated AI research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SoftBank's $30B OpenAI Investment approved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Mistral's AI Studio Platform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Stability AI and EA (Electronic Arts) Partnership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on Continous Learning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Ripple Effect Protocol (REP)</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ProtocolBench and ProtocolRouter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WoW: Self-Evolving AI System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Neo: The $20K Humanoid Robot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Bumi: Affordable 94cm Humanoid Robot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Unitree G1: Strength and Balance</a:t>
            </a:r>
            <a:endParaRPr sz="1500" b="1">
              <a:solidFill>
                <a:srgbClr val="3C78D8"/>
              </a:solidFill>
              <a:latin typeface="Calibri"/>
              <a:ea typeface="Calibri"/>
              <a:cs typeface="Calibri"/>
              <a:sym typeface="Calibri"/>
            </a:endParaRPr>
          </a:p>
        </p:txBody>
      </p:sp>
      <p:sp>
        <p:nvSpPr>
          <p:cNvPr id="68" name="Google Shape;68;p15"/>
          <p:cNvSpPr txBox="1"/>
          <p:nvPr/>
        </p:nvSpPr>
        <p:spPr>
          <a:xfrm>
            <a:off x="4576975" y="75375"/>
            <a:ext cx="4502400" cy="1878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b="1" i="1">
                <a:solidFill>
                  <a:srgbClr val="FF0000"/>
                </a:solidFill>
                <a:latin typeface="Roboto Mono"/>
                <a:ea typeface="Roboto Mono"/>
                <a:cs typeface="Roboto Mono"/>
                <a:sym typeface="Roboto Mono"/>
              </a:rPr>
              <a:t>xxx</a:t>
            </a:r>
            <a:endParaRPr sz="1100" b="1" i="1">
              <a:solidFill>
                <a:srgbClr val="FF0000"/>
              </a:solidFill>
              <a:latin typeface="Roboto Mono"/>
              <a:ea typeface="Roboto Mono"/>
              <a:cs typeface="Roboto Mono"/>
              <a:sym typeface="Roboto Mon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24"/>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5</a:t>
            </a:r>
            <a:endParaRPr sz="2000" b="1" i="0" u="none" strike="noStrike" cap="none">
              <a:solidFill>
                <a:schemeClr val="dk1"/>
              </a:solidFill>
              <a:latin typeface="Calibri"/>
              <a:ea typeface="Calibri"/>
              <a:cs typeface="Calibri"/>
              <a:sym typeface="Calibri"/>
            </a:endParaRPr>
          </a:p>
        </p:txBody>
      </p:sp>
      <p:sp>
        <p:nvSpPr>
          <p:cNvPr id="220" name="Google Shape;220;p24"/>
          <p:cNvSpPr txBox="1"/>
          <p:nvPr/>
        </p:nvSpPr>
        <p:spPr>
          <a:xfrm>
            <a:off x="55075" y="342687"/>
            <a:ext cx="4444500" cy="268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Microsoft Copilot updates</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https://aimagazine.com/news/inside-microsofts-copilot-updates-for-human-centred-ai</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Groups - up to 32 people to collaborate in a shared AI chat session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Memory - retain long-term information about users preferences, work style, recurring projects, and communication patterns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Connectors - integrate Copilot with Outlook, OneDrive, Gmail, Google Drive, calendars, files, and contacts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Mico AI Companion - an animated shape-shifting avatar designed for voice-first, emotionally expressive interactions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Real Talk Mode - mirror your conversation style while maintaining its own perspective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Windows "Hey, Copilot" from anywhere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Edge browser now has AI automation - book hotels, fill forms, or summarize pages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Healthcare - locate doctors by specialty, location, insurance acceptance, ratings, and education</a:t>
            </a:r>
            <a:endParaRPr sz="1100">
              <a:solidFill>
                <a:schemeClr val="dk1"/>
              </a:solidFill>
              <a:latin typeface="Calibri"/>
              <a:ea typeface="Calibri"/>
              <a:cs typeface="Calibri"/>
              <a:sym typeface="Calibri"/>
            </a:endParaRPr>
          </a:p>
        </p:txBody>
      </p:sp>
      <p:pic>
        <p:nvPicPr>
          <p:cNvPr id="221" name="Google Shape;221;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05125" y="527549"/>
            <a:ext cx="3742824" cy="1007700"/>
          </a:xfrm>
          <a:prstGeom prst="rect">
            <a:avLst/>
          </a:prstGeom>
          <a:noFill/>
          <a:ln w="9525" cap="flat" cmpd="sng">
            <a:solidFill>
              <a:srgbClr val="FF0000"/>
            </a:solidFill>
            <a:prstDash val="solid"/>
            <a:round/>
            <a:headEnd type="none" w="sm" len="sm"/>
            <a:tailEnd type="none" w="sm" len="sm"/>
          </a:ln>
        </p:spPr>
      </p:pic>
      <p:sp>
        <p:nvSpPr>
          <p:cNvPr id="222" name="Google Shape;222;p24"/>
          <p:cNvSpPr txBox="1"/>
          <p:nvPr/>
        </p:nvSpPr>
        <p:spPr>
          <a:xfrm>
            <a:off x="55075" y="3139420"/>
            <a:ext cx="4444500" cy="1834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1">
                <a:solidFill>
                  <a:srgbClr val="FF0000"/>
                </a:solidFill>
                <a:latin typeface="Calibri"/>
                <a:ea typeface="Calibri"/>
                <a:cs typeface="Calibri"/>
                <a:sym typeface="Calibri"/>
              </a:rPr>
              <a:t>Interview with Perplexity CEO Aravind Srinivas</a:t>
            </a:r>
            <a:r>
              <a:rPr lang="en" sz="1100">
                <a:solidFill>
                  <a:schemeClr val="dk1"/>
                </a:solidFill>
                <a:latin typeface="Calibri"/>
                <a:ea typeface="Calibri"/>
                <a:cs typeface="Calibri"/>
                <a:sym typeface="Calibri"/>
              </a:rPr>
              <a:t>:</a:t>
            </a:r>
            <a:br>
              <a:rPr lang="en" sz="11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https://www.youtube.com/watch?v=U7PcyE0p54s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Exponential, Relentless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agents negotiating on behalf of users. Companies might bid for agent attention, sharing revenue with users (as opposed to Google who gets all the difference)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Primary success trait - intellectual curiosity. Enjoying deep learning about any topic.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Proving himself, bet on himself against giants like Google and OpenAI. He maintains this confidence by telling himself "</a:t>
            </a:r>
            <a:r>
              <a:rPr lang="en" sz="1100" b="1">
                <a:solidFill>
                  <a:srgbClr val="FF0000"/>
                </a:solidFill>
                <a:latin typeface="Calibri"/>
                <a:ea typeface="Calibri"/>
                <a:cs typeface="Calibri"/>
                <a:sym typeface="Calibri"/>
              </a:rPr>
              <a:t>I'll prove you wrong</a:t>
            </a:r>
            <a:r>
              <a:rPr lang="en" sz="1100">
                <a:solidFill>
                  <a:schemeClr val="dk1"/>
                </a:solidFill>
                <a:latin typeface="Calibri"/>
                <a:ea typeface="Calibri"/>
                <a:cs typeface="Calibri"/>
                <a:sym typeface="Calibri"/>
              </a:rPr>
              <a:t>" when facing criticism.</a:t>
            </a:r>
            <a:endParaRPr sz="1100">
              <a:solidFill>
                <a:schemeClr val="dk1"/>
              </a:solidFill>
              <a:latin typeface="Calibri"/>
              <a:ea typeface="Calibri"/>
              <a:cs typeface="Calibri"/>
              <a:sym typeface="Calibri"/>
            </a:endParaRPr>
          </a:p>
        </p:txBody>
      </p:sp>
      <p:pic>
        <p:nvPicPr>
          <p:cNvPr id="223" name="Google Shape;223;p24"/>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58200" y="3329350"/>
            <a:ext cx="1578675" cy="14185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25"/>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 Notebook ~ NotebookLM</a:t>
            </a:r>
            <a:endParaRPr sz="2000" b="1" i="0" u="none" strike="noStrike" cap="none">
              <a:solidFill>
                <a:schemeClr val="dk1"/>
              </a:solidFill>
              <a:latin typeface="Calibri"/>
              <a:ea typeface="Calibri"/>
              <a:cs typeface="Calibri"/>
              <a:sym typeface="Calibri"/>
            </a:endParaRPr>
          </a:p>
        </p:txBody>
      </p:sp>
      <p:sp>
        <p:nvSpPr>
          <p:cNvPr id="229" name="Google Shape;229;p25"/>
          <p:cNvSpPr txBox="1"/>
          <p:nvPr/>
        </p:nvSpPr>
        <p:spPr>
          <a:xfrm>
            <a:off x="55075" y="427500"/>
            <a:ext cx="46539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 Notebook - alternative to NotebookLM</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Open-source, self-hosted, AI-powered, privacy-focused</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https://www.open-notebook.ai</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4"/>
              </a:rPr>
              <a:t>https://github.com/lfnovo/open-notebook</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200">
                <a:solidFill>
                  <a:schemeClr val="dk1"/>
                </a:solidFill>
                <a:latin typeface="Calibri"/>
                <a:ea typeface="Calibri"/>
                <a:cs typeface="Calibri"/>
                <a:sym typeface="Calibri"/>
              </a:rPr>
              <a:t>Created by developer Luis Novo (a.k.a. lfnovo) from São Paulo, Brazil</a:t>
            </a:r>
            <a:br>
              <a:rPr lang="en" sz="8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5"/>
              </a:rPr>
              <a:t>https://github.com/lfnovo</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6"/>
              </a:rPr>
              <a:t>https://www.supernovalabs.com/en/</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Supports multiple notebooks, diverse content types (links, PDFs, PowerPoint, YouTube videos, text)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Offers AI-powered note generation with recursive summarization, and integrates full-text and vector search capabilities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Transformations - converting content into custom analyses or articles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Support for multiple AI providers (OpenAI, Anthropic, Vertex AI,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Upcoming: podcast generator and enhanced citation management</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7"/>
              </a:rPr>
              <a:t>https://www.xda-developers.com/open-notebook-is-the-best-self-hosted-notebooklm-alternative/</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230" name="Google Shape;230;p25"/>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5359325" y="725325"/>
            <a:ext cx="1355800" cy="1355800"/>
          </a:xfrm>
          <a:prstGeom prst="rect">
            <a:avLst/>
          </a:prstGeom>
          <a:noFill/>
          <a:ln w="9525" cap="flat" cmpd="sng">
            <a:solidFill>
              <a:srgbClr val="FF0000"/>
            </a:solidFill>
            <a:prstDash val="solid"/>
            <a:round/>
            <a:headEnd type="none" w="sm" len="sm"/>
            <a:tailEnd type="none" w="sm" len="sm"/>
          </a:ln>
        </p:spPr>
      </p:pic>
      <p:pic>
        <p:nvPicPr>
          <p:cNvPr id="231" name="Google Shape;231;p2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6945275" y="725325"/>
            <a:ext cx="1166850" cy="1298950"/>
          </a:xfrm>
          <a:prstGeom prst="rect">
            <a:avLst/>
          </a:prstGeom>
          <a:noFill/>
          <a:ln>
            <a:noFill/>
          </a:ln>
        </p:spPr>
      </p:pic>
      <p:sp>
        <p:nvSpPr>
          <p:cNvPr id="232" name="Google Shape;232;p25"/>
          <p:cNvSpPr txBox="1"/>
          <p:nvPr/>
        </p:nvSpPr>
        <p:spPr>
          <a:xfrm>
            <a:off x="682925" y="2884250"/>
            <a:ext cx="29097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mkdir open-notebook &amp;&amp; cd open-notebook</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docker run -d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--name open-notebook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-p 8502:8502 -p 5055:5055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./notebook_data:/app/data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-v ./surreal_data:/mydata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OPENAI_API_KEY=your_key_here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SURREAL_URL="ws://localhost:8000/rpc"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SURREAL_USER="root"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SURREAL_PASSWORD="root"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SURREAL_NAMESPACE="open_notebook"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-e SURREAL_DATABASE="production"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lfnovo/open_notebook:v1-latest-single</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start with: docker compose up -d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Access: </a:t>
            </a:r>
            <a:r>
              <a:rPr lang="en" sz="800" b="1" u="sng">
                <a:solidFill>
                  <a:schemeClr val="hlink"/>
                </a:solidFill>
                <a:latin typeface="Roboto Mono"/>
                <a:ea typeface="Roboto Mono"/>
                <a:cs typeface="Roboto Mono"/>
                <a:sym typeface="Roboto Mono"/>
                <a:hlinkClick r:id="rId10"/>
              </a:rPr>
              <a:t>http://localhost:8502</a:t>
            </a:r>
            <a:r>
              <a:rPr lang="en" sz="800" b="1">
                <a:solidFill>
                  <a:srgbClr val="3C78D8"/>
                </a:solidFill>
                <a:latin typeface="Roboto Mono"/>
                <a:ea typeface="Roboto Mono"/>
                <a:cs typeface="Roboto Mono"/>
                <a:sym typeface="Roboto Mono"/>
              </a:rPr>
              <a:t> </a:t>
            </a:r>
            <a:endParaRPr sz="800" b="1">
              <a:solidFill>
                <a:srgbClr val="3C78D8"/>
              </a:solidFill>
              <a:latin typeface="Roboto Mono"/>
              <a:ea typeface="Roboto Mono"/>
              <a:cs typeface="Roboto Mono"/>
              <a:sym typeface="Roboto Mon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26"/>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6</a:t>
            </a:r>
            <a:endParaRPr sz="2000" b="1" i="0" u="none" strike="noStrike" cap="none">
              <a:solidFill>
                <a:schemeClr val="dk1"/>
              </a:solidFill>
              <a:latin typeface="Calibri"/>
              <a:ea typeface="Calibri"/>
              <a:cs typeface="Calibri"/>
              <a:sym typeface="Calibri"/>
            </a:endParaRPr>
          </a:p>
        </p:txBody>
      </p:sp>
      <p:sp>
        <p:nvSpPr>
          <p:cNvPr id="238" name="Google Shape;238;p26"/>
          <p:cNvSpPr txBox="1"/>
          <p:nvPr/>
        </p:nvSpPr>
        <p:spPr>
          <a:xfrm>
            <a:off x="55075" y="430645"/>
            <a:ext cx="4444500" cy="2635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GitHub Agent HQ</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Unified dashboard where developers can assign tasks, monitor progress, and </a:t>
            </a:r>
            <a:r>
              <a:rPr lang="en" sz="1100" b="1">
                <a:solidFill>
                  <a:srgbClr val="3C78D8"/>
                </a:solidFill>
                <a:latin typeface="Calibri"/>
                <a:ea typeface="Calibri"/>
                <a:cs typeface="Calibri"/>
                <a:sym typeface="Calibri"/>
              </a:rPr>
              <a:t>supervise multiple AI agents simultaneously</a:t>
            </a:r>
            <a:endParaRPr sz="1100" b="1">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Supports OpenAI's Codex, Anthropic's Claude, Google's Jules, xAI, and Cognition's Devin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Centralized policies, audit trails, code quality scoring, and tech debt tracking. Organizations gain admin-level controls to enforce security compliance, manage repository access permissions, and monitor agent usage across teams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GitHub introduced the </a:t>
            </a:r>
            <a:r>
              <a:rPr lang="en" sz="1100" b="1">
                <a:solidFill>
                  <a:srgbClr val="3C78D8"/>
                </a:solidFill>
                <a:latin typeface="Calibri"/>
                <a:ea typeface="Calibri"/>
                <a:cs typeface="Calibri"/>
                <a:sym typeface="Calibri"/>
              </a:rPr>
              <a:t>AGENTS.md</a:t>
            </a:r>
            <a:r>
              <a:rPr lang="en" sz="1100">
                <a:solidFill>
                  <a:schemeClr val="dk1"/>
                </a:solidFill>
                <a:latin typeface="Calibri"/>
                <a:ea typeface="Calibri"/>
                <a:cs typeface="Calibri"/>
                <a:sym typeface="Calibri"/>
              </a:rPr>
              <a:t> specification allowing teams to version-control agent behavior and establish "house rules" that automatically apply to all agents working in a repository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Planning (</a:t>
            </a:r>
            <a:r>
              <a:rPr lang="en" sz="1100" b="1">
                <a:solidFill>
                  <a:srgbClr val="3C78D8"/>
                </a:solidFill>
                <a:latin typeface="Calibri"/>
                <a:ea typeface="Calibri"/>
                <a:cs typeface="Calibri"/>
                <a:sym typeface="Calibri"/>
              </a:rPr>
              <a:t>GitHub SpecKit</a:t>
            </a:r>
            <a:r>
              <a:rPr lang="en" sz="1100">
                <a:solidFill>
                  <a:schemeClr val="dk1"/>
                </a:solidFill>
                <a:latin typeface="Calibri"/>
                <a:ea typeface="Calibri"/>
                <a:cs typeface="Calibri"/>
                <a:sym typeface="Calibri"/>
              </a:rPr>
              <a:t>), implementation, code review (</a:t>
            </a:r>
            <a:r>
              <a:rPr lang="en" sz="1100" b="1">
                <a:solidFill>
                  <a:srgbClr val="3C78D8"/>
                </a:solidFill>
                <a:latin typeface="Calibri"/>
                <a:ea typeface="Calibri"/>
                <a:cs typeface="Calibri"/>
                <a:sym typeface="Calibri"/>
              </a:rPr>
              <a:t>CodeQL</a:t>
            </a:r>
            <a:r>
              <a:rPr lang="en" sz="1100">
                <a:solidFill>
                  <a:schemeClr val="dk1"/>
                </a:solidFill>
                <a:latin typeface="Calibri"/>
                <a:ea typeface="Calibri"/>
                <a:cs typeface="Calibri"/>
                <a:sym typeface="Calibri"/>
              </a:rPr>
              <a:t>) and security hardening, MCP</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https://www.youtube.com/watch?v=YFsY7wOOXyM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https://github.blog/news-insights/company-news/welcome-home-agents/</a:t>
            </a:r>
            <a:r>
              <a:rPr lang="en" sz="8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
        <p:nvSpPr>
          <p:cNvPr id="239" name="Google Shape;239;p26"/>
          <p:cNvSpPr txBox="1"/>
          <p:nvPr/>
        </p:nvSpPr>
        <p:spPr>
          <a:xfrm>
            <a:off x="55075" y="3149720"/>
            <a:ext cx="4444500" cy="188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OpenAI timeline for automated AI research</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Sam Altman and Jakub Pachocki announced two critical milestones: an "intern" by September 2026 and "fully automated AI research" by March 2028</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Automated AI research could trigger an intelligence explosion. Once AI systems can autonomously conduct AI research, they could accelerate progress exponentially</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The roadmap underscores why tech companies are investing billions to trillions in AI development—they're betting on this automation inflection point fundamentally transforming scientific discovery and technological progress</a:t>
            </a:r>
            <a:r>
              <a:rPr lang="en" sz="800">
                <a:solidFill>
                  <a:schemeClr val="dk1"/>
                </a:solidFill>
                <a:latin typeface="Calibri"/>
                <a:ea typeface="Calibri"/>
                <a:cs typeface="Calibri"/>
                <a:sym typeface="Calibri"/>
              </a:rPr>
              <a:t> - </a:t>
            </a:r>
            <a:r>
              <a:rPr lang="en" sz="800" u="sng">
                <a:solidFill>
                  <a:schemeClr val="hlink"/>
                </a:solidFill>
                <a:latin typeface="Calibri"/>
                <a:ea typeface="Calibri"/>
                <a:cs typeface="Calibri"/>
                <a:sym typeface="Calibri"/>
                <a:hlinkClick r:id="rId5"/>
              </a:rPr>
              <a:t>https://www.youtube.com/watch?v=WrEVCsK4XOQ</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3"/>
        <p:cNvGrpSpPr/>
        <p:nvPr/>
      </p:nvGrpSpPr>
      <p:grpSpPr>
        <a:xfrm>
          <a:off x="0" y="0"/>
          <a:ext cx="0" cy="0"/>
          <a:chOff x="0" y="0"/>
          <a:chExt cx="0" cy="0"/>
        </a:xfrm>
      </p:grpSpPr>
      <p:sp>
        <p:nvSpPr>
          <p:cNvPr id="244" name="Google Shape;244;p27"/>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7</a:t>
            </a:r>
            <a:endParaRPr sz="2000" b="1" i="0" u="none" strike="noStrike" cap="none">
              <a:solidFill>
                <a:schemeClr val="dk1"/>
              </a:solidFill>
              <a:latin typeface="Calibri"/>
              <a:ea typeface="Calibri"/>
              <a:cs typeface="Calibri"/>
              <a:sym typeface="Calibri"/>
            </a:endParaRPr>
          </a:p>
        </p:txBody>
      </p:sp>
      <p:sp>
        <p:nvSpPr>
          <p:cNvPr id="245" name="Google Shape;245;p27"/>
          <p:cNvSpPr txBox="1"/>
          <p:nvPr/>
        </p:nvSpPr>
        <p:spPr>
          <a:xfrm>
            <a:off x="55075" y="385145"/>
            <a:ext cx="44445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SoftBank's $30B OpenAI Investment approved</a:t>
            </a:r>
            <a:endParaRPr sz="1100" b="1">
              <a:solidFill>
                <a:srgbClr val="FF0000"/>
              </a:solidFill>
              <a:latin typeface="Calibri"/>
              <a:ea typeface="Calibri"/>
              <a:cs typeface="Calibri"/>
              <a:sym typeface="Calibri"/>
            </a:endParaRPr>
          </a:p>
        </p:txBody>
      </p:sp>
      <p:sp>
        <p:nvSpPr>
          <p:cNvPr id="246" name="Google Shape;246;p27"/>
          <p:cNvSpPr txBox="1"/>
          <p:nvPr/>
        </p:nvSpPr>
        <p:spPr>
          <a:xfrm>
            <a:off x="55075" y="3003057"/>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Athas IDE - open-source, lightweight agentic code editor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 on Tauri with React frontend and Rust backend - </a:t>
            </a:r>
            <a:r>
              <a:rPr lang="en" sz="1100" u="sng">
                <a:solidFill>
                  <a:schemeClr val="hlink"/>
                </a:solidFill>
                <a:latin typeface="Calibri"/>
                <a:ea typeface="Calibri"/>
                <a:cs typeface="Calibri"/>
                <a:sym typeface="Calibri"/>
                <a:hlinkClick r:id="rId3"/>
              </a:rPr>
              <a:t>https://athas.dev</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MacOS, Windows, Linux - </a:t>
            </a:r>
            <a:r>
              <a:rPr lang="en" sz="1100" u="sng">
                <a:solidFill>
                  <a:schemeClr val="hlink"/>
                </a:solidFill>
                <a:latin typeface="Calibri"/>
                <a:ea typeface="Calibri"/>
                <a:cs typeface="Calibri"/>
                <a:sym typeface="Calibri"/>
                <a:hlinkClick r:id="rId4"/>
              </a:rPr>
              <a:t>https://github.com/athasdev/athas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Alternative to Cursor, Windsurf, and VS Code</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Vim keybindings, Git integration, syntax highlighting, intelligent autocomplete, go-to-definition, and refactoring capabilities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Agentic AI editing - supports multiple providers. The AI chat interface (Ctrl+K) enables inline edits, code generation, and file operations, while Agent mode can search, create, and edit files with terminal access. A Gather mode offers read-only search for safer codebase analysis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built-in SQLite viewer for database management and an extension store  similar to VS Code, though with fewer options currently available</a:t>
            </a:r>
            <a:endParaRPr sz="1100">
              <a:solidFill>
                <a:schemeClr val="dk1"/>
              </a:solidFill>
              <a:latin typeface="Calibri"/>
              <a:ea typeface="Calibri"/>
              <a:cs typeface="Calibri"/>
              <a:sym typeface="Calibri"/>
            </a:endParaRPr>
          </a:p>
        </p:txBody>
      </p:sp>
      <p:sp>
        <p:nvSpPr>
          <p:cNvPr id="247" name="Google Shape;247;p27"/>
          <p:cNvSpPr txBox="1"/>
          <p:nvPr/>
        </p:nvSpPr>
        <p:spPr>
          <a:xfrm>
            <a:off x="55075" y="664883"/>
            <a:ext cx="4444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Mistral's AI Studio Platform</a:t>
            </a:r>
            <a:r>
              <a:rPr lang="en" sz="1100">
                <a:solidFill>
                  <a:schemeClr val="dk1"/>
                </a:solidFill>
                <a:latin typeface="Calibri"/>
                <a:ea typeface="Calibri"/>
                <a:cs typeface="Calibri"/>
                <a:sym typeface="Calibri"/>
              </a:rPr>
              <a:t> - enterprise control center offering agent building, orchestration, observability, and governance tools</a:t>
            </a:r>
            <a:endParaRPr sz="1100">
              <a:solidFill>
                <a:schemeClr val="dk1"/>
              </a:solidFill>
              <a:latin typeface="Calibri"/>
              <a:ea typeface="Calibri"/>
              <a:cs typeface="Calibri"/>
              <a:sym typeface="Calibri"/>
            </a:endParaRPr>
          </a:p>
        </p:txBody>
      </p:sp>
      <p:sp>
        <p:nvSpPr>
          <p:cNvPr id="248" name="Google Shape;248;p27"/>
          <p:cNvSpPr txBox="1"/>
          <p:nvPr/>
        </p:nvSpPr>
        <p:spPr>
          <a:xfrm>
            <a:off x="55075" y="1115998"/>
            <a:ext cx="4444500" cy="357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Stability AI and EA (Electronic Arts) Partnership </a:t>
            </a:r>
            <a:r>
              <a:rPr lang="en" sz="1100">
                <a:solidFill>
                  <a:schemeClr val="dk1"/>
                </a:solidFill>
                <a:latin typeface="Calibri"/>
                <a:ea typeface="Calibri"/>
                <a:cs typeface="Calibri"/>
                <a:sym typeface="Calibri"/>
              </a:rPr>
              <a:t>to co-develop AI models and workflows for game development</a:t>
            </a:r>
            <a:endParaRPr sz="1100">
              <a:solidFill>
                <a:schemeClr val="dk1"/>
              </a:solidFill>
              <a:latin typeface="Calibri"/>
              <a:ea typeface="Calibri"/>
              <a:cs typeface="Calibri"/>
              <a:sym typeface="Calibri"/>
            </a:endParaRPr>
          </a:p>
        </p:txBody>
      </p:sp>
      <p:sp>
        <p:nvSpPr>
          <p:cNvPr id="249" name="Google Shape;249;p27"/>
          <p:cNvSpPr txBox="1"/>
          <p:nvPr/>
        </p:nvSpPr>
        <p:spPr>
          <a:xfrm>
            <a:off x="55075" y="1551491"/>
            <a:ext cx="44445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Thinking Machines Lab researcher Raphael Rifelov, speaking at the TED AI conference, argued that </a:t>
            </a:r>
            <a:r>
              <a:rPr lang="en" sz="1100" b="1">
                <a:solidFill>
                  <a:srgbClr val="FF0000"/>
                </a:solidFill>
                <a:latin typeface="Calibri"/>
                <a:ea typeface="Calibri"/>
                <a:cs typeface="Calibri"/>
                <a:sym typeface="Calibri"/>
              </a:rPr>
              <a:t>continuous learning will unlock the next breakthrough toward superintelligence</a:t>
            </a:r>
            <a:r>
              <a:rPr lang="en" sz="1100">
                <a:solidFill>
                  <a:schemeClr val="dk1"/>
                </a:solidFill>
                <a:latin typeface="Calibri"/>
                <a:ea typeface="Calibri"/>
                <a:cs typeface="Calibri"/>
                <a:sym typeface="Calibri"/>
              </a:rPr>
              <a:t>. He believes the first superintelligence will be a "superhuman learner" capable of proposing theories, designing experiments, and iterating rapidly. The approach focuses on applying reinforcement learning techniques to the learning process itself, treating learning as an algorithm that can be optimized across general domains</a:t>
            </a:r>
            <a:endParaRPr sz="11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28"/>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8</a:t>
            </a:r>
            <a:endParaRPr sz="2000" b="1" i="0" u="none" strike="noStrike" cap="none">
              <a:solidFill>
                <a:schemeClr val="dk1"/>
              </a:solidFill>
              <a:latin typeface="Calibri"/>
              <a:ea typeface="Calibri"/>
              <a:cs typeface="Calibri"/>
              <a:sym typeface="Calibri"/>
            </a:endParaRPr>
          </a:p>
        </p:txBody>
      </p:sp>
      <p:sp>
        <p:nvSpPr>
          <p:cNvPr id="255" name="Google Shape;255;p28"/>
          <p:cNvSpPr txBox="1"/>
          <p:nvPr/>
        </p:nvSpPr>
        <p:spPr>
          <a:xfrm>
            <a:off x="91158" y="416722"/>
            <a:ext cx="44445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Ripple Effect Protocol (REP)</a:t>
            </a:r>
            <a:r>
              <a:rPr lang="en" sz="1100">
                <a:solidFill>
                  <a:schemeClr val="dk1"/>
                </a:solidFill>
                <a:latin typeface="Calibri"/>
                <a:ea typeface="Calibri"/>
                <a:cs typeface="Calibri"/>
                <a:sym typeface="Calibri"/>
              </a:rPr>
              <a:t> - </a:t>
            </a:r>
            <a:r>
              <a:rPr lang="en" sz="1100" u="sng">
                <a:solidFill>
                  <a:schemeClr val="hlink"/>
                </a:solidFill>
                <a:latin typeface="Calibri"/>
                <a:ea typeface="Calibri"/>
                <a:cs typeface="Calibri"/>
                <a:sym typeface="Calibri"/>
                <a:hlinkClick r:id="rId3"/>
              </a:rPr>
              <a:t>https://arxiv.org/abs/2510.16572</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rgbClr val="3C78D8"/>
              </a:buClr>
              <a:buSzPts val="800"/>
              <a:buFont typeface="Calibri"/>
              <a:buChar char="●"/>
            </a:pPr>
            <a:r>
              <a:rPr lang="en" sz="1100" b="1">
                <a:solidFill>
                  <a:srgbClr val="3C78D8"/>
                </a:solidFill>
                <a:latin typeface="Calibri"/>
                <a:ea typeface="Calibri"/>
                <a:cs typeface="Calibri"/>
                <a:sym typeface="Calibri"/>
              </a:rPr>
              <a:t>Coordinate 100+ agents</a:t>
            </a:r>
            <a:endParaRPr sz="1100" b="1">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Agents share not just their decisions but also "sensitivities" - lightweight signals describing how their choices would change if environmental variables shifted</a:t>
            </a:r>
            <a:endParaRPr sz="1100">
              <a:solidFill>
                <a:schemeClr val="dk1"/>
              </a:solidFill>
              <a:latin typeface="Calibri"/>
              <a:ea typeface="Calibri"/>
              <a:cs typeface="Calibri"/>
              <a:sym typeface="Calibri"/>
            </a:endParaRPr>
          </a:p>
          <a:p>
            <a:pPr marL="2857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REP operates through a four-step workflow where agents </a:t>
            </a:r>
            <a:br>
              <a:rPr lang="en" sz="1100">
                <a:solidFill>
                  <a:schemeClr val="dk1"/>
                </a:solidFill>
                <a:latin typeface="Calibri"/>
                <a:ea typeface="Calibri"/>
                <a:cs typeface="Calibri"/>
                <a:sym typeface="Calibri"/>
              </a:rPr>
            </a:br>
            <a:r>
              <a:rPr lang="en" sz="1100">
                <a:solidFill>
                  <a:srgbClr val="3C78D8"/>
                </a:solidFill>
                <a:latin typeface="Calibri"/>
                <a:ea typeface="Calibri"/>
                <a:cs typeface="Calibri"/>
                <a:sym typeface="Calibri"/>
              </a:rPr>
              <a:t>1. receive messages from neighbors,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2. generate decisions with sensitivity signals, </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3. aggregate neighbor sensitivities to update coordination variables</a:t>
            </a:r>
            <a:br>
              <a:rPr lang="en" sz="1100">
                <a:solidFill>
                  <a:srgbClr val="3C78D8"/>
                </a:solidFill>
                <a:latin typeface="Calibri"/>
                <a:ea typeface="Calibri"/>
                <a:cs typeface="Calibri"/>
                <a:sym typeface="Calibri"/>
              </a:rPr>
            </a:br>
            <a:r>
              <a:rPr lang="en" sz="1100">
                <a:solidFill>
                  <a:srgbClr val="3C78D8"/>
                </a:solidFill>
                <a:latin typeface="Calibri"/>
                <a:ea typeface="Calibri"/>
                <a:cs typeface="Calibri"/>
                <a:sym typeface="Calibri"/>
              </a:rPr>
              <a:t>4. optionally apply consensus rules. </a:t>
            </a:r>
            <a:endParaRPr sz="1100">
              <a:solidFill>
                <a:srgbClr val="3C78D8"/>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41-100% improvements in coordination accuracy and efficiency over traditional Agent-to-Agent (A2A) communication</a:t>
            </a:r>
            <a:endParaRPr sz="1100">
              <a:solidFill>
                <a:schemeClr val="dk1"/>
              </a:solidFill>
              <a:latin typeface="Calibri"/>
              <a:ea typeface="Calibri"/>
              <a:cs typeface="Calibri"/>
              <a:sym typeface="Calibri"/>
            </a:endParaRPr>
          </a:p>
        </p:txBody>
      </p:sp>
      <p:sp>
        <p:nvSpPr>
          <p:cNvPr id="256" name="Google Shape;256;p28"/>
          <p:cNvSpPr txBox="1"/>
          <p:nvPr/>
        </p:nvSpPr>
        <p:spPr>
          <a:xfrm>
            <a:off x="91158" y="2520368"/>
            <a:ext cx="4444500" cy="1203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ProtocolBench and ProtocolRouter</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ProtocolBench - a benchmark comparing existing agent protocols (A2A, ACP, ANP, Agora) along four axes: task success, latency, message overhead, and robustness under failures</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ProtocolRouter - a learnable system that dynamically selects optimal protocols based on scenario requirements and runtime conditions. Reduced failure recovery time - </a:t>
            </a:r>
            <a:r>
              <a:rPr lang="en" sz="1100" u="sng">
                <a:solidFill>
                  <a:schemeClr val="hlink"/>
                </a:solidFill>
                <a:latin typeface="Calibri"/>
                <a:ea typeface="Calibri"/>
                <a:cs typeface="Calibri"/>
                <a:sym typeface="Calibri"/>
                <a:hlinkClick r:id="rId4"/>
              </a:rPr>
              <a:t>https://arxiv.org/abs/2510.17149</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29"/>
          <p:cNvSpPr txBox="1"/>
          <p:nvPr/>
        </p:nvSpPr>
        <p:spPr>
          <a:xfrm>
            <a:off x="55075" y="20375"/>
            <a:ext cx="3028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Robotics - Mostly China</a:t>
            </a:r>
            <a:endParaRPr sz="2000" b="1" i="0" u="none" strike="noStrike" cap="none">
              <a:solidFill>
                <a:schemeClr val="dk1"/>
              </a:solidFill>
              <a:latin typeface="Calibri"/>
              <a:ea typeface="Calibri"/>
              <a:cs typeface="Calibri"/>
              <a:sym typeface="Calibri"/>
            </a:endParaRPr>
          </a:p>
        </p:txBody>
      </p:sp>
      <p:sp>
        <p:nvSpPr>
          <p:cNvPr id="262" name="Google Shape;262;p29"/>
          <p:cNvSpPr txBox="1"/>
          <p:nvPr/>
        </p:nvSpPr>
        <p:spPr>
          <a:xfrm>
            <a:off x="55075" y="430645"/>
            <a:ext cx="4444500" cy="1711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WoW: Self-Evolving AI System</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 World Omniscient World Model </a:t>
            </a:r>
            <a:r>
              <a:rPr lang="en" sz="800">
                <a:solidFill>
                  <a:schemeClr val="dk1"/>
                </a:solidFill>
                <a:latin typeface="Calibri"/>
                <a:ea typeface="Calibri"/>
                <a:cs typeface="Calibri"/>
                <a:sym typeface="Calibri"/>
              </a:rPr>
              <a:t> -</a:t>
            </a:r>
            <a:r>
              <a:rPr lang="en" sz="800" u="sng">
                <a:solidFill>
                  <a:schemeClr val="hlink"/>
                </a:solidFill>
                <a:latin typeface="Calibri"/>
                <a:ea typeface="Calibri"/>
                <a:cs typeface="Calibri"/>
                <a:sym typeface="Calibri"/>
                <a:hlinkClick r:id="rId3"/>
              </a:rPr>
              <a:t>https://arxiv.org/pdf/2509.22642v1</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Self-evolving multimodal world model system (China)</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14B params model enables robots to "imagine, verify, and self-correct," giving them human-like physical intuition through autonomous learning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WoW actively interacts with environments, learning physics through trial and error - the same way humans develop cause-and-effect understanding</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Combines LLMs with diffusion transformers to generate physically accurate outcomes under language guidance; It creates a continuous loop of prediction, critique, and refinement; Achieved SOTA scores</a:t>
            </a:r>
            <a:endParaRPr sz="1100">
              <a:solidFill>
                <a:schemeClr val="dk1"/>
              </a:solidFill>
              <a:latin typeface="Calibri"/>
              <a:ea typeface="Calibri"/>
              <a:cs typeface="Calibri"/>
              <a:sym typeface="Calibri"/>
            </a:endParaRPr>
          </a:p>
        </p:txBody>
      </p:sp>
      <p:sp>
        <p:nvSpPr>
          <p:cNvPr id="263" name="Google Shape;263;p29"/>
          <p:cNvSpPr txBox="1"/>
          <p:nvPr/>
        </p:nvSpPr>
        <p:spPr>
          <a:xfrm>
            <a:off x="6825475" y="4549275"/>
            <a:ext cx="2242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Unitree G1: Strength and Balance</a:t>
            </a:r>
            <a:endParaRPr sz="11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127 cm tall, 95kg weight, demo pulling a 1,400-kg car </a:t>
            </a:r>
            <a:endParaRPr sz="1100">
              <a:solidFill>
                <a:schemeClr val="dk1"/>
              </a:solidFill>
              <a:latin typeface="Calibri"/>
              <a:ea typeface="Calibri"/>
              <a:cs typeface="Calibri"/>
              <a:sym typeface="Calibri"/>
            </a:endParaRPr>
          </a:p>
        </p:txBody>
      </p:sp>
      <p:sp>
        <p:nvSpPr>
          <p:cNvPr id="264" name="Google Shape;264;p29"/>
          <p:cNvSpPr txBox="1"/>
          <p:nvPr/>
        </p:nvSpPr>
        <p:spPr>
          <a:xfrm>
            <a:off x="4102925" y="4549275"/>
            <a:ext cx="26154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rgbClr val="FF0000"/>
              </a:buClr>
              <a:buSzPts val="800"/>
              <a:buFont typeface="Calibri"/>
              <a:buChar char="●"/>
            </a:pPr>
            <a:r>
              <a:rPr lang="en" sz="1100" b="1">
                <a:solidFill>
                  <a:srgbClr val="FF0000"/>
                </a:solidFill>
                <a:latin typeface="Calibri"/>
                <a:ea typeface="Calibri"/>
                <a:cs typeface="Calibri"/>
                <a:sym typeface="Calibri"/>
              </a:rPr>
              <a:t>Bumi: Affordable 94cm Humanoid Robot</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Price $1,370. Walking, balancing, and dancing, 48V battery (2h)</a:t>
            </a:r>
            <a:endParaRPr sz="1100">
              <a:solidFill>
                <a:schemeClr val="dk1"/>
              </a:solidFill>
              <a:latin typeface="Calibri"/>
              <a:ea typeface="Calibri"/>
              <a:cs typeface="Calibri"/>
              <a:sym typeface="Calibri"/>
            </a:endParaRPr>
          </a:p>
        </p:txBody>
      </p:sp>
      <p:pic>
        <p:nvPicPr>
          <p:cNvPr id="265" name="Google Shape;265;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7185125" y="3076050"/>
            <a:ext cx="1372075" cy="1372075"/>
          </a:xfrm>
          <a:prstGeom prst="rect">
            <a:avLst/>
          </a:prstGeom>
          <a:noFill/>
          <a:ln w="9525" cap="flat" cmpd="sng">
            <a:solidFill>
              <a:srgbClr val="FF0000"/>
            </a:solidFill>
            <a:prstDash val="solid"/>
            <a:round/>
            <a:headEnd type="none" w="sm" len="sm"/>
            <a:tailEnd type="none" w="sm" len="sm"/>
          </a:ln>
        </p:spPr>
      </p:pic>
      <p:pic>
        <p:nvPicPr>
          <p:cNvPr id="266" name="Google Shape;266;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93240" y="3076050"/>
            <a:ext cx="1372076" cy="1372076"/>
          </a:xfrm>
          <a:prstGeom prst="rect">
            <a:avLst/>
          </a:prstGeom>
          <a:noFill/>
          <a:ln w="9525" cap="flat" cmpd="sng">
            <a:solidFill>
              <a:srgbClr val="FF0000"/>
            </a:solidFill>
            <a:prstDash val="solid"/>
            <a:round/>
            <a:headEnd type="none" w="sm" len="sm"/>
            <a:tailEnd type="none" w="sm" len="sm"/>
          </a:ln>
        </p:spPr>
      </p:pic>
      <p:pic>
        <p:nvPicPr>
          <p:cNvPr id="267" name="Google Shape;267;p2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593150" y="349340"/>
            <a:ext cx="2189638" cy="1917700"/>
          </a:xfrm>
          <a:prstGeom prst="rect">
            <a:avLst/>
          </a:prstGeom>
          <a:noFill/>
          <a:ln w="9525" cap="flat" cmpd="sng">
            <a:solidFill>
              <a:srgbClr val="FF0000"/>
            </a:solidFill>
            <a:prstDash val="solid"/>
            <a:round/>
            <a:headEnd type="none" w="sm" len="sm"/>
            <a:tailEnd type="none" w="sm" len="sm"/>
          </a:ln>
        </p:spPr>
      </p:pic>
      <p:sp>
        <p:nvSpPr>
          <p:cNvPr id="268" name="Google Shape;268;p29"/>
          <p:cNvSpPr txBox="1"/>
          <p:nvPr/>
        </p:nvSpPr>
        <p:spPr>
          <a:xfrm>
            <a:off x="55075" y="2226025"/>
            <a:ext cx="2554200" cy="2773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07950" algn="l" rtl="0">
              <a:lnSpc>
                <a:spcPct val="100000"/>
              </a:lnSpc>
              <a:spcBef>
                <a:spcPts val="0"/>
              </a:spcBef>
              <a:spcAft>
                <a:spcPts val="0"/>
              </a:spcAft>
              <a:buClr>
                <a:schemeClr val="dk1"/>
              </a:buClr>
              <a:buSzPts val="800"/>
              <a:buFont typeface="Calibri"/>
              <a:buChar char="●"/>
            </a:pPr>
            <a:r>
              <a:rPr lang="en" sz="1100" b="1">
                <a:solidFill>
                  <a:srgbClr val="FF0000"/>
                </a:solidFill>
                <a:latin typeface="Calibri"/>
                <a:ea typeface="Calibri"/>
                <a:cs typeface="Calibri"/>
                <a:sym typeface="Calibri"/>
              </a:rPr>
              <a:t>Neo: The $20K Humanoid Robot</a:t>
            </a:r>
            <a:r>
              <a:rPr lang="en" sz="1100">
                <a:solidFill>
                  <a:schemeClr val="dk1"/>
                </a:solidFill>
                <a:latin typeface="Calibri"/>
                <a:ea typeface="Calibri"/>
                <a:cs typeface="Calibri"/>
                <a:sym typeface="Calibri"/>
              </a:rPr>
              <a:t> for Your Home - by 1X Technologies (backed by OpenAI), $20K or $500/mo</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5'6" tall, weighs 66 lbs, can lift up to 154 lbs, carry 55 lbs, hands with 22 degrees of freedom, operates whisper-quiet at 22 dB and runs for four hours on a single charge, automatically recharging itself as needed</a:t>
            </a:r>
            <a:endParaRPr sz="11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1100">
                <a:solidFill>
                  <a:schemeClr val="dk1"/>
                </a:solidFill>
                <a:latin typeface="Calibri"/>
                <a:ea typeface="Calibri"/>
                <a:cs typeface="Calibri"/>
                <a:sym typeface="Calibri"/>
              </a:rPr>
              <a:t>Neo runs on Nvidia Jetson Thor - 25K-core GPU, high-speed sensor processing, camera offload engines, and Groot foundational models, 4 microphones, three speakers, and fisheye cameras for environmental awareness</a:t>
            </a:r>
            <a:endParaRPr sz="700">
              <a:solidFill>
                <a:schemeClr val="dk1"/>
              </a:solidFill>
              <a:latin typeface="Calibri"/>
              <a:ea typeface="Calibri"/>
              <a:cs typeface="Calibri"/>
              <a:sym typeface="Calibri"/>
            </a:endParaRPr>
          </a:p>
          <a:p>
            <a:pPr marL="171450" marR="0" lvl="0" indent="-82550" algn="l" rtl="0">
              <a:lnSpc>
                <a:spcPct val="100000"/>
              </a:lnSpc>
              <a:spcBef>
                <a:spcPts val="0"/>
              </a:spcBef>
              <a:spcAft>
                <a:spcPts val="0"/>
              </a:spcAft>
              <a:buClr>
                <a:schemeClr val="dk1"/>
              </a:buClr>
              <a:buSzPts val="400"/>
              <a:buFont typeface="Calibri"/>
              <a:buChar char="●"/>
            </a:pPr>
            <a:r>
              <a:rPr lang="en" sz="700" u="sng">
                <a:solidFill>
                  <a:schemeClr val="hlink"/>
                </a:solidFill>
                <a:latin typeface="Calibri"/>
                <a:ea typeface="Calibri"/>
                <a:cs typeface="Calibri"/>
                <a:sym typeface="Calibri"/>
                <a:hlinkClick r:id="rId7"/>
              </a:rPr>
              <a:t>https://www.youtube.com/watch?v=q2czJLPJ4nA</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a:p>
            <a:pPr marL="171450" marR="0" lvl="0" indent="-101600" algn="l" rtl="0">
              <a:lnSpc>
                <a:spcPct val="100000"/>
              </a:lnSpc>
              <a:spcBef>
                <a:spcPts val="0"/>
              </a:spcBef>
              <a:spcAft>
                <a:spcPts val="0"/>
              </a:spcAft>
              <a:buClr>
                <a:schemeClr val="dk1"/>
              </a:buClr>
              <a:buSzPts val="700"/>
              <a:buFont typeface="Calibri"/>
              <a:buChar char="●"/>
            </a:pPr>
            <a:r>
              <a:rPr lang="en" sz="700" u="sng">
                <a:solidFill>
                  <a:schemeClr val="hlink"/>
                </a:solidFill>
                <a:latin typeface="Calibri"/>
                <a:ea typeface="Calibri"/>
                <a:cs typeface="Calibri"/>
                <a:sym typeface="Calibri"/>
                <a:hlinkClick r:id="rId8"/>
              </a:rPr>
              <a:t>https://www.1x.tech/neo</a:t>
            </a:r>
            <a:r>
              <a:rPr lang="en" sz="700">
                <a:solidFill>
                  <a:schemeClr val="dk1"/>
                </a:solidFill>
                <a:latin typeface="Calibri"/>
                <a:ea typeface="Calibri"/>
                <a:cs typeface="Calibri"/>
                <a:sym typeface="Calibri"/>
              </a:rPr>
              <a:t> </a:t>
            </a:r>
            <a:endParaRPr sz="700">
              <a:solidFill>
                <a:schemeClr val="dk1"/>
              </a:solidFill>
              <a:latin typeface="Calibri"/>
              <a:ea typeface="Calibri"/>
              <a:cs typeface="Calibri"/>
              <a:sym typeface="Calibri"/>
            </a:endParaRPr>
          </a:p>
        </p:txBody>
      </p:sp>
      <p:pic>
        <p:nvPicPr>
          <p:cNvPr id="269" name="Google Shape;269;p2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2638938" y="2450700"/>
            <a:ext cx="1954212" cy="1711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0"/>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275" name="Google Shape;275;p30"/>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276" name="Google Shape;276;p30"/>
          <p:cNvSpPr txBox="1"/>
          <p:nvPr/>
        </p:nvSpPr>
        <p:spPr>
          <a:xfrm>
            <a:off x="5097525" y="77475"/>
            <a:ext cx="39819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  Tech Layoffs by year (US only):</a:t>
            </a:r>
            <a:endParaRPr sz="1200" b="1">
              <a:solidFill>
                <a:srgbClr val="FF0000"/>
              </a:solidFill>
              <a:latin typeface="Calibri"/>
              <a:ea typeface="Calibri"/>
              <a:cs typeface="Calibri"/>
              <a:sym typeface="Calibri"/>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 91.7K in 2025 (as of October 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153K in </a:t>
            </a:r>
            <a:r>
              <a:rPr lang="en" sz="1000" b="1">
                <a:solidFill>
                  <a:srgbClr val="000000"/>
                </a:solidFill>
                <a:latin typeface="Roboto Mono"/>
                <a:ea typeface="Roboto Mono"/>
                <a:cs typeface="Roboto Mono"/>
                <a:sym typeface="Roboto Mono"/>
              </a:rPr>
              <a:t>2024</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264K in 2023</a:t>
            </a:r>
            <a:endParaRPr sz="1000" b="1">
              <a:latin typeface="Roboto Mono"/>
              <a:ea typeface="Roboto Mono"/>
              <a:cs typeface="Roboto Mono"/>
              <a:sym typeface="Roboto Mono"/>
            </a:endParaRPr>
          </a:p>
          <a:p>
            <a:pPr marL="228600" marR="0" lvl="1" indent="-133350" algn="l" rtl="0">
              <a:lnSpc>
                <a:spcPct val="100000"/>
              </a:lnSpc>
              <a:spcBef>
                <a:spcPts val="0"/>
              </a:spcBef>
              <a:spcAft>
                <a:spcPts val="0"/>
              </a:spcAft>
              <a:buSzPts val="1200"/>
              <a:buFont typeface="Calibri"/>
              <a:buChar char="○"/>
            </a:pPr>
            <a:r>
              <a:rPr lang="en" sz="1000" b="1">
                <a:latin typeface="Roboto Mono"/>
                <a:ea typeface="Roboto Mono"/>
                <a:cs typeface="Roboto Mono"/>
                <a:sym typeface="Roboto Mono"/>
              </a:rPr>
              <a:t>165K in 2022                  </a:t>
            </a:r>
            <a:r>
              <a:rPr lang="en" sz="1200" i="0" u="sng" strike="noStrike" cap="none">
                <a:solidFill>
                  <a:srgbClr val="0097A7"/>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https://layoffs.fyi</a:t>
            </a:r>
            <a:endParaRPr sz="1200" i="0" u="none" strike="noStrike" cap="none">
              <a:solidFill>
                <a:srgbClr val="000000"/>
              </a:solidFill>
              <a:latin typeface="Calibri"/>
              <a:ea typeface="Calibri"/>
              <a:cs typeface="Calibri"/>
              <a:sym typeface="Calibri"/>
            </a:endParaRPr>
          </a:p>
        </p:txBody>
      </p:sp>
      <p:sp>
        <p:nvSpPr>
          <p:cNvPr id="277" name="Google Shape;277;p30"/>
          <p:cNvSpPr txBox="1"/>
          <p:nvPr/>
        </p:nvSpPr>
        <p:spPr>
          <a:xfrm>
            <a:off x="5097525" y="4233900"/>
            <a:ext cx="39819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200" b="1">
                <a:solidFill>
                  <a:srgbClr val="FF0000"/>
                </a:solidFill>
                <a:latin typeface="Calibri"/>
                <a:ea typeface="Calibri"/>
                <a:cs typeface="Calibri"/>
                <a:sym typeface="Calibri"/>
              </a:rPr>
              <a:t>  The Tech Layoff Tracker</a:t>
            </a:r>
            <a:endParaRPr sz="1200" b="1">
              <a:solidFill>
                <a:srgbClr val="FF0000"/>
              </a:solidFill>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So far in 2025, 159,844 people laid off (540 per day)</a:t>
            </a:r>
            <a:endParaRPr sz="1200">
              <a:latin typeface="Calibri"/>
              <a:ea typeface="Calibri"/>
              <a:cs typeface="Calibri"/>
              <a:sym typeface="Calibri"/>
            </a:endParaRPr>
          </a:p>
          <a:p>
            <a:pPr marL="228600" lvl="0" indent="-133350" algn="l" rtl="0">
              <a:spcBef>
                <a:spcPts val="0"/>
              </a:spcBef>
              <a:spcAft>
                <a:spcPts val="0"/>
              </a:spcAft>
              <a:buSzPts val="1200"/>
              <a:buFont typeface="Calibri"/>
              <a:buChar char="●"/>
            </a:pPr>
            <a:r>
              <a:rPr lang="en" sz="1200">
                <a:latin typeface="Calibri"/>
                <a:ea typeface="Calibri"/>
                <a:cs typeface="Calibri"/>
                <a:sym typeface="Calibri"/>
              </a:rPr>
              <a:t>In 2024, 238,461 people </a:t>
            </a:r>
            <a:r>
              <a:rPr lang="en" sz="1200">
                <a:solidFill>
                  <a:schemeClr val="dk1"/>
                </a:solidFill>
                <a:latin typeface="Calibri"/>
                <a:ea typeface="Calibri"/>
                <a:cs typeface="Calibri"/>
                <a:sym typeface="Calibri"/>
              </a:rPr>
              <a:t>laid off</a:t>
            </a:r>
            <a:r>
              <a:rPr lang="en" sz="1200">
                <a:latin typeface="Calibri"/>
                <a:ea typeface="Calibri"/>
                <a:cs typeface="Calibri"/>
                <a:sym typeface="Calibri"/>
              </a:rPr>
              <a:t> (653 per day)</a:t>
            </a:r>
            <a:endParaRPr sz="1200">
              <a:latin typeface="Calibri"/>
              <a:ea typeface="Calibri"/>
              <a:cs typeface="Calibri"/>
              <a:sym typeface="Calibri"/>
            </a:endParaRPr>
          </a:p>
          <a:p>
            <a:pPr marL="228600" marR="460857" lvl="0" indent="-57150" algn="r" rtl="0">
              <a:spcBef>
                <a:spcPts val="0"/>
              </a:spcBef>
              <a:spcAft>
                <a:spcPts val="0"/>
              </a:spcAft>
              <a:buNone/>
            </a:pPr>
            <a:r>
              <a:rPr lang="en" sz="1200" u="sng">
                <a:solidFill>
                  <a:schemeClr val="hlink"/>
                </a:solidFill>
                <a:latin typeface="Calibri"/>
                <a:ea typeface="Calibri"/>
                <a:cs typeface="Calibri"/>
                <a:sym typeface="Calibri"/>
                <a:hlinkClick r:id="rId4"/>
              </a:rPr>
              <a:t>https://trueup.io/layoffs</a:t>
            </a:r>
            <a:endParaRPr sz="1200">
              <a:latin typeface="Calibri"/>
              <a:ea typeface="Calibri"/>
              <a:cs typeface="Calibri"/>
              <a:sym typeface="Calibri"/>
            </a:endParaRPr>
          </a:p>
        </p:txBody>
      </p:sp>
      <p:sp>
        <p:nvSpPr>
          <p:cNvPr id="278" name="Google Shape;278;p30"/>
          <p:cNvSpPr txBox="1"/>
          <p:nvPr/>
        </p:nvSpPr>
        <p:spPr>
          <a:xfrm>
            <a:off x="5097525" y="1225421"/>
            <a:ext cx="3981900" cy="572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Jevons paradox - when the cost of doing work goes down, the demand for it goes up</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u="sng">
                <a:solidFill>
                  <a:schemeClr val="hlink"/>
                </a:solidFill>
                <a:latin typeface="Calibri"/>
                <a:ea typeface="Calibri"/>
                <a:cs typeface="Calibri"/>
                <a:sym typeface="Calibri"/>
                <a:hlinkClick r:id="rId5"/>
              </a:rPr>
              <a:t>https://en.wikipedia.org/wiki/Jevons_paradox</a:t>
            </a:r>
            <a:r>
              <a:rPr lang="en" sz="1200">
                <a:latin typeface="Calibri"/>
                <a:ea typeface="Calibri"/>
                <a:cs typeface="Calibri"/>
                <a:sym typeface="Calibri"/>
              </a:rPr>
              <a:t> </a:t>
            </a:r>
            <a:endParaRPr sz="1200">
              <a:latin typeface="Calibri"/>
              <a:ea typeface="Calibri"/>
              <a:cs typeface="Calibri"/>
              <a:sym typeface="Calibri"/>
            </a:endParaRPr>
          </a:p>
        </p:txBody>
      </p:sp>
      <p:sp>
        <p:nvSpPr>
          <p:cNvPr id="279" name="Google Shape;279;p30"/>
          <p:cNvSpPr txBox="1"/>
          <p:nvPr/>
        </p:nvSpPr>
        <p:spPr>
          <a:xfrm>
            <a:off x="5097525" y="1929096"/>
            <a:ext cx="3981900" cy="1311300"/>
          </a:xfrm>
          <a:prstGeom prst="rect">
            <a:avLst/>
          </a:prstGeom>
          <a:solidFill>
            <a:srgbClr val="D9EAD3"/>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OpenAI has proposed a retraining program targeting 10 million Americans by 2030, acknowledging evidence that AI is already displacing entry-level workers</a:t>
            </a:r>
            <a:endParaRPr sz="1200">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a:latin typeface="Calibri"/>
                <a:ea typeface="Calibri"/>
                <a:cs typeface="Calibri"/>
                <a:sym typeface="Calibri"/>
              </a:rPr>
              <a:t>The company frames AI as "more enabler than replacer" despite proposing a massive retraining initiative, which has historically failed to prevent job displacement from technological change.</a:t>
            </a:r>
            <a:endParaRPr sz="1200">
              <a:latin typeface="Calibri"/>
              <a:ea typeface="Calibri"/>
              <a:cs typeface="Calibri"/>
              <a:sym typeface="Calibri"/>
            </a:endParaRPr>
          </a:p>
        </p:txBody>
      </p:sp>
      <p:pic>
        <p:nvPicPr>
          <p:cNvPr id="280" name="Google Shape;280;p3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67350" y="525364"/>
            <a:ext cx="4951698" cy="1835388"/>
          </a:xfrm>
          <a:prstGeom prst="rect">
            <a:avLst/>
          </a:prstGeom>
          <a:noFill/>
          <a:ln w="9525" cap="flat" cmpd="sng">
            <a:solidFill>
              <a:srgbClr val="FF0000"/>
            </a:solidFill>
            <a:prstDash val="solid"/>
            <a:round/>
            <a:headEnd type="none" w="sm" len="sm"/>
            <a:tailEnd type="none" w="sm" len="sm"/>
          </a:ln>
        </p:spPr>
      </p:pic>
      <p:pic>
        <p:nvPicPr>
          <p:cNvPr id="281" name="Google Shape;281;p30"/>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67350" y="2420750"/>
            <a:ext cx="4973193" cy="254602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pic>
        <p:nvPicPr>
          <p:cNvPr id="286" name="Google Shape;286;p31"/>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45525" y="1203525"/>
            <a:ext cx="1570556" cy="1570556"/>
          </a:xfrm>
          <a:prstGeom prst="rect">
            <a:avLst/>
          </a:prstGeom>
          <a:noFill/>
          <a:ln>
            <a:noFill/>
          </a:ln>
        </p:spPr>
      </p:pic>
      <p:sp>
        <p:nvSpPr>
          <p:cNvPr id="287" name="Google Shape;287;p31"/>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88" name="Google Shape;288;p31"/>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89" name="Google Shape;289;p3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01578" y="3664175"/>
            <a:ext cx="858450" cy="311906"/>
          </a:xfrm>
          <a:prstGeom prst="rect">
            <a:avLst/>
          </a:prstGeom>
          <a:noFill/>
          <a:ln>
            <a:noFill/>
          </a:ln>
        </p:spPr>
      </p:pic>
      <p:sp>
        <p:nvSpPr>
          <p:cNvPr id="290" name="Google Shape;290;p31"/>
          <p:cNvSpPr txBox="1"/>
          <p:nvPr/>
        </p:nvSpPr>
        <p:spPr>
          <a:xfrm>
            <a:off x="735103"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91" name="Google Shape;291;p31"/>
          <p:cNvSpPr txBox="1"/>
          <p:nvPr/>
        </p:nvSpPr>
        <p:spPr>
          <a:xfrm>
            <a:off x="3838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32"/>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38150" y="2125"/>
            <a:ext cx="39240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1800" b="1" i="0" u="none" strike="noStrike" cap="none">
                <a:solidFill>
                  <a:schemeClr val="dk1"/>
                </a:solidFill>
                <a:latin typeface="Calibri"/>
                <a:ea typeface="Calibri"/>
                <a:cs typeface="Calibri"/>
                <a:sym typeface="Calibri"/>
              </a:rPr>
              <a:t>Crowd-sourced "LM Arena" Leaderboard</a:t>
            </a:r>
            <a:endParaRPr sz="1800" b="1" i="0" u="none" strike="noStrike" cap="none">
              <a:solidFill>
                <a:srgbClr val="000000"/>
              </a:solidFill>
              <a:latin typeface="Calibri"/>
              <a:ea typeface="Calibri"/>
              <a:cs typeface="Calibri"/>
              <a:sym typeface="Calibri"/>
            </a:endParaRPr>
          </a:p>
        </p:txBody>
      </p:sp>
      <p:sp>
        <p:nvSpPr>
          <p:cNvPr id="75" name="Google Shape;75;p16"/>
          <p:cNvSpPr txBox="1"/>
          <p:nvPr/>
        </p:nvSpPr>
        <p:spPr>
          <a:xfrm>
            <a:off x="4410356" y="85631"/>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76" name="Google Shape;76;p16"/>
          <p:cNvSpPr txBox="1"/>
          <p:nvPr/>
        </p:nvSpPr>
        <p:spPr>
          <a:xfrm>
            <a:off x="469100" y="318397"/>
            <a:ext cx="25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 - </a:t>
            </a: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77" name="Google Shape;77;p16"/>
          <p:cNvSpPr txBox="1"/>
          <p:nvPr/>
        </p:nvSpPr>
        <p:spPr>
          <a:xfrm>
            <a:off x="3536012" y="322115"/>
            <a:ext cx="28395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 - </a:t>
            </a: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78" name="Google Shape;78;p16"/>
          <p:cNvSpPr/>
          <p:nvPr/>
        </p:nvSpPr>
        <p:spPr>
          <a:xfrm>
            <a:off x="594668" y="20553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9" name="Google Shape;79;p16"/>
          <p:cNvSpPr/>
          <p:nvPr/>
        </p:nvSpPr>
        <p:spPr>
          <a:xfrm>
            <a:off x="598073" y="773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16"/>
          <p:cNvSpPr/>
          <p:nvPr/>
        </p:nvSpPr>
        <p:spPr>
          <a:xfrm>
            <a:off x="603516" y="330612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txBox="1"/>
          <p:nvPr/>
        </p:nvSpPr>
        <p:spPr>
          <a:xfrm>
            <a:off x="6308213" y="2195387"/>
            <a:ext cx="26058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82" name="Google Shape;82;p16"/>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83" name="Google Shape;83;p16"/>
          <p:cNvSpPr/>
          <p:nvPr/>
        </p:nvSpPr>
        <p:spPr>
          <a:xfrm>
            <a:off x="3748357" y="29396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4" name="Google Shape;84;p16"/>
          <p:cNvSpPr/>
          <p:nvPr/>
        </p:nvSpPr>
        <p:spPr>
          <a:xfrm>
            <a:off x="3748244" y="95763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16"/>
          <p:cNvSpPr/>
          <p:nvPr/>
        </p:nvSpPr>
        <p:spPr>
          <a:xfrm>
            <a:off x="3749985" y="4747523"/>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p:nvPr/>
        </p:nvSpPr>
        <p:spPr>
          <a:xfrm>
            <a:off x="6308213" y="1792225"/>
            <a:ext cx="2605800" cy="326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a:latin typeface="Calibri"/>
                <a:ea typeface="Calibri"/>
                <a:cs typeface="Calibri"/>
                <a:sym typeface="Calibri"/>
              </a:rPr>
              <a:t>Grok 4 Benchmarks</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16"/>
              </a:rPr>
              <a:t>https://artificialanalysis.ai/models/grok-4</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87" name="Google Shape;87;p16"/>
          <p:cNvSpPr/>
          <p:nvPr/>
        </p:nvSpPr>
        <p:spPr>
          <a:xfrm>
            <a:off x="594775" y="1664426"/>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p:nvPr/>
        </p:nvSpPr>
        <p:spPr>
          <a:xfrm>
            <a:off x="588586" y="112391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6"/>
          <p:cNvSpPr/>
          <p:nvPr/>
        </p:nvSpPr>
        <p:spPr>
          <a:xfrm>
            <a:off x="3748244" y="331032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16"/>
          <p:cNvSpPr txBox="1"/>
          <p:nvPr/>
        </p:nvSpPr>
        <p:spPr>
          <a:xfrm>
            <a:off x="3440038" y="185770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1" name="Google Shape;91;p16"/>
          <p:cNvSpPr/>
          <p:nvPr/>
        </p:nvSpPr>
        <p:spPr>
          <a:xfrm>
            <a:off x="3740495" y="18689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2" name="Google Shape;92;p16"/>
          <p:cNvSpPr/>
          <p:nvPr/>
        </p:nvSpPr>
        <p:spPr>
          <a:xfrm>
            <a:off x="3749977" y="384952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3" name="Google Shape;93;p16"/>
          <p:cNvSpPr/>
          <p:nvPr/>
        </p:nvSpPr>
        <p:spPr>
          <a:xfrm>
            <a:off x="592125" y="13149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16"/>
          <p:cNvSpPr txBox="1"/>
          <p:nvPr/>
        </p:nvSpPr>
        <p:spPr>
          <a:xfrm>
            <a:off x="300894" y="275819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5" name="Google Shape;95;p16"/>
          <p:cNvSpPr/>
          <p:nvPr/>
        </p:nvSpPr>
        <p:spPr>
          <a:xfrm>
            <a:off x="600160" y="276544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p16"/>
          <p:cNvSpPr/>
          <p:nvPr/>
        </p:nvSpPr>
        <p:spPr>
          <a:xfrm>
            <a:off x="3745030" y="40217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Google Shape;97;p16"/>
          <p:cNvSpPr/>
          <p:nvPr/>
        </p:nvSpPr>
        <p:spPr>
          <a:xfrm>
            <a:off x="3748244" y="113412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p16"/>
          <p:cNvSpPr txBox="1"/>
          <p:nvPr/>
        </p:nvSpPr>
        <p:spPr>
          <a:xfrm>
            <a:off x="3458789" y="439500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99" name="Google Shape;99;p16"/>
          <p:cNvSpPr/>
          <p:nvPr/>
        </p:nvSpPr>
        <p:spPr>
          <a:xfrm>
            <a:off x="3749658" y="440340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Google Shape;100;p16"/>
          <p:cNvSpPr/>
          <p:nvPr/>
        </p:nvSpPr>
        <p:spPr>
          <a:xfrm>
            <a:off x="592353" y="94808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Google Shape;101;p16"/>
          <p:cNvSpPr/>
          <p:nvPr/>
        </p:nvSpPr>
        <p:spPr>
          <a:xfrm>
            <a:off x="594765" y="186746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Google Shape;102;p16"/>
          <p:cNvSpPr/>
          <p:nvPr/>
        </p:nvSpPr>
        <p:spPr>
          <a:xfrm>
            <a:off x="594775" y="148664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Google Shape;103;p16"/>
          <p:cNvSpPr txBox="1"/>
          <p:nvPr/>
        </p:nvSpPr>
        <p:spPr>
          <a:xfrm>
            <a:off x="300894" y="3473634"/>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4" name="Google Shape;104;p16"/>
          <p:cNvSpPr/>
          <p:nvPr/>
        </p:nvSpPr>
        <p:spPr>
          <a:xfrm>
            <a:off x="600160" y="348088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6"/>
          <p:cNvSpPr/>
          <p:nvPr/>
        </p:nvSpPr>
        <p:spPr>
          <a:xfrm>
            <a:off x="3748244" y="7849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Google Shape;106;p16"/>
          <p:cNvSpPr txBox="1"/>
          <p:nvPr/>
        </p:nvSpPr>
        <p:spPr>
          <a:xfrm>
            <a:off x="3440203" y="3669029"/>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7" name="Google Shape;107;p16"/>
          <p:cNvSpPr/>
          <p:nvPr/>
        </p:nvSpPr>
        <p:spPr>
          <a:xfrm>
            <a:off x="3740660" y="368031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6"/>
          <p:cNvSpPr txBox="1"/>
          <p:nvPr/>
        </p:nvSpPr>
        <p:spPr>
          <a:xfrm>
            <a:off x="296748" y="366587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9" name="Google Shape;109;p16"/>
          <p:cNvSpPr/>
          <p:nvPr/>
        </p:nvSpPr>
        <p:spPr>
          <a:xfrm>
            <a:off x="596014" y="36731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6"/>
          <p:cNvSpPr txBox="1"/>
          <p:nvPr/>
        </p:nvSpPr>
        <p:spPr>
          <a:xfrm>
            <a:off x="3441324" y="3483652"/>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1" name="Google Shape;111;p16"/>
          <p:cNvSpPr/>
          <p:nvPr/>
        </p:nvSpPr>
        <p:spPr>
          <a:xfrm>
            <a:off x="3741781" y="349494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6"/>
          <p:cNvSpPr txBox="1"/>
          <p:nvPr/>
        </p:nvSpPr>
        <p:spPr>
          <a:xfrm>
            <a:off x="3575875" y="147718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3" name="Google Shape;113;p16"/>
          <p:cNvSpPr/>
          <p:nvPr/>
        </p:nvSpPr>
        <p:spPr>
          <a:xfrm>
            <a:off x="3750998" y="312570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6"/>
          <p:cNvSpPr txBox="1"/>
          <p:nvPr/>
        </p:nvSpPr>
        <p:spPr>
          <a:xfrm>
            <a:off x="3460139" y="492003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5" name="Google Shape;115;p16"/>
          <p:cNvSpPr/>
          <p:nvPr/>
        </p:nvSpPr>
        <p:spPr>
          <a:xfrm>
            <a:off x="3751008" y="492842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6"/>
          <p:cNvSpPr txBox="1"/>
          <p:nvPr/>
        </p:nvSpPr>
        <p:spPr>
          <a:xfrm>
            <a:off x="431928" y="239954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7" name="Google Shape;117;p16"/>
          <p:cNvSpPr txBox="1"/>
          <p:nvPr/>
        </p:nvSpPr>
        <p:spPr>
          <a:xfrm>
            <a:off x="296748" y="383268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8" name="Google Shape;118;p16"/>
          <p:cNvSpPr/>
          <p:nvPr/>
        </p:nvSpPr>
        <p:spPr>
          <a:xfrm>
            <a:off x="596014" y="38399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9" name="Google Shape;119;p16"/>
          <p:cNvSpPr txBox="1"/>
          <p:nvPr/>
        </p:nvSpPr>
        <p:spPr>
          <a:xfrm>
            <a:off x="304271" y="456475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0" name="Google Shape;120;p16"/>
          <p:cNvSpPr/>
          <p:nvPr/>
        </p:nvSpPr>
        <p:spPr>
          <a:xfrm>
            <a:off x="603537" y="45719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6"/>
          <p:cNvSpPr txBox="1"/>
          <p:nvPr/>
        </p:nvSpPr>
        <p:spPr>
          <a:xfrm flipH="1">
            <a:off x="517566" y="3132007"/>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22" name="Google Shape;122;p16"/>
          <p:cNvSpPr/>
          <p:nvPr/>
        </p:nvSpPr>
        <p:spPr>
          <a:xfrm>
            <a:off x="3748244" y="1301385"/>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6"/>
          <p:cNvSpPr txBox="1"/>
          <p:nvPr/>
        </p:nvSpPr>
        <p:spPr>
          <a:xfrm>
            <a:off x="3575875" y="16593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6"/>
          <p:cNvSpPr/>
          <p:nvPr/>
        </p:nvSpPr>
        <p:spPr>
          <a:xfrm>
            <a:off x="3748244" y="204819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6"/>
          <p:cNvSpPr txBox="1"/>
          <p:nvPr/>
        </p:nvSpPr>
        <p:spPr>
          <a:xfrm>
            <a:off x="3440038" y="255921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6"/>
          <p:cNvSpPr/>
          <p:nvPr/>
        </p:nvSpPr>
        <p:spPr>
          <a:xfrm>
            <a:off x="3740495" y="25704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6"/>
          <p:cNvSpPr/>
          <p:nvPr/>
        </p:nvSpPr>
        <p:spPr>
          <a:xfrm>
            <a:off x="598509" y="222860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8" name="Google Shape;128;p16"/>
          <p:cNvSpPr/>
          <p:nvPr/>
        </p:nvSpPr>
        <p:spPr>
          <a:xfrm>
            <a:off x="596002" y="25831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6"/>
          <p:cNvSpPr txBox="1"/>
          <p:nvPr/>
        </p:nvSpPr>
        <p:spPr>
          <a:xfrm>
            <a:off x="296748" y="401481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0" name="Google Shape;130;p16"/>
          <p:cNvSpPr/>
          <p:nvPr/>
        </p:nvSpPr>
        <p:spPr>
          <a:xfrm>
            <a:off x="596014" y="402206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6"/>
          <p:cNvSpPr txBox="1"/>
          <p:nvPr/>
        </p:nvSpPr>
        <p:spPr>
          <a:xfrm>
            <a:off x="296748" y="4196949"/>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2" name="Google Shape;132;p16"/>
          <p:cNvSpPr/>
          <p:nvPr/>
        </p:nvSpPr>
        <p:spPr>
          <a:xfrm>
            <a:off x="596014" y="42041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6"/>
          <p:cNvSpPr txBox="1"/>
          <p:nvPr/>
        </p:nvSpPr>
        <p:spPr>
          <a:xfrm>
            <a:off x="296748" y="437164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4" name="Google Shape;134;p16"/>
          <p:cNvSpPr/>
          <p:nvPr/>
        </p:nvSpPr>
        <p:spPr>
          <a:xfrm>
            <a:off x="596014" y="437889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5" name="Google Shape;135;p16"/>
          <p:cNvSpPr txBox="1"/>
          <p:nvPr/>
        </p:nvSpPr>
        <p:spPr>
          <a:xfrm>
            <a:off x="304271" y="474688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6" name="Google Shape;136;p16"/>
          <p:cNvSpPr/>
          <p:nvPr/>
        </p:nvSpPr>
        <p:spPr>
          <a:xfrm>
            <a:off x="603537" y="475412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6"/>
          <p:cNvSpPr txBox="1"/>
          <p:nvPr/>
        </p:nvSpPr>
        <p:spPr>
          <a:xfrm>
            <a:off x="304271" y="4921581"/>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6"/>
          <p:cNvSpPr/>
          <p:nvPr/>
        </p:nvSpPr>
        <p:spPr>
          <a:xfrm>
            <a:off x="603537" y="492882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6"/>
          <p:cNvSpPr txBox="1"/>
          <p:nvPr/>
        </p:nvSpPr>
        <p:spPr>
          <a:xfrm>
            <a:off x="431928" y="294719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0" name="Google Shape;140;p16"/>
          <p:cNvSpPr txBox="1"/>
          <p:nvPr/>
        </p:nvSpPr>
        <p:spPr>
          <a:xfrm>
            <a:off x="3440038" y="2209180"/>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1" name="Google Shape;141;p16"/>
          <p:cNvSpPr/>
          <p:nvPr/>
        </p:nvSpPr>
        <p:spPr>
          <a:xfrm>
            <a:off x="3740495" y="222046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2" name="Google Shape;142;p16"/>
          <p:cNvSpPr/>
          <p:nvPr/>
        </p:nvSpPr>
        <p:spPr>
          <a:xfrm>
            <a:off x="3748244" y="239822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6"/>
          <p:cNvSpPr/>
          <p:nvPr/>
        </p:nvSpPr>
        <p:spPr>
          <a:xfrm>
            <a:off x="3748244" y="2770164"/>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4" name="Google Shape;144;p16"/>
          <p:cNvSpPr txBox="1"/>
          <p:nvPr/>
        </p:nvSpPr>
        <p:spPr>
          <a:xfrm>
            <a:off x="3458789" y="419737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5" name="Google Shape;145;p16"/>
          <p:cNvSpPr/>
          <p:nvPr/>
        </p:nvSpPr>
        <p:spPr>
          <a:xfrm>
            <a:off x="3749658" y="42057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6" name="Google Shape;146;p16"/>
          <p:cNvSpPr txBox="1"/>
          <p:nvPr/>
        </p:nvSpPr>
        <p:spPr>
          <a:xfrm>
            <a:off x="3458789" y="4561666"/>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7" name="Google Shape;147;p16"/>
          <p:cNvSpPr/>
          <p:nvPr/>
        </p:nvSpPr>
        <p:spPr>
          <a:xfrm>
            <a:off x="3749658" y="457006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8" name="Google Shape;148;p16"/>
          <p:cNvGraphicFramePr/>
          <p:nvPr/>
        </p:nvGraphicFramePr>
        <p:xfrm>
          <a:off x="737689" y="551325"/>
          <a:ext cx="3000000" cy="3000000"/>
        </p:xfrm>
        <a:graphic>
          <a:graphicData uri="http://schemas.openxmlformats.org/drawingml/2006/table">
            <a:tbl>
              <a:tblPr>
                <a:noFill/>
                <a:tableStyleId>{8292FA5E-9F78-404C-9FA3-FDC3CC991276}</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34825">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926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o3-2025-04-16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1440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1434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grok-4-fast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1420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6">
                            <a:extLst>
                              <a:ext uri="{A12FA001-AC4F-418D-AE19-62706E023703}">
                                <ahyp:hlinkClr xmlns:ahyp="http://schemas.microsoft.com/office/drawing/2018/hyperlinkcolor" val="tx"/>
                              </a:ext>
                            </a:extLst>
                          </a:hlinkClick>
                        </a:rPr>
                        <a:t>kimi-k2-0711-preview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348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1414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graphicFrame>
        <p:nvGraphicFramePr>
          <p:cNvPr id="149" name="Google Shape;149;p16"/>
          <p:cNvGraphicFramePr/>
          <p:nvPr/>
        </p:nvGraphicFramePr>
        <p:xfrm>
          <a:off x="3878788" y="567837"/>
          <a:ext cx="3000000" cy="3000000"/>
        </p:xfrm>
        <a:graphic>
          <a:graphicData uri="http://schemas.openxmlformats.org/drawingml/2006/table">
            <a:tbl>
              <a:tblPr>
                <a:noFill/>
                <a:tableStyleId>{8292FA5E-9F78-404C-9FA3-FDC3CC991276}</a:tableStyleId>
              </a:tblPr>
              <a:tblGrid>
                <a:gridCol w="1828800">
                  <a:extLst>
                    <a:ext uri="{9D8B030D-6E8A-4147-A177-3AD203B41FA5}">
                      <a16:colId xmlns:a16="http://schemas.microsoft.com/office/drawing/2014/main" val="20000"/>
                    </a:ext>
                  </a:extLst>
                </a:gridCol>
                <a:gridCol w="314325">
                  <a:extLst>
                    <a:ext uri="{9D8B030D-6E8A-4147-A177-3AD203B41FA5}">
                      <a16:colId xmlns:a16="http://schemas.microsoft.com/office/drawing/2014/main" val="20001"/>
                    </a:ext>
                  </a:extLst>
                </a:gridCol>
              </a:tblGrid>
              <a:tr h="124000">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Model</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lnSpc>
                          <a:spcPct val="115000"/>
                        </a:lnSpc>
                        <a:spcBef>
                          <a:spcPts val="0"/>
                        </a:spcBef>
                        <a:spcAft>
                          <a:spcPts val="0"/>
                        </a:spcAft>
                        <a:buNone/>
                      </a:pPr>
                      <a:r>
                        <a:rPr lang="en" sz="800">
                          <a:latin typeface="Calibri"/>
                          <a:ea typeface="Calibri"/>
                          <a:cs typeface="Calibri"/>
                          <a:sym typeface="Calibri"/>
                        </a:rPr>
                        <a:t>Score</a:t>
                      </a:r>
                      <a:endParaRPr sz="8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1527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1515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claude-opus-4-1-20250805</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1499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claude-opus-4-20250514-thinking-16k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1489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qwen3-max-2025-09-23</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qwen3-max-preview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8">
                            <a:extLst>
                              <a:ext uri="{A12FA001-AC4F-418D-AE19-62706E023703}">
                                <ahyp:hlinkClr xmlns:ahyp="http://schemas.microsoft.com/office/drawing/2018/hyperlinkcolor" val="tx"/>
                              </a:ext>
                            </a:extLst>
                          </a:hlinkClick>
                        </a:rPr>
                        <a:t>longcat-flash-chat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claude-sonnet-4-5-20250929</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1472</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qwen3-vl-235b-a22b-instruct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0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9">
                            <a:extLst>
                              <a:ext uri="{A12FA001-AC4F-418D-AE19-62706E023703}">
                                <ahyp:hlinkClr xmlns:ahyp="http://schemas.microsoft.com/office/drawing/2018/hyperlinkcolor" val="tx"/>
                              </a:ext>
                            </a:extLst>
                          </a:hlinkClick>
                        </a:rPr>
                        <a:t>claude-haiku-4-5-20251001</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qwen3-235b-a22b-instruct-2507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1470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1"/>
                  </a:ext>
                </a:extLst>
              </a:tr>
              <a:tr h="177125">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claude-sonnet-4-20250514-thinking-32k</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40">
                            <a:extLst>
                              <a:ext uri="{A12FA001-AC4F-418D-AE19-62706E023703}">
                                <ahyp:hlinkClr xmlns:ahyp="http://schemas.microsoft.com/office/drawing/2018/hyperlinkcolor" val="tx"/>
                              </a:ext>
                            </a:extLst>
                          </a:hlinkClick>
                        </a:rPr>
                        <a:t>gemini-2.5-pro</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gpt-5-high</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1467</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4"/>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chatgpt-4o-latest-20250326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5"/>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kimi-k2-0905-preview</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1463</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6"/>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deepseek-r1-0528</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7"/>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claude-opus-4-20250514</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1461</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8"/>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gpt-5-chat</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1460</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19"/>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deepseek-v3.2-exp-thinking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1459</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0"/>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glm-4.6</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1458</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1"/>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7">
                            <a:extLst>
                              <a:ext uri="{A12FA001-AC4F-418D-AE19-62706E023703}">
                                <ahyp:hlinkClr xmlns:ahyp="http://schemas.microsoft.com/office/drawing/2018/hyperlinkcolor" val="tx"/>
                              </a:ext>
                            </a:extLst>
                          </a:hlinkClick>
                        </a:rPr>
                        <a:t>deepseek-v3.1-terminus-thinking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1456</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2"/>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gpt-4.5-preview-2025-02-27</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1455</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3"/>
                  </a:ext>
                </a:extLst>
              </a:tr>
              <a:tr h="124000">
                <a:tc>
                  <a:txBody>
                    <a:bodyPr/>
                    <a:lstStyle/>
                    <a:p>
                      <a:pPr marL="0" lvl="0" indent="0" algn="l" rtl="0">
                        <a:lnSpc>
                          <a:spcPct val="115000"/>
                        </a:lnSpc>
                        <a:spcBef>
                          <a:spcPts val="0"/>
                        </a:spcBef>
                        <a:spcAft>
                          <a:spcPts val="0"/>
                        </a:spcAft>
                        <a:buNone/>
                      </a:pPr>
                      <a:r>
                        <a:rPr lang="en" sz="800" u="sng">
                          <a:solidFill>
                            <a:srgbClr val="1155CC"/>
                          </a:solidFill>
                          <a:latin typeface="Calibri"/>
                          <a:ea typeface="Calibri"/>
                          <a:cs typeface="Calibri"/>
                          <a:sym typeface="Calibri"/>
                          <a:hlinkClick r:id="rId35">
                            <a:extLst>
                              <a:ext uri="{A12FA001-AC4F-418D-AE19-62706E023703}">
                                <ahyp:hlinkClr xmlns:ahyp="http://schemas.microsoft.com/office/drawing/2018/hyperlinkcolor" val="tx"/>
                              </a:ext>
                            </a:extLst>
                          </a:hlinkClick>
                        </a:rPr>
                        <a:t>deepseek-v3.1-thinking</a:t>
                      </a:r>
                      <a:endParaRPr sz="8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r" rtl="0">
                        <a:lnSpc>
                          <a:spcPct val="115000"/>
                        </a:lnSpc>
                        <a:spcBef>
                          <a:spcPts val="0"/>
                        </a:spcBef>
                        <a:spcAft>
                          <a:spcPts val="0"/>
                        </a:spcAft>
                        <a:buNone/>
                      </a:pPr>
                      <a:r>
                        <a:rPr lang="en" sz="800">
                          <a:solidFill>
                            <a:srgbClr val="636879"/>
                          </a:solidFill>
                          <a:latin typeface="Calibri"/>
                          <a:ea typeface="Calibri"/>
                          <a:cs typeface="Calibri"/>
                          <a:sym typeface="Calibri"/>
                        </a:rPr>
                        <a:t>1454</a:t>
                      </a:r>
                      <a:endParaRPr sz="8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DFDFE"/>
                    </a:solidFill>
                  </a:tcPr>
                </a:tc>
                <a:extLst>
                  <a:ext uri="{0D108BD9-81ED-4DB2-BD59-A6C34878D82A}">
                    <a16:rowId xmlns:a16="http://schemas.microsoft.com/office/drawing/2014/main" val="10024"/>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7"/>
          <p:cNvSpPr txBox="1"/>
          <p:nvPr/>
        </p:nvSpPr>
        <p:spPr>
          <a:xfrm>
            <a:off x="55075" y="20375"/>
            <a:ext cx="41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Alpha Arena: Trading Real Crypto</a:t>
            </a:r>
            <a:endParaRPr sz="2000" b="1" i="0" u="none" strike="noStrike" cap="none">
              <a:solidFill>
                <a:schemeClr val="dk1"/>
              </a:solidFill>
              <a:latin typeface="Calibri"/>
              <a:ea typeface="Calibri"/>
              <a:cs typeface="Calibri"/>
              <a:sym typeface="Calibri"/>
            </a:endParaRPr>
          </a:p>
        </p:txBody>
      </p:sp>
      <p:sp>
        <p:nvSpPr>
          <p:cNvPr id="155" name="Google Shape;155;p17"/>
          <p:cNvSpPr txBox="1"/>
          <p:nvPr/>
        </p:nvSpPr>
        <p:spPr>
          <a:xfrm>
            <a:off x="55075" y="412953"/>
            <a:ext cx="44445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Alpha Arena: Trading Real Crypto</a:t>
            </a:r>
            <a:endParaRPr sz="1200" b="1">
              <a:solidFill>
                <a:srgbClr val="FF0000"/>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Benchmark launched by AI research firm nof1 on October 17, 2025</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Tests LLMs' ability to trade cryptocurrency with real money in live markets.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Six LLLms received $10K each in real money: GPT-5, Claude Sonnet 4.5, Gemini 2.5 Pro, Grok 4, DeepSeek Chat V3.1, and Qwen3 Max</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Each AI receives identical prompts containing real-time market data including cryptocurrency prices, technical indicators (EMA, MACD, RSI), account balances, and current holdings. The models analyze this information through chain-of-thought reasoning, develop investment theses with entry/exit targets and invalidation conditions, then output trading decisions in JSON format.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Grok 4 was leading initially. DeepSeek Chat V3.1 subsequently took the lead with a 35% gain in three days, demonstrating strong risk management with detailed stop-loss and take-profit strategies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By late October, Qwen3 Max emerged as the top performer with +75.6% returns using only 22 highly selective trades, while DeepSeek maintained +35.3% with consistent risk control</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Western models struggled significantly. GPT-5 fell to -71.2%, adopting an overly conservative, risk-averse strategy that executed only a handful of small trades. Gemini 2.5 Pro performed worst, losing -66.3% due to high-frequency trading errors</a:t>
            </a:r>
            <a:endParaRPr sz="7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https://www.blocmates.com/news-posts/nof1-ai-introduces-alpha-arena-a-platform-for-ai-powered-trading-competitions</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https://beincrypto.com/deepseek-ai-simple-prompts-crypto-profits/</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https://www.youtube.com/watch?v=aZlFYDenz38</a:t>
            </a:r>
            <a:r>
              <a:rPr lang="en" sz="800">
                <a:solidFill>
                  <a:schemeClr val="dk1"/>
                </a:solidFill>
                <a:latin typeface="Calibri"/>
                <a:ea typeface="Calibri"/>
                <a:cs typeface="Calibri"/>
                <a:sym typeface="Calibri"/>
              </a:rPr>
              <a:t> - video</a:t>
            </a:r>
            <a:endParaRPr sz="800">
              <a:solidFill>
                <a:schemeClr val="dk1"/>
              </a:solidFill>
              <a:latin typeface="Calibri"/>
              <a:ea typeface="Calibri"/>
              <a:cs typeface="Calibri"/>
              <a:sym typeface="Calibri"/>
            </a:endParaRPr>
          </a:p>
        </p:txBody>
      </p:sp>
      <p:pic>
        <p:nvPicPr>
          <p:cNvPr id="156" name="Google Shape;156;p17"/>
          <p:cNvPicPr preferRelativeResize="0"/>
          <p:nvPr/>
        </p:nvPicPr>
        <p:blipFill>
          <a:blip r:embed="rId6">
            <a:alphaModFix/>
          </a:blip>
          <a:stretch>
            <a:fillRect/>
          </a:stretch>
        </p:blipFill>
        <p:spPr>
          <a:xfrm>
            <a:off x="5287875" y="2795000"/>
            <a:ext cx="2876550" cy="1590675"/>
          </a:xfrm>
          <a:prstGeom prst="rect">
            <a:avLst/>
          </a:prstGeom>
          <a:noFill/>
          <a:ln w="9525" cap="flat" cmpd="sng">
            <a:solidFill>
              <a:srgbClr val="FF0000"/>
            </a:solidFill>
            <a:prstDash val="solid"/>
            <a:round/>
            <a:headEnd type="none" w="sm" len="sm"/>
            <a:tailEnd type="none" w="sm" len="sm"/>
          </a:ln>
        </p:spPr>
      </p:pic>
      <p:pic>
        <p:nvPicPr>
          <p:cNvPr id="157" name="Google Shape;157;p17"/>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31201" y="132100"/>
            <a:ext cx="4189901" cy="23764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18"/>
          <p:cNvSpPr txBox="1"/>
          <p:nvPr/>
        </p:nvSpPr>
        <p:spPr>
          <a:xfrm>
            <a:off x="55075" y="20375"/>
            <a:ext cx="444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GTC Washington, D.C.</a:t>
            </a:r>
            <a:endParaRPr sz="2000" b="1" i="0" u="none" strike="noStrike" cap="none">
              <a:solidFill>
                <a:schemeClr val="dk1"/>
              </a:solidFill>
              <a:latin typeface="Calibri"/>
              <a:ea typeface="Calibri"/>
              <a:cs typeface="Calibri"/>
              <a:sym typeface="Calibri"/>
            </a:endParaRPr>
          </a:p>
        </p:txBody>
      </p:sp>
      <p:sp>
        <p:nvSpPr>
          <p:cNvPr id="163" name="Google Shape;163;p18"/>
          <p:cNvSpPr txBox="1"/>
          <p:nvPr/>
        </p:nvSpPr>
        <p:spPr>
          <a:xfrm>
            <a:off x="55075" y="405628"/>
            <a:ext cx="4444500" cy="4220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rgbClr val="FF0000"/>
              </a:buClr>
              <a:buSzPts val="1100"/>
              <a:buFont typeface="Calibri"/>
              <a:buChar char="●"/>
            </a:pPr>
            <a:r>
              <a:rPr lang="en" sz="1100" b="1">
                <a:solidFill>
                  <a:srgbClr val="FF0000"/>
                </a:solidFill>
                <a:latin typeface="Calibri"/>
                <a:ea typeface="Calibri"/>
                <a:cs typeface="Calibri"/>
                <a:sym typeface="Calibri"/>
              </a:rPr>
              <a:t>NVIDIA GTC Washington, D.C. October 27–29</a:t>
            </a:r>
            <a:endParaRPr sz="11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8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CEO Jensen Huang's keynote OCT 28</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6G Partnership with Nokia - NVIDIA announced ARC (Aerial RAN Computer), an AI-native wireless platform for 6G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NVQLink, a quantum-GPU interconnect enabling real-time CUDA-Q calls from quantum processing units (QPUs) with latency as low as ~4 microseconds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 with DOE and Oracle to build seven new AI super-computers, including the DOE's largest AI supercomputer at Argonne National Laboratory with 10,000 Blackwell GPUs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 Chips Made in America (in Arizona! instead of Taiwan)</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Collaborating with Uber to deploy ~100K autonomous vehicles starting in 2027</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BlueField-4 DPU - 64-core NVIDIA Grace CPU and ConnectX-9, delivering 6x the compute of BlueField-3</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Omniverse DSX - blueprint for designing and operating 100MWatt to multi-GWatt AI factories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Models: Nemotron (agentic AI), Cosmos (synthetic data/physical AI), Isaac GR00T (robotics), and Clara (biomedical workflows)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CrowdStrike: Integrating Nemotron-based models for cybersecurity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Partnerships with Palantir: Integrating into Palantir Ontology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NVIDIA announced $500 Billion in total bookings</a:t>
            </a:r>
            <a:endParaRPr sz="7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800" u="sng">
                <a:solidFill>
                  <a:schemeClr val="hlink"/>
                </a:solidFill>
                <a:latin typeface="Calibri"/>
                <a:ea typeface="Calibri"/>
                <a:cs typeface="Calibri"/>
                <a:sym typeface="Calibri"/>
                <a:hlinkClick r:id="rId3"/>
              </a:rPr>
              <a:t>https://blogs.nvidia.com/blog/nvidia-gtc-washington-dc-2025-news/</a:t>
            </a:r>
            <a:endParaRPr sz="1200">
              <a:solidFill>
                <a:schemeClr val="dk1"/>
              </a:solidFill>
              <a:latin typeface="Calibri"/>
              <a:ea typeface="Calibri"/>
              <a:cs typeface="Calibri"/>
              <a:sym typeface="Calibri"/>
            </a:endParaRPr>
          </a:p>
        </p:txBody>
      </p:sp>
      <p:pic>
        <p:nvPicPr>
          <p:cNvPr id="164" name="Google Shape;164;p18"/>
          <p:cNvPicPr preferRelativeResize="0"/>
          <p:nvPr/>
        </p:nvPicPr>
        <p:blipFill>
          <a:blip r:embed="rId4">
            <a:alphaModFix/>
          </a:blip>
          <a:stretch>
            <a:fillRect/>
          </a:stretch>
        </p:blipFill>
        <p:spPr>
          <a:xfrm>
            <a:off x="4967550" y="1216500"/>
            <a:ext cx="3019425" cy="15144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i="0" u="none" strike="noStrike" cap="none">
              <a:solidFill>
                <a:schemeClr val="dk1"/>
              </a:solidFill>
              <a:latin typeface="Calibri"/>
              <a:ea typeface="Calibri"/>
              <a:cs typeface="Calibri"/>
              <a:sym typeface="Calibri"/>
            </a:endParaRPr>
          </a:p>
        </p:txBody>
      </p:sp>
      <p:sp>
        <p:nvSpPr>
          <p:cNvPr id="170" name="Google Shape;170;p19"/>
          <p:cNvSpPr txBox="1"/>
          <p:nvPr/>
        </p:nvSpPr>
        <p:spPr>
          <a:xfrm>
            <a:off x="55075" y="412953"/>
            <a:ext cx="4444500" cy="217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MiniMax-M2 model Open-Source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Released 26-27 October, Minimax -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for agents and coding workflows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(MIT license ) - Hugging Face, GitHub, and ModelScope​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200B params, MoE (10B active). This is notably smaller than DeepSeek's V3.2 (37B active) or Moonshot AI's Kimi K2 (32B active)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end-to-end dev. workflows, use from all popular AI Agents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Handles complex, long-chain tool-calling tasks, coordinating Shell, Browser, Python interpreter, and MCP tools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Priced at only 8% of Claude Sonnet's cost while running 2x faster</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https://www.minimax.io/news/minimax-m2</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ollama run minimax-m2:cloud</a:t>
            </a:r>
            <a:endParaRPr sz="1200" b="1">
              <a:solidFill>
                <a:srgbClr val="3C78D8"/>
              </a:solidFill>
              <a:latin typeface="Calibri"/>
              <a:ea typeface="Calibri"/>
              <a:cs typeface="Calibri"/>
              <a:sym typeface="Calibri"/>
            </a:endParaRPr>
          </a:p>
        </p:txBody>
      </p:sp>
      <p:sp>
        <p:nvSpPr>
          <p:cNvPr id="171" name="Google Shape;171;p19"/>
          <p:cNvSpPr txBox="1"/>
          <p:nvPr/>
        </p:nvSpPr>
        <p:spPr>
          <a:xfrm>
            <a:off x="55075" y="2658116"/>
            <a:ext cx="44445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Self-improving AI agents - Huxley-Gödel Machine (HGM)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Problem: an agent performing well in the short term doesn't necessarily lead to the best long-term improvements (a.k.a. Metaproductivity-Performance Mismatch)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Huxley-Gödel Machine (research team including AI pioneer </a:t>
            </a:r>
            <a:r>
              <a:rPr lang="en" sz="1200" b="1">
                <a:solidFill>
                  <a:srgbClr val="FF0000"/>
                </a:solidFill>
                <a:latin typeface="Calibri"/>
                <a:ea typeface="Calibri"/>
                <a:cs typeface="Calibri"/>
                <a:sym typeface="Calibri"/>
              </a:rPr>
              <a:t>Jürgen Schmidhuber</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metric called Clade-level Metaproductivity (CMP), inspired by T.H. Huxley's concept of clades (lineages sharing common ancestry)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CMP estimates an agent's self-improvement potential by aggregating the performance of its future descendants (long term)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HGM outperformed previous methods while using less time</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https://www.youtube.com/watch?v=TCDpDXjpgPI</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https://arxiv.org/abs/2510.21614</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https://github.com/metauto-ai/HGM</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p:txBody>
      </p:sp>
      <p:pic>
        <p:nvPicPr>
          <p:cNvPr id="172" name="Google Shape;172;p19"/>
          <p:cNvPicPr preferRelativeResize="0"/>
          <p:nvPr/>
        </p:nvPicPr>
        <p:blipFill>
          <a:blip r:embed="rId7">
            <a:alphaModFix/>
          </a:blip>
          <a:stretch>
            <a:fillRect/>
          </a:stretch>
        </p:blipFill>
        <p:spPr>
          <a:xfrm>
            <a:off x="4732700" y="489975"/>
            <a:ext cx="3590925" cy="1276350"/>
          </a:xfrm>
          <a:prstGeom prst="rect">
            <a:avLst/>
          </a:prstGeom>
          <a:noFill/>
          <a:ln>
            <a:noFill/>
          </a:ln>
        </p:spPr>
      </p:pic>
      <p:pic>
        <p:nvPicPr>
          <p:cNvPr id="173" name="Google Shape;173;p19"/>
          <p:cNvPicPr preferRelativeResize="0"/>
          <p:nvPr/>
        </p:nvPicPr>
        <p:blipFill>
          <a:blip r:embed="rId8">
            <a:alphaModFix/>
          </a:blip>
          <a:stretch>
            <a:fillRect/>
          </a:stretch>
        </p:blipFill>
        <p:spPr>
          <a:xfrm>
            <a:off x="4732700" y="2594113"/>
            <a:ext cx="2143125" cy="2143125"/>
          </a:xfrm>
          <a:prstGeom prst="rect">
            <a:avLst/>
          </a:prstGeom>
          <a:noFill/>
          <a:ln>
            <a:noFill/>
          </a:ln>
        </p:spPr>
      </p:pic>
      <p:pic>
        <p:nvPicPr>
          <p:cNvPr id="174" name="Google Shape;174;p19"/>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7182350" y="2794113"/>
            <a:ext cx="1611100" cy="1611100"/>
          </a:xfrm>
          <a:prstGeom prst="rect">
            <a:avLst/>
          </a:prstGeom>
          <a:noFill/>
          <a:ln>
            <a:noFill/>
          </a:ln>
        </p:spPr>
      </p:pic>
      <p:sp>
        <p:nvSpPr>
          <p:cNvPr id="175" name="Google Shape;175;p19"/>
          <p:cNvSpPr txBox="1"/>
          <p:nvPr/>
        </p:nvSpPr>
        <p:spPr>
          <a:xfrm>
            <a:off x="7266850" y="4465475"/>
            <a:ext cx="144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200" b="1">
                <a:solidFill>
                  <a:srgbClr val="FF0000"/>
                </a:solidFill>
                <a:latin typeface="Calibri"/>
                <a:ea typeface="Calibri"/>
                <a:cs typeface="Calibri"/>
                <a:sym typeface="Calibri"/>
              </a:rPr>
              <a:t>Jürgen Schmidhuber</a:t>
            </a:r>
            <a:endParaRPr sz="8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0"/>
          <p:cNvSpPr txBox="1"/>
          <p:nvPr/>
        </p:nvSpPr>
        <p:spPr>
          <a:xfrm>
            <a:off x="148651" y="619300"/>
            <a:ext cx="4917900" cy="418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We do these weekly videos every Friday</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Stats: 5.5K subscribers, 250 videos</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Subscribe to this channel</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Download slides from GitHub using links under the videos</a:t>
            </a:r>
            <a:endParaRPr sz="2200">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1">
                <a:solidFill>
                  <a:srgbClr val="FF0000"/>
                </a:solidFill>
                <a:latin typeface="Calibri"/>
                <a:ea typeface="Calibri"/>
                <a:cs typeface="Calibri"/>
                <a:sym typeface="Calibri"/>
              </a:rPr>
              <a:t>Please pause the video - and answer the pinned question in comments under the video</a:t>
            </a:r>
            <a:endParaRPr sz="1800" b="1" i="0" u="none" strike="noStrike" cap="none">
              <a:solidFill>
                <a:srgbClr val="FF0000"/>
              </a:solidFill>
              <a:latin typeface="Calibri"/>
              <a:ea typeface="Calibri"/>
              <a:cs typeface="Calibri"/>
              <a:sym typeface="Calibri"/>
            </a:endParaRPr>
          </a:p>
        </p:txBody>
      </p:sp>
      <p:pic>
        <p:nvPicPr>
          <p:cNvPr id="181" name="Google Shape;181;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1"/>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i="0" u="none" strike="noStrike" cap="none">
              <a:solidFill>
                <a:schemeClr val="dk1"/>
              </a:solidFill>
              <a:latin typeface="Calibri"/>
              <a:ea typeface="Calibri"/>
              <a:cs typeface="Calibri"/>
              <a:sym typeface="Calibri"/>
            </a:endParaRPr>
          </a:p>
        </p:txBody>
      </p:sp>
      <p:sp>
        <p:nvSpPr>
          <p:cNvPr id="187" name="Google Shape;187;p21"/>
          <p:cNvSpPr txBox="1"/>
          <p:nvPr/>
        </p:nvSpPr>
        <p:spPr>
          <a:xfrm>
            <a:off x="55075" y="412953"/>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Roboto"/>
                <a:ea typeface="Roboto"/>
                <a:cs typeface="Roboto"/>
                <a:sym typeface="Roboto"/>
              </a:rPr>
              <a:t>Evil Examples Corrupt All LLM Outputs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"Emergent Misalignment via In-Context Learning," paper</a:t>
            </a:r>
            <a:br>
              <a:rPr lang="en" sz="1200">
                <a:solidFill>
                  <a:schemeClr val="dk1"/>
                </a:solidFill>
                <a:latin typeface="Calibri"/>
                <a:ea typeface="Calibri"/>
                <a:cs typeface="Calibri"/>
                <a:sym typeface="Calibri"/>
              </a:rPr>
            </a:br>
            <a:r>
              <a:rPr lang="en" sz="800" u="sng">
                <a:solidFill>
                  <a:schemeClr val="hlink"/>
                </a:solidFill>
                <a:latin typeface="Calibri"/>
                <a:ea typeface="Calibri"/>
                <a:cs typeface="Calibri"/>
                <a:sym typeface="Calibri"/>
                <a:hlinkClick r:id="rId3"/>
              </a:rPr>
              <a:t>https://arxiv.org/abs/2510.11288</a:t>
            </a:r>
            <a:r>
              <a:rPr lang="en" sz="800">
                <a:solidFill>
                  <a:schemeClr val="dk1"/>
                </a:solidFill>
                <a:latin typeface="Calibri"/>
                <a:ea typeface="Calibri"/>
                <a:cs typeface="Calibri"/>
                <a:sym typeface="Calibri"/>
              </a:rPr>
              <a:t> </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Providing LLMs with misaligned (evil) prompts in one domain causes them to behave problematically across unrelated domains. For example, when given 64 examples of risky financial advice, models also began producing risky medical advice and promoting unethical ideas - even for innocent questions later in the conversation</a:t>
            </a:r>
            <a:endParaRPr sz="1200">
              <a:solidFill>
                <a:schemeClr val="dk1"/>
              </a:solidFill>
              <a:latin typeface="Calibri"/>
              <a:ea typeface="Calibri"/>
              <a:cs typeface="Calibri"/>
              <a:sym typeface="Calibri"/>
            </a:endParaRPr>
          </a:p>
        </p:txBody>
      </p:sp>
      <p:sp>
        <p:nvSpPr>
          <p:cNvPr id="188" name="Google Shape;188;p21"/>
          <p:cNvSpPr txBox="1"/>
          <p:nvPr/>
        </p:nvSpPr>
        <p:spPr>
          <a:xfrm>
            <a:off x="55075" y="2298590"/>
            <a:ext cx="4444500" cy="143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OpenAI Music Generator - not released yet</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https://techcrunch.com/2025/10/25/openai-reportedly-developing-new-generative-music-tool/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Creates music from text or audio prompts.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Joint work with </a:t>
            </a:r>
            <a:r>
              <a:rPr lang="en" sz="1200" b="1">
                <a:solidFill>
                  <a:srgbClr val="FF0000"/>
                </a:solidFill>
                <a:latin typeface="Calibri"/>
                <a:ea typeface="Calibri"/>
                <a:cs typeface="Calibri"/>
                <a:sym typeface="Calibri"/>
              </a:rPr>
              <a:t>The Juilliard School </a:t>
            </a:r>
            <a:r>
              <a:rPr lang="en" sz="1200">
                <a:solidFill>
                  <a:schemeClr val="dk1"/>
                </a:solidFill>
                <a:latin typeface="Calibri"/>
                <a:ea typeface="Calibri"/>
                <a:cs typeface="Calibri"/>
                <a:sym typeface="Calibri"/>
              </a:rPr>
              <a:t>to annotate professional music scores, teaching the model not just which notes to play but how real musicians perform them—including phrasing, timing, and dynamics.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could type prompts like "melancholic piano over soft rain" or upload vocals to generate full accompaniment in seconds.</a:t>
            </a:r>
            <a:endParaRPr sz="1200">
              <a:solidFill>
                <a:schemeClr val="dk1"/>
              </a:solidFill>
              <a:latin typeface="Calibri"/>
              <a:ea typeface="Calibri"/>
              <a:cs typeface="Calibri"/>
              <a:sym typeface="Calibri"/>
            </a:endParaRPr>
          </a:p>
        </p:txBody>
      </p:sp>
      <p:sp>
        <p:nvSpPr>
          <p:cNvPr id="189" name="Google Shape;189;p21"/>
          <p:cNvSpPr txBox="1"/>
          <p:nvPr/>
        </p:nvSpPr>
        <p:spPr>
          <a:xfrm>
            <a:off x="55075" y="3875240"/>
            <a:ext cx="4444500" cy="106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Dia - new AI browser from The Browser Company</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https://www.diabrowser.com/</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macOS with Apple Silicon (M1 or newer)</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Context-aware AI assistance that can read open tabs, summarize articles, compare listings side-by-side, and draft emails without disrupting workflow</a:t>
            </a:r>
            <a:endParaRPr sz="1200">
              <a:solidFill>
                <a:schemeClr val="dk1"/>
              </a:solidFill>
              <a:latin typeface="Calibri"/>
              <a:ea typeface="Calibri"/>
              <a:cs typeface="Calibri"/>
              <a:sym typeface="Calibri"/>
            </a:endParaRPr>
          </a:p>
        </p:txBody>
      </p:sp>
      <p:pic>
        <p:nvPicPr>
          <p:cNvPr id="190" name="Google Shape;190;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07550" y="4071863"/>
            <a:ext cx="2022800" cy="733550"/>
          </a:xfrm>
          <a:prstGeom prst="rect">
            <a:avLst/>
          </a:prstGeom>
          <a:noFill/>
          <a:ln w="9525" cap="flat" cmpd="sng">
            <a:solidFill>
              <a:srgbClr val="FF0000"/>
            </a:solidFill>
            <a:prstDash val="solid"/>
            <a:round/>
            <a:headEnd type="none" w="sm" len="sm"/>
            <a:tailEnd type="none" w="sm" len="sm"/>
          </a:ln>
        </p:spPr>
      </p:pic>
      <p:pic>
        <p:nvPicPr>
          <p:cNvPr id="191" name="Google Shape;191;p2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707550" y="2325461"/>
            <a:ext cx="1607126" cy="1257550"/>
          </a:xfrm>
          <a:prstGeom prst="rect">
            <a:avLst/>
          </a:prstGeom>
          <a:noFill/>
          <a:ln w="9525" cap="flat" cmpd="sng">
            <a:solidFill>
              <a:srgbClr val="FF0000"/>
            </a:solidFill>
            <a:prstDash val="solid"/>
            <a:round/>
            <a:headEnd type="none" w="sm" len="sm"/>
            <a:tailEnd type="none" w="sm" len="sm"/>
          </a:ln>
        </p:spPr>
      </p:pic>
      <p:pic>
        <p:nvPicPr>
          <p:cNvPr id="192" name="Google Shape;192;p21"/>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707550" y="247000"/>
            <a:ext cx="2022799" cy="20227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i="0" u="none" strike="noStrike" cap="none">
              <a:solidFill>
                <a:schemeClr val="dk1"/>
              </a:solidFill>
              <a:latin typeface="Calibri"/>
              <a:ea typeface="Calibri"/>
              <a:cs typeface="Calibri"/>
              <a:sym typeface="Calibri"/>
            </a:endParaRPr>
          </a:p>
        </p:txBody>
      </p:sp>
      <p:sp>
        <p:nvSpPr>
          <p:cNvPr id="198" name="Google Shape;198;p22"/>
          <p:cNvSpPr txBox="1"/>
          <p:nvPr/>
        </p:nvSpPr>
        <p:spPr>
          <a:xfrm>
            <a:off x="55075" y="2124472"/>
            <a:ext cx="4444500" cy="198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Earth AI for disaster forecasting</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https://ai.google/earth-ai/</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Gemini reasoning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Chains multiple Earth AI models - weather, population density, satellite imagery - allowing analysts to ask compound questions and receive integrated answers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During the 2025 California wildfires, it pushed alerts to approximately 15 million people in Los Angeles while directing them to shelters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Gemini features in Google Earth let analysts find objects and patterns from satellite imagery using natural language</a:t>
            </a:r>
            <a:endParaRPr sz="1200">
              <a:solidFill>
                <a:schemeClr val="dk1"/>
              </a:solidFill>
              <a:latin typeface="Calibri"/>
              <a:ea typeface="Calibri"/>
              <a:cs typeface="Calibri"/>
              <a:sym typeface="Calibri"/>
            </a:endParaRPr>
          </a:p>
        </p:txBody>
      </p:sp>
      <p:sp>
        <p:nvSpPr>
          <p:cNvPr id="199" name="Google Shape;199;p22"/>
          <p:cNvSpPr txBox="1"/>
          <p:nvPr/>
        </p:nvSpPr>
        <p:spPr>
          <a:xfrm>
            <a:off x="55075" y="1457956"/>
            <a:ext cx="4444500" cy="51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Krea Realtime - a 14B autoregressive video model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https://www.krea.ai/blog/krea-realtime-14b</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11 frames per second on a single Nvidia B200 GPU</a:t>
            </a:r>
            <a:endParaRPr sz="1200">
              <a:solidFill>
                <a:schemeClr val="dk1"/>
              </a:solidFill>
              <a:latin typeface="Calibri"/>
              <a:ea typeface="Calibri"/>
              <a:cs typeface="Calibri"/>
              <a:sym typeface="Calibri"/>
            </a:endParaRPr>
          </a:p>
        </p:txBody>
      </p:sp>
      <p:sp>
        <p:nvSpPr>
          <p:cNvPr id="200" name="Google Shape;200;p22"/>
          <p:cNvSpPr txBox="1"/>
          <p:nvPr/>
        </p:nvSpPr>
        <p:spPr>
          <a:xfrm>
            <a:off x="55075" y="487427"/>
            <a:ext cx="4444500" cy="880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HoloCine open-source long video model </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5"/>
              </a:rPr>
              <a:t>https://github.com/yihao-meng/HoloCine</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from HKUS and Ant Group</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Generates multi-shot narratives with consistent characters, props, and environments</a:t>
            </a:r>
            <a:endParaRPr sz="1200">
              <a:solidFill>
                <a:schemeClr val="dk1"/>
              </a:solidFill>
              <a:latin typeface="Calibri"/>
              <a:ea typeface="Calibri"/>
              <a:cs typeface="Calibri"/>
              <a:sym typeface="Calibri"/>
            </a:endParaRPr>
          </a:p>
        </p:txBody>
      </p:sp>
      <p:sp>
        <p:nvSpPr>
          <p:cNvPr id="201" name="Google Shape;201;p22"/>
          <p:cNvSpPr txBox="1"/>
          <p:nvPr/>
        </p:nvSpPr>
        <p:spPr>
          <a:xfrm>
            <a:off x="55075" y="4180644"/>
            <a:ext cx="4444500" cy="1003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The Kingdom of Jordan Siraj AI for School Students</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6"/>
              </a:rPr>
              <a:t>https://www.prnewswire.com/news-releases/government-of-jordan-collaborates-with-replit-to-launch-siraj--an-ai-powered-learning-assistant-transforming-education-302592023.html</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Partnered with Replit to deploy Siraj, an AI learning assistant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for 1.6 million students and 90,000 teachers in Jordan's public schools</a:t>
            </a:r>
            <a:endParaRPr sz="1200">
              <a:solidFill>
                <a:schemeClr val="dk1"/>
              </a:solidFill>
              <a:latin typeface="Calibri"/>
              <a:ea typeface="Calibri"/>
              <a:cs typeface="Calibri"/>
              <a:sym typeface="Calibri"/>
            </a:endParaRPr>
          </a:p>
        </p:txBody>
      </p:sp>
      <p:pic>
        <p:nvPicPr>
          <p:cNvPr id="202" name="Google Shape;202;p2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682225" y="602200"/>
            <a:ext cx="1738125" cy="527650"/>
          </a:xfrm>
          <a:prstGeom prst="rect">
            <a:avLst/>
          </a:prstGeom>
          <a:noFill/>
          <a:ln w="9525" cap="flat" cmpd="sng">
            <a:solidFill>
              <a:srgbClr val="FF0000"/>
            </a:solidFill>
            <a:prstDash val="solid"/>
            <a:round/>
            <a:headEnd type="none" w="sm" len="sm"/>
            <a:tailEnd type="none" w="sm" len="sm"/>
          </a:ln>
        </p:spPr>
      </p:pic>
      <p:pic>
        <p:nvPicPr>
          <p:cNvPr id="203" name="Google Shape;203;p22"/>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4682213" y="1244625"/>
            <a:ext cx="1492750" cy="987850"/>
          </a:xfrm>
          <a:prstGeom prst="rect">
            <a:avLst/>
          </a:prstGeom>
          <a:noFill/>
          <a:ln w="9525" cap="flat" cmpd="sng">
            <a:solidFill>
              <a:srgbClr val="FF0000"/>
            </a:solidFill>
            <a:prstDash val="solid"/>
            <a:round/>
            <a:headEnd type="none" w="sm" len="sm"/>
            <a:tailEnd type="none" w="sm" len="sm"/>
          </a:ln>
        </p:spPr>
      </p:pic>
      <p:pic>
        <p:nvPicPr>
          <p:cNvPr id="204" name="Google Shape;204;p22"/>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82237" y="2309076"/>
            <a:ext cx="2760575" cy="1496204"/>
          </a:xfrm>
          <a:prstGeom prst="rect">
            <a:avLst/>
          </a:prstGeom>
          <a:noFill/>
          <a:ln w="9525" cap="flat" cmpd="sng">
            <a:solidFill>
              <a:srgbClr val="FF0000"/>
            </a:solidFill>
            <a:prstDash val="solid"/>
            <a:round/>
            <a:headEnd type="none" w="sm" len="sm"/>
            <a:tailEnd type="none" w="sm" len="sm"/>
          </a:ln>
        </p:spPr>
      </p:pic>
      <p:pic>
        <p:nvPicPr>
          <p:cNvPr id="205" name="Google Shape;205;p22"/>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82225" y="4021850"/>
            <a:ext cx="2073250" cy="10748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23"/>
          <p:cNvSpPr txBox="1"/>
          <p:nvPr/>
        </p:nvSpPr>
        <p:spPr>
          <a:xfrm>
            <a:off x="55075" y="20375"/>
            <a:ext cx="250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4</a:t>
            </a:r>
            <a:endParaRPr sz="2000" b="1" i="0" u="none" strike="noStrike" cap="none">
              <a:solidFill>
                <a:schemeClr val="dk1"/>
              </a:solidFill>
              <a:latin typeface="Calibri"/>
              <a:ea typeface="Calibri"/>
              <a:cs typeface="Calibri"/>
              <a:sym typeface="Calibri"/>
            </a:endParaRPr>
          </a:p>
        </p:txBody>
      </p:sp>
      <p:sp>
        <p:nvSpPr>
          <p:cNvPr id="211" name="Google Shape;211;p23"/>
          <p:cNvSpPr txBox="1"/>
          <p:nvPr/>
        </p:nvSpPr>
        <p:spPr>
          <a:xfrm>
            <a:off x="55075" y="401303"/>
            <a:ext cx="4444500" cy="291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Oracle $38 billion debt financing package</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3"/>
              </a:rPr>
              <a:t>https://www.webpronews.com/oracle-nears-38b-debt-deal-for-ai-data-centers-in-texas-wisconsin/</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largest AI infrastructure deal in history, to fund Project Stargate data centers powering OpenAI. The deal splits into two tranches: $23.25 billion for Texas and $14.75 billion for Wisconsin facilities, both operated by Vantage Data Centers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Major banks including JP Morgan, Wells Fargo, and Goldman Sachs are underwriting the deal, with debt sold to high-net-worth clients, private credit firms, and pension funds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financing structure features 4-year maturities with two 1-year extension options, priced at approximately 6.5-7% interest rates (2.5 percentage points above benchmark).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represents what analysts call the "financialization of compute" and "monopolization of digital energy," treating data centers as modern oil fields where controlling power, cooling, and fiber capacity means controlling the AI economy</a:t>
            </a:r>
            <a:endParaRPr sz="1200">
              <a:solidFill>
                <a:schemeClr val="dk1"/>
              </a:solidFill>
              <a:latin typeface="Calibri"/>
              <a:ea typeface="Calibri"/>
              <a:cs typeface="Calibri"/>
              <a:sym typeface="Calibri"/>
            </a:endParaRPr>
          </a:p>
        </p:txBody>
      </p:sp>
      <p:sp>
        <p:nvSpPr>
          <p:cNvPr id="212" name="Google Shape;212;p23"/>
          <p:cNvSpPr txBox="1"/>
          <p:nvPr/>
        </p:nvSpPr>
        <p:spPr>
          <a:xfrm>
            <a:off x="55075" y="3465229"/>
            <a:ext cx="4444500" cy="695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Google to give 1M+ TPUs to Anthropic</a:t>
            </a:r>
            <a:endParaRPr sz="1200" b="1">
              <a:solidFill>
                <a:srgbClr val="FF0000"/>
              </a:solidFill>
              <a:latin typeface="Calibri"/>
              <a:ea typeface="Calibri"/>
              <a:cs typeface="Calibri"/>
              <a:sym typeface="Calibri"/>
            </a:endParaRPr>
          </a:p>
          <a:p>
            <a:pPr marL="171450" marR="0" lvl="0" indent="-107950" algn="l" rtl="0">
              <a:lnSpc>
                <a:spcPct val="100000"/>
              </a:lnSpc>
              <a:spcBef>
                <a:spcPts val="0"/>
              </a:spcBef>
              <a:spcAft>
                <a:spcPts val="0"/>
              </a:spcAft>
              <a:buClr>
                <a:schemeClr val="dk1"/>
              </a:buClr>
              <a:buSzPts val="800"/>
              <a:buFont typeface="Calibri"/>
              <a:buChar char="●"/>
            </a:pPr>
            <a:r>
              <a:rPr lang="en" sz="800" u="sng">
                <a:solidFill>
                  <a:schemeClr val="hlink"/>
                </a:solidFill>
                <a:latin typeface="Calibri"/>
                <a:ea typeface="Calibri"/>
                <a:cs typeface="Calibri"/>
                <a:sym typeface="Calibri"/>
                <a:hlinkClick r:id="rId4"/>
              </a:rPr>
              <a:t>https://www.webpronews.com/anthropic-secures-multibillion-dollar-google-deal-for-up-to-1m-tpus/</a:t>
            </a:r>
            <a:endParaRPr sz="8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Massive ( </a:t>
            </a:r>
            <a:r>
              <a:rPr lang="en" sz="1200" b="1">
                <a:solidFill>
                  <a:srgbClr val="FF0000"/>
                </a:solidFill>
                <a:latin typeface="Calibri"/>
                <a:ea typeface="Calibri"/>
                <a:cs typeface="Calibri"/>
                <a:sym typeface="Calibri"/>
              </a:rPr>
              <a:t>tens of billions of dollars </a:t>
            </a:r>
            <a:r>
              <a:rPr lang="en" sz="1200">
                <a:solidFill>
                  <a:schemeClr val="dk1"/>
                </a:solidFill>
                <a:latin typeface="Calibri"/>
                <a:ea typeface="Calibri"/>
                <a:cs typeface="Calibri"/>
                <a:sym typeface="Calibri"/>
              </a:rPr>
              <a:t>) deal for Anthropic to expand Google Cloud usage. Includes a gigawatt of capacity in 2026</a:t>
            </a:r>
            <a:endParaRPr sz="1200">
              <a:solidFill>
                <a:schemeClr val="dk1"/>
              </a:solidFill>
              <a:latin typeface="Calibri"/>
              <a:ea typeface="Calibri"/>
              <a:cs typeface="Calibri"/>
              <a:sym typeface="Calibri"/>
            </a:endParaRPr>
          </a:p>
        </p:txBody>
      </p:sp>
      <p:pic>
        <p:nvPicPr>
          <p:cNvPr id="213" name="Google Shape;213;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51975" y="727150"/>
            <a:ext cx="3190124" cy="1595049"/>
          </a:xfrm>
          <a:prstGeom prst="rect">
            <a:avLst/>
          </a:prstGeom>
          <a:noFill/>
          <a:ln w="9525" cap="flat" cmpd="sng">
            <a:solidFill>
              <a:srgbClr val="FF0000"/>
            </a:solidFill>
            <a:prstDash val="solid"/>
            <a:round/>
            <a:headEnd type="none" w="sm" len="sm"/>
            <a:tailEnd type="none" w="sm" len="sm"/>
          </a:ln>
        </p:spPr>
      </p:pic>
      <p:pic>
        <p:nvPicPr>
          <p:cNvPr id="214" name="Google Shape;214;p23"/>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51975" y="2880311"/>
            <a:ext cx="3492225" cy="12789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3658</Words>
  <Application>Microsoft Macintosh PowerPoint</Application>
  <PresentationFormat>On-screen Show (16:9)</PresentationFormat>
  <Paragraphs>400</Paragraphs>
  <Slides>18</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Roboto</vt: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2025-10-30T00:47:56Z</dcterms:modified>
</cp:coreProperties>
</file>