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embeddedFontLst>
    <p:embeddedFont>
      <p:font typeface="Roboto" panose="02000000000000000000" pitchFamily="2" charset="0"/>
      <p:regular r:id="rId23"/>
      <p:bold r:id="rId24"/>
      <p:italic r:id="rId25"/>
      <p:boldItalic r:id="rId26"/>
    </p:embeddedFont>
    <p:embeddedFont>
      <p:font typeface="Roboto Mono" pitchFamily="49"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7DFCB63-F9AC-4C05-B317-5D4F4C549E42}">
  <a:tblStyle styleId="{77DFCB63-F9AC-4C05-B317-5D4F4C549E42}"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35"/>
  </p:normalViewPr>
  <p:slideViewPr>
    <p:cSldViewPr>
      <p:cViewPr varScale="1">
        <p:scale>
          <a:sx n="154" d="100"/>
          <a:sy n="154" d="100"/>
        </p:scale>
        <p:origin x="88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633c15ed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g3633c15ed8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36ceebefe1f_1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1" name="Google Shape;221;g36ceebefe1f_1_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36d08fd106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0" name="Google Shape;230;g36d08fd106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39e5d74912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9" name="Google Shape;239;g39e5d74912c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39e5d74912c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8" name="Google Shape;248;g39e5d74912c_0_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39e5d74912c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1" name="Google Shape;261;g39e5d74912c_0_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39ec4c1d5a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0" name="Google Shape;270;g39ec4c1d5ae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39ebce85be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5" name="Google Shape;285;g39ebce85be8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39e5d74912c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3" name="Google Shape;293;g39e5d74912c_0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7" name="Google Shape;307;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0" name="Google Shape;320;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0" name="Google Shape;330;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39dfe5a3a53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g39dfe5a3a53_3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38e166505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1" name="Google Shape;161;g38e16650599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39dfe5a3a53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g39dfe5a3a53_1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6659435892_1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2" name="Google Shape;182;g36659435892_1_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39ced368c2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8" name="Google Shape;188;g39ced368c27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6ceebefe1f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9" name="Google Shape;199;g36ceebefe1f_1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36ceebefe1f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2" name="Google Shape;212;g36ceebefe1f_1_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172" y="205067"/>
            <a:ext cx="8228700" cy="858600"/>
          </a:xfrm>
          <a:prstGeom prst="rect">
            <a:avLst/>
          </a:prstGeom>
          <a:noFill/>
          <a:ln>
            <a:noFill/>
          </a:ln>
        </p:spPr>
        <p:txBody>
          <a:bodyPr spcFirstLastPara="1" wrap="square" lIns="0" tIns="0" rIns="0" bIns="0" anchor="ctr"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172" y="1203299"/>
            <a:ext cx="8228700" cy="2982600"/>
          </a:xfrm>
          <a:prstGeom prst="rect">
            <a:avLst/>
          </a:prstGeom>
          <a:noFill/>
          <a:ln>
            <a:noFill/>
          </a:ln>
        </p:spPr>
        <p:txBody>
          <a:bodyPr spcFirstLastPara="1" wrap="square" lIns="0" tIns="0" rIns="0" bIns="0" anchor="t" anchorCtr="0">
            <a:normAutofit/>
          </a:bodyPr>
          <a:lstStyle>
            <a:lvl1pPr marL="457200" lvl="0" indent="-228600" algn="l">
              <a:lnSpc>
                <a:spcPct val="115000"/>
              </a:lnSpc>
              <a:spcBef>
                <a:spcPts val="0"/>
              </a:spcBef>
              <a:spcAft>
                <a:spcPts val="0"/>
              </a:spcAft>
              <a:buSzPts val="1800"/>
              <a:buNone/>
              <a:defRPr/>
            </a:lvl1pPr>
            <a:lvl2pPr marL="914400" lvl="1" indent="-228600" algn="l">
              <a:lnSpc>
                <a:spcPct val="115000"/>
              </a:lnSpc>
              <a:spcBef>
                <a:spcPts val="0"/>
              </a:spcBef>
              <a:spcAft>
                <a:spcPts val="0"/>
              </a:spcAft>
              <a:buSzPts val="1400"/>
              <a:buNone/>
              <a:defRPr/>
            </a:lvl2pPr>
            <a:lvl3pPr marL="1371600" lvl="2" indent="-228600" algn="l">
              <a:lnSpc>
                <a:spcPct val="115000"/>
              </a:lnSpc>
              <a:spcBef>
                <a:spcPts val="0"/>
              </a:spcBef>
              <a:spcAft>
                <a:spcPts val="0"/>
              </a:spcAft>
              <a:buSzPts val="1400"/>
              <a:buNone/>
              <a:defRPr/>
            </a:lvl3pPr>
            <a:lvl4pPr marL="1828800" lvl="3" indent="-228600" algn="l">
              <a:lnSpc>
                <a:spcPct val="115000"/>
              </a:lnSpc>
              <a:spcBef>
                <a:spcPts val="0"/>
              </a:spcBef>
              <a:spcAft>
                <a:spcPts val="0"/>
              </a:spcAft>
              <a:buSzPts val="1400"/>
              <a:buNone/>
              <a:defRPr/>
            </a:lvl4pPr>
            <a:lvl5pPr marL="2286000" lvl="4" indent="-228600" algn="l">
              <a:lnSpc>
                <a:spcPct val="115000"/>
              </a:lnSpc>
              <a:spcBef>
                <a:spcPts val="0"/>
              </a:spcBef>
              <a:spcAft>
                <a:spcPts val="0"/>
              </a:spcAft>
              <a:buSzPts val="1400"/>
              <a:buNone/>
              <a:defRPr/>
            </a:lvl5pPr>
            <a:lvl6pPr marL="2743200" lvl="5" indent="-228600" algn="l">
              <a:lnSpc>
                <a:spcPct val="115000"/>
              </a:lnSpc>
              <a:spcBef>
                <a:spcPts val="0"/>
              </a:spcBef>
              <a:spcAft>
                <a:spcPts val="0"/>
              </a:spcAft>
              <a:buSzPts val="1400"/>
              <a:buNone/>
              <a:defRPr/>
            </a:lvl6pPr>
            <a:lvl7pPr marL="3200400" lvl="6" indent="-228600" algn="l">
              <a:lnSpc>
                <a:spcPct val="115000"/>
              </a:lnSpc>
              <a:spcBef>
                <a:spcPts val="0"/>
              </a:spcBef>
              <a:spcAft>
                <a:spcPts val="0"/>
              </a:spcAft>
              <a:buSzPts val="1400"/>
              <a:buNone/>
              <a:defRPr/>
            </a:lvl7pPr>
            <a:lvl8pPr marL="3657600" lvl="7" indent="-228600" algn="l">
              <a:lnSpc>
                <a:spcPct val="115000"/>
              </a:lnSpc>
              <a:spcBef>
                <a:spcPts val="0"/>
              </a:spcBef>
              <a:spcAft>
                <a:spcPts val="0"/>
              </a:spcAft>
              <a:buSzPts val="1400"/>
              <a:buNone/>
              <a:defRPr/>
            </a:lvl8pPr>
            <a:lvl9pPr marL="4114800" lvl="8" indent="-228600" algn="l">
              <a:lnSpc>
                <a:spcPct val="115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623888" y="1282303"/>
            <a:ext cx="7886700" cy="2139600"/>
          </a:xfrm>
          <a:prstGeom prst="rect">
            <a:avLst/>
          </a:prstGeom>
          <a:noFill/>
          <a:ln>
            <a:noFill/>
          </a:ln>
        </p:spPr>
        <p:txBody>
          <a:bodyPr spcFirstLastPara="1" wrap="square" lIns="68575" tIns="68575" rIns="68575" bIns="68575" anchor="b" anchorCtr="0">
            <a:noAutofit/>
          </a:bodyPr>
          <a:lstStyle>
            <a:lvl1pPr marR="0" lvl="0" algn="l">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55" name="Google Shape;55;p14"/>
          <p:cNvSpPr txBox="1">
            <a:spLocks noGrp="1"/>
          </p:cNvSpPr>
          <p:nvPr>
            <p:ph type="body" idx="1"/>
          </p:nvPr>
        </p:nvSpPr>
        <p:spPr>
          <a:xfrm>
            <a:off x="623888" y="3442097"/>
            <a:ext cx="7886700" cy="1125300"/>
          </a:xfrm>
          <a:prstGeom prst="rect">
            <a:avLst/>
          </a:prstGeom>
          <a:noFill/>
          <a:ln>
            <a:noFill/>
          </a:ln>
        </p:spPr>
        <p:txBody>
          <a:bodyPr spcFirstLastPara="1" wrap="square" lIns="68575" tIns="68575" rIns="68575" bIns="68575" anchor="t" anchorCtr="0">
            <a:noAutofit/>
          </a:bodyPr>
          <a:lstStyle>
            <a:lvl1pPr marL="457200" marR="0" lvl="0" indent="-228600" algn="l">
              <a:lnSpc>
                <a:spcPct val="90000"/>
              </a:lnSpc>
              <a:spcBef>
                <a:spcPts val="8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56" name="Google Shape;56;p1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1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8" name="Google Shape;58;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imagazine.com/news/inside-microsofts-copilot-updates-for-human-centred-ai"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20.jpeg"/><Relationship Id="rId5" Type="http://schemas.openxmlformats.org/officeDocument/2006/relationships/hyperlink" Target="https://www.youtube.com/watch?v=U7PcyE0p54s" TargetMode="Externa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hyperlink" Target="https://www.open-notebook.ai" TargetMode="External"/><Relationship Id="rId7" Type="http://schemas.openxmlformats.org/officeDocument/2006/relationships/hyperlink" Target="https://www.xda-developers.com/open-notebook-is-the-best-self-hosted-notebooklm-alternative/"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hyperlink" Target="https://www.supernovalabs.com/en/" TargetMode="External"/><Relationship Id="rId5" Type="http://schemas.openxmlformats.org/officeDocument/2006/relationships/hyperlink" Target="https://github.com/lfnovo" TargetMode="External"/><Relationship Id="rId10" Type="http://schemas.openxmlformats.org/officeDocument/2006/relationships/hyperlink" Target="http://localhost:8502" TargetMode="External"/><Relationship Id="rId4" Type="http://schemas.openxmlformats.org/officeDocument/2006/relationships/hyperlink" Target="https://github.com/lfnovo/open-notebook" TargetMode="External"/><Relationship Id="rId9" Type="http://schemas.openxmlformats.org/officeDocument/2006/relationships/image" Target="../media/image22.png"/></Relationships>
</file>

<file path=ppt/slides/_rels/slide12.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hyperlink" Target="https://www.youtube.com/watch?v=YFsY7wOOXyM" TargetMode="External"/><Relationship Id="rId7"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hyperlink" Target="https://www.techradar.com/ai-platforms-assistants/chatgpt/openai-roadmap-revealed-ai-research-interns-by-2026-full-blown-agi-researchers-by-2028" TargetMode="External"/><Relationship Id="rId5" Type="http://schemas.openxmlformats.org/officeDocument/2006/relationships/hyperlink" Target="https://www.youtube.com/watch?v=WrEVCsK4XOQ" TargetMode="External"/><Relationship Id="rId4" Type="http://schemas.openxmlformats.org/officeDocument/2006/relationships/hyperlink" Target="https://github.blog/news-insights/company-news/welcome-home-agents/" TargetMode="External"/></Relationships>
</file>

<file path=ppt/slides/_rels/slide13.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hyperlink" Target="https://yourstory.com/ai-story/softbank-openai-investment" TargetMode="External"/><Relationship Id="rId7" Type="http://schemas.openxmlformats.org/officeDocument/2006/relationships/hyperlink" Target="https://www.engadget.com/gaming/ea-partners-with-the-company-behind-stable-diffusion-to-make-games-with-ai-222253069.html"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hyperlink" Target="https://mistral.ai/products/ai-studio" TargetMode="External"/><Relationship Id="rId5" Type="http://schemas.openxmlformats.org/officeDocument/2006/relationships/hyperlink" Target="https://github.com/athasdev/athas" TargetMode="External"/><Relationship Id="rId10" Type="http://schemas.openxmlformats.org/officeDocument/2006/relationships/image" Target="../media/image27.png"/><Relationship Id="rId4" Type="http://schemas.openxmlformats.org/officeDocument/2006/relationships/hyperlink" Target="https://athas.dev" TargetMode="External"/><Relationship Id="rId9"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hyperlink" Target="https://arxiv.org/abs/2510.16572"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hyperlink" Target="https://www.youtube.com/watch?v=vnGC4YS36gU" TargetMode="External"/><Relationship Id="rId4" Type="http://schemas.openxmlformats.org/officeDocument/2006/relationships/hyperlink" Target="https://arxiv.org/abs/2510.17149" TargetMode="External"/></Relationships>
</file>

<file path=ppt/slides/_rels/slide15.xml.rels><?xml version="1.0" encoding="UTF-8" standalone="yes"?>
<Relationships xmlns="http://schemas.openxmlformats.org/package/2006/relationships"><Relationship Id="rId8" Type="http://schemas.openxmlformats.org/officeDocument/2006/relationships/image" Target="../media/image31.jpeg"/><Relationship Id="rId3" Type="http://schemas.openxmlformats.org/officeDocument/2006/relationships/hyperlink" Target="http://extropic.ai" TargetMode="External"/><Relationship Id="rId7" Type="http://schemas.openxmlformats.org/officeDocument/2006/relationships/image" Target="../media/image30.jpe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29.jpeg"/><Relationship Id="rId11" Type="http://schemas.openxmlformats.org/officeDocument/2006/relationships/image" Target="../media/image33.png"/><Relationship Id="rId5" Type="http://schemas.openxmlformats.org/officeDocument/2006/relationships/hyperlink" Target="https://extropic.ai/writing/thermodynamic-computing-from-zero-to-one" TargetMode="External"/><Relationship Id="rId10" Type="http://schemas.openxmlformats.org/officeDocument/2006/relationships/hyperlink" Target="https://grokipedia.com" TargetMode="External"/><Relationship Id="rId4" Type="http://schemas.openxmlformats.org/officeDocument/2006/relationships/hyperlink" Target="https://extropic.ai/writing/tsu-101-an-entirely-new-type-of-computing-hardware" TargetMode="External"/><Relationship Id="rId9" Type="http://schemas.openxmlformats.org/officeDocument/2006/relationships/image" Target="../media/image32.png"/></Relationships>
</file>

<file path=ppt/slides/_rels/slide16.xml.rels><?xml version="1.0" encoding="UTF-8" standalone="yes"?>
<Relationships xmlns="http://schemas.openxmlformats.org/package/2006/relationships"><Relationship Id="rId3" Type="http://schemas.openxmlformats.org/officeDocument/2006/relationships/hyperlink" Target="https://www.youtube.com/watch?v=HIp8sFB2GGw"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34.png"/><Relationship Id="rId5" Type="http://schemas.openxmlformats.org/officeDocument/2006/relationships/hyperlink" Target="https://cursor.com/blog/composer" TargetMode="External"/><Relationship Id="rId4" Type="http://schemas.openxmlformats.org/officeDocument/2006/relationships/hyperlink" Target="https://cursor.com/blog/2-0"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https://www.1x.tech/neo" TargetMode="External"/><Relationship Id="rId3" Type="http://schemas.openxmlformats.org/officeDocument/2006/relationships/hyperlink" Target="https://arxiv.org/pdf/2509.22642v1" TargetMode="External"/><Relationship Id="rId7" Type="http://schemas.openxmlformats.org/officeDocument/2006/relationships/hyperlink" Target="https://www.youtube.com/watch?v=q2czJLPJ4nA"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37.png"/><Relationship Id="rId5" Type="http://schemas.openxmlformats.org/officeDocument/2006/relationships/image" Target="../media/image36.jpeg"/><Relationship Id="rId10" Type="http://schemas.openxmlformats.org/officeDocument/2006/relationships/image" Target="../media/image39.png"/><Relationship Id="rId4" Type="http://schemas.openxmlformats.org/officeDocument/2006/relationships/image" Target="../media/image35.png"/><Relationship Id="rId9" Type="http://schemas.openxmlformats.org/officeDocument/2006/relationships/image" Target="../media/image38.png"/></Relationships>
</file>

<file path=ppt/slides/_rels/slide18.xml.rels><?xml version="1.0" encoding="UTF-8" standalone="yes"?>
<Relationships xmlns="http://schemas.openxmlformats.org/package/2006/relationships"><Relationship Id="rId3" Type="http://schemas.openxmlformats.org/officeDocument/2006/relationships/hyperlink" Target="https://layoffs.fyi" TargetMode="External"/><Relationship Id="rId7" Type="http://schemas.openxmlformats.org/officeDocument/2006/relationships/image" Target="../media/image42.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hyperlink" Target="https://trueup.io/layoffs"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44.png"/></Relationships>
</file>

<file path=ppt/slides/_rels/slide2.xml.rels><?xml version="1.0" encoding="UTF-8" standalone="yes"?>
<Relationships xmlns="http://schemas.openxmlformats.org/package/2006/relationships"><Relationship Id="rId13" Type="http://schemas.openxmlformats.org/officeDocument/2006/relationships/hyperlink" Target="https://huggingface.co/open-llm-leaderboard" TargetMode="External"/><Relationship Id="rId18" Type="http://schemas.openxmlformats.org/officeDocument/2006/relationships/hyperlink" Target="https://www.anthropic.com/news/claude-opus-4-1" TargetMode="External"/><Relationship Id="rId26" Type="http://schemas.openxmlformats.org/officeDocument/2006/relationships/hyperlink" Target="https://qwen.ai/blog?id=241398b9cd6353de490b0f82806c7848c5d2777d&amp;from=research.latest-advancements-list" TargetMode="External"/><Relationship Id="rId39" Type="http://schemas.openxmlformats.org/officeDocument/2006/relationships/hyperlink" Target="https://www.anthropic.com/news/claude-haiku-4-5" TargetMode="External"/><Relationship Id="rId21" Type="http://schemas.openxmlformats.org/officeDocument/2006/relationships/hyperlink" Target="https://x.com/OpenAI/status/1905331956856050135" TargetMode="External"/><Relationship Id="rId34" Type="http://schemas.openxmlformats.org/officeDocument/2006/relationships/hyperlink" Target="https://huggingface.co/moonshotai/Kimi-K2-Instruct-0905" TargetMode="External"/><Relationship Id="rId7" Type="http://schemas.openxmlformats.org/officeDocument/2006/relationships/hyperlink" Target="https://web.lmarena.ai/leaderboard" TargetMode="External"/><Relationship Id="rId12" Type="http://schemas.openxmlformats.org/officeDocument/2006/relationships/hyperlink" Target="https://artificialanalysis.ai/leaderboards/models" TargetMode="External"/><Relationship Id="rId17" Type="http://schemas.openxmlformats.org/officeDocument/2006/relationships/hyperlink" Target="http://aistudio.google.com/app/prompts/new_chat?model=gemini-2.5-pro" TargetMode="External"/><Relationship Id="rId25" Type="http://schemas.openxmlformats.org/officeDocument/2006/relationships/hyperlink" Target="https://platform.openai.com/docs/models/gpt-5-chat-latest" TargetMode="External"/><Relationship Id="rId33" Type="http://schemas.openxmlformats.org/officeDocument/2006/relationships/hyperlink" Target="https://api-docs.deepseek.com/news/news250528" TargetMode="External"/><Relationship Id="rId38" Type="http://schemas.openxmlformats.org/officeDocument/2006/relationships/hyperlink" Target="https://huggingface.co/meituan-longcat/LongCat-Flash-Chat" TargetMode="External"/><Relationship Id="rId2" Type="http://schemas.openxmlformats.org/officeDocument/2006/relationships/notesSlide" Target="../notesSlides/notesSlide2.xml"/><Relationship Id="rId16" Type="http://schemas.openxmlformats.org/officeDocument/2006/relationships/hyperlink" Target="https://artificialanalysis.ai/models/grok-4" TargetMode="External"/><Relationship Id="rId20" Type="http://schemas.openxmlformats.org/officeDocument/2006/relationships/hyperlink" Target="https://openai.com/index/introducing-gpt-4-5/" TargetMode="External"/><Relationship Id="rId29" Type="http://schemas.openxmlformats.org/officeDocument/2006/relationships/hyperlink" Target="https://www.anthropic.com/news/claude-4" TargetMode="External"/><Relationship Id="rId1" Type="http://schemas.openxmlformats.org/officeDocument/2006/relationships/slideLayout" Target="../slideLayouts/slideLayout1.xml"/><Relationship Id="rId6" Type="http://schemas.openxmlformats.org/officeDocument/2006/relationships/hyperlink" Target="https://lmarena.ai/leaderboard/text/coding" TargetMode="External"/><Relationship Id="rId11" Type="http://schemas.openxmlformats.org/officeDocument/2006/relationships/hyperlink" Target="https://www.stack-ai.com/llm-leaderboard" TargetMode="External"/><Relationship Id="rId24" Type="http://schemas.openxmlformats.org/officeDocument/2006/relationships/hyperlink" Target="https://www.alibabacloud.com/help/en/model-studio/models" TargetMode="External"/><Relationship Id="rId32" Type="http://schemas.openxmlformats.org/officeDocument/2006/relationships/hyperlink" Target="https://huggingface.co/Qwen/Qwen3-235B-A22B-Instruct-2507" TargetMode="External"/><Relationship Id="rId37" Type="http://schemas.openxmlformats.org/officeDocument/2006/relationships/hyperlink" Target="https://api-docs.deepseek.com/news/news250922" TargetMode="External"/><Relationship Id="rId5" Type="http://schemas.openxmlformats.org/officeDocument/2006/relationships/hyperlink" Target="https://lmarena.ai/leaderboard/text" TargetMode="External"/><Relationship Id="rId15" Type="http://schemas.openxmlformats.org/officeDocument/2006/relationships/hyperlink" Target="https://epoch.ai/data/ai-benchmarking-dashboard" TargetMode="External"/><Relationship Id="rId23" Type="http://schemas.openxmlformats.org/officeDocument/2006/relationships/hyperlink" Target="https://platform.openai.com/docs/models/gpt-5" TargetMode="External"/><Relationship Id="rId28" Type="http://schemas.openxmlformats.org/officeDocument/2006/relationships/hyperlink" Target="https://x.ai/news/grok-4-fast" TargetMode="External"/><Relationship Id="rId36" Type="http://schemas.openxmlformats.org/officeDocument/2006/relationships/hyperlink" Target="https://moonshotai.github.io/Kimi-K2/" TargetMode="External"/><Relationship Id="rId10" Type="http://schemas.openxmlformats.org/officeDocument/2006/relationships/hyperlink" Target="https://llmworld.net/llm_leaderboards/" TargetMode="External"/><Relationship Id="rId19" Type="http://schemas.openxmlformats.org/officeDocument/2006/relationships/hyperlink" Target="https://www.anthropic.com/news/claude-sonnet-4-5" TargetMode="External"/><Relationship Id="rId31" Type="http://schemas.openxmlformats.org/officeDocument/2006/relationships/hyperlink" Target="https://qwen.ai/blog?id=99f0335c4ad9ff6153e517418d48535ab6d8afef&amp;from=research.latest-advancements-list" TargetMode="External"/><Relationship Id="rId4" Type="http://schemas.openxmlformats.org/officeDocument/2006/relationships/hyperlink" Target="https://lmarena.ai/?leaderboard" TargetMode="External"/><Relationship Id="rId9" Type="http://schemas.openxmlformats.org/officeDocument/2006/relationships/hyperlink" Target="https://beta.lmarena.ai" TargetMode="External"/><Relationship Id="rId14" Type="http://schemas.openxmlformats.org/officeDocument/2006/relationships/hyperlink" Target="https://www.vellum.ai/llm-leaderboard" TargetMode="External"/><Relationship Id="rId22" Type="http://schemas.openxmlformats.org/officeDocument/2006/relationships/hyperlink" Target="https://openai.com/index/introducing-o3-and-o4-mini/" TargetMode="External"/><Relationship Id="rId27" Type="http://schemas.openxmlformats.org/officeDocument/2006/relationships/hyperlink" Target="https://docs.z.ai/guides/llm/glm-4.6" TargetMode="External"/><Relationship Id="rId30" Type="http://schemas.openxmlformats.org/officeDocument/2006/relationships/hyperlink" Target="https://api-docs.deepseek.com/news/news250929" TargetMode="External"/><Relationship Id="rId35" Type="http://schemas.openxmlformats.org/officeDocument/2006/relationships/hyperlink" Target="https://api-docs.deepseek.com/news/news250821" TargetMode="External"/><Relationship Id="rId8" Type="http://schemas.openxmlformats.org/officeDocument/2006/relationships/hyperlink" Target="https://openlm.ai/chatbot-arena/" TargetMode="External"/><Relationship Id="rId3" Type="http://schemas.openxmlformats.org/officeDocument/2006/relationships/hyperlink" Target="https://en.wikipedia.org/wiki/Elo_rating_system"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s://nof1.ai" TargetMode="External"/><Relationship Id="rId7"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www.youtube.com/watch?v=aZlFYDenz38" TargetMode="External"/><Relationship Id="rId5" Type="http://schemas.openxmlformats.org/officeDocument/2006/relationships/hyperlink" Target="https://beincrypto.com/deepseek-ai-simple-prompts-crypto-profits/" TargetMode="External"/><Relationship Id="rId4" Type="http://schemas.openxmlformats.org/officeDocument/2006/relationships/hyperlink" Target="https://www.blocmates.com/news-posts/nof1-ai-introduces-alpha-arena-a-platform-for-ai-powered-trading-competitions" TargetMode="External"/><Relationship Id="rId9"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hyperlink" Target="https://blogs.nvidia.com/blog/nvidia-gtc-washington-dc-2025-news/"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s://www.minimax.io/news/minimax-m2" TargetMode="External"/><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hyperlink" Target="https://github.com/metauto-ai/HGM" TargetMode="External"/><Relationship Id="rId5" Type="http://schemas.openxmlformats.org/officeDocument/2006/relationships/hyperlink" Target="https://arxiv.org/abs/2510.21614" TargetMode="External"/><Relationship Id="rId4" Type="http://schemas.openxmlformats.org/officeDocument/2006/relationships/hyperlink" Target="https://www.youtube.com/watch?v=TCDpDXjpgPI" TargetMode="External"/><Relationship Id="rId9"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lev-selector/videos"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hyperlink" Target="https://arxiv.org/abs/2510.11288" TargetMode="External"/><Relationship Id="rId7"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hyperlink" Target="https://www.diabrowser.com/" TargetMode="External"/><Relationship Id="rId4" Type="http://schemas.openxmlformats.org/officeDocument/2006/relationships/hyperlink" Target="https://techcrunch.com/2025/10/25/openai-reportedly-developing-new-generative-music-tool/" TargetMode="External"/></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hyperlink" Target="https://ai.google/earth-ai/" TargetMode="External"/><Relationship Id="rId7"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hyperlink" Target="https://www.prnewswire.com/news-releases/government-of-jordan-collaborates-with-replit-to-launch-siraj--an-ai-powered-learning-assistant-transforming-education-302592023.html" TargetMode="External"/><Relationship Id="rId5" Type="http://schemas.openxmlformats.org/officeDocument/2006/relationships/hyperlink" Target="https://github.com/yihao-meng/HoloCine" TargetMode="External"/><Relationship Id="rId10" Type="http://schemas.openxmlformats.org/officeDocument/2006/relationships/image" Target="../media/image16.png"/><Relationship Id="rId4" Type="http://schemas.openxmlformats.org/officeDocument/2006/relationships/hyperlink" Target="https://www.krea.ai/blog/krea-realtime-14b" TargetMode="External"/><Relationship Id="rId9"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hyperlink" Target="https://www.webpronews.com/oracle-nears-38b-debt-deal-for-ai-data-centers-in-texas-wisconsin/"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jpeg"/><Relationship Id="rId4" Type="http://schemas.openxmlformats.org/officeDocument/2006/relationships/hyperlink" Target="https://www.webpronews.com/anthropic-secures-multibillion-dollar-google-deal-for-up-to-1m-tpu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5"/>
          <p:cNvSpPr txBox="1"/>
          <p:nvPr/>
        </p:nvSpPr>
        <p:spPr>
          <a:xfrm>
            <a:off x="78651" y="630966"/>
            <a:ext cx="44202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Crowd-sourced "LM Arena" Leaderboard</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Alpha Arena: Trading Real Crypto</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NVIDIA GTC Washington, D.C., $5T valuation</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OpenAI converted to a for-profit - October 28, 2025</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MiniMax-M2 model Open-Source</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Self-improving AI agents - HGM</a:t>
            </a:r>
            <a:endParaRPr b="1">
              <a:solidFill>
                <a:srgbClr val="3C78D8"/>
              </a:solidFill>
              <a:latin typeface="Calibri"/>
              <a:ea typeface="Calibri"/>
              <a:cs typeface="Calibri"/>
              <a:sym typeface="Calibri"/>
            </a:endParaRPr>
          </a:p>
        </p:txBody>
      </p:sp>
      <p:sp>
        <p:nvSpPr>
          <p:cNvPr id="64" name="Google Shape;64;p15"/>
          <p:cNvSpPr txBox="1"/>
          <p:nvPr/>
        </p:nvSpPr>
        <p:spPr>
          <a:xfrm>
            <a:off x="0" y="11"/>
            <a:ext cx="4420200" cy="4803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000" b="1" i="0" u="none" strike="noStrike" cap="none">
                <a:solidFill>
                  <a:srgbClr val="3C78D8"/>
                </a:solidFill>
                <a:latin typeface="Calibri"/>
                <a:ea typeface="Calibri"/>
                <a:cs typeface="Calibri"/>
                <a:sym typeface="Calibri"/>
              </a:rPr>
              <a:t>AI Updates</a:t>
            </a:r>
            <a:r>
              <a:rPr lang="en" sz="2200" b="1" i="0" u="none" strike="noStrike" cap="none">
                <a:solidFill>
                  <a:srgbClr val="3C78D8"/>
                </a:solidFill>
                <a:latin typeface="Calibri"/>
                <a:ea typeface="Calibri"/>
                <a:cs typeface="Calibri"/>
                <a:sym typeface="Calibri"/>
              </a:rPr>
              <a:t> - October </a:t>
            </a:r>
            <a:r>
              <a:rPr lang="en" sz="2200" b="1">
                <a:solidFill>
                  <a:srgbClr val="3C78D8"/>
                </a:solidFill>
                <a:latin typeface="Calibri"/>
                <a:ea typeface="Calibri"/>
                <a:cs typeface="Calibri"/>
                <a:sym typeface="Calibri"/>
              </a:rPr>
              <a:t>31</a:t>
            </a:r>
            <a:r>
              <a:rPr lang="en" sz="2200" b="1" i="0" u="none" strike="noStrike" cap="none">
                <a:solidFill>
                  <a:srgbClr val="3C78D8"/>
                </a:solidFill>
                <a:latin typeface="Calibri"/>
                <a:ea typeface="Calibri"/>
                <a:cs typeface="Calibri"/>
                <a:sym typeface="Calibri"/>
              </a:rPr>
              <a:t>, 2025</a:t>
            </a:r>
            <a:endParaRPr sz="2200" b="1" i="0" u="none" strike="noStrike" cap="none">
              <a:solidFill>
                <a:srgbClr val="3C78D8"/>
              </a:solidFill>
              <a:latin typeface="Calibri"/>
              <a:ea typeface="Calibri"/>
              <a:cs typeface="Calibri"/>
              <a:sym typeface="Calibri"/>
            </a:endParaRPr>
          </a:p>
        </p:txBody>
      </p:sp>
      <p:sp>
        <p:nvSpPr>
          <p:cNvPr id="65" name="Google Shape;65;p15"/>
          <p:cNvSpPr txBox="1"/>
          <p:nvPr/>
        </p:nvSpPr>
        <p:spPr>
          <a:xfrm>
            <a:off x="4576975" y="4375805"/>
            <a:ext cx="4502400" cy="449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Amazon lays off 14K people</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i="0" u="none" strike="noStrike" cap="none">
                <a:solidFill>
                  <a:srgbClr val="3C78D8"/>
                </a:solidFill>
                <a:latin typeface="Calibri"/>
                <a:ea typeface="Calibri"/>
                <a:cs typeface="Calibri"/>
                <a:sym typeface="Calibri"/>
              </a:rPr>
              <a:t>Jobs, Layoffs, </a:t>
            </a:r>
            <a:r>
              <a:rPr lang="en" b="1">
                <a:solidFill>
                  <a:srgbClr val="3C78D8"/>
                </a:solidFill>
                <a:latin typeface="Calibri"/>
                <a:ea typeface="Calibri"/>
                <a:cs typeface="Calibri"/>
                <a:sym typeface="Calibri"/>
              </a:rPr>
              <a:t>demand for AI Engineers</a:t>
            </a:r>
            <a:endParaRPr b="1" i="0" u="none" strike="noStrike" cap="none">
              <a:solidFill>
                <a:srgbClr val="3C78D8"/>
              </a:solidFill>
              <a:latin typeface="Calibri"/>
              <a:ea typeface="Calibri"/>
              <a:cs typeface="Calibri"/>
              <a:sym typeface="Calibri"/>
            </a:endParaRPr>
          </a:p>
        </p:txBody>
      </p:sp>
      <p:sp>
        <p:nvSpPr>
          <p:cNvPr id="66" name="Google Shape;66;p15"/>
          <p:cNvSpPr txBox="1"/>
          <p:nvPr/>
        </p:nvSpPr>
        <p:spPr>
          <a:xfrm>
            <a:off x="78651" y="2016523"/>
            <a:ext cx="4420200" cy="28197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Evil Examples Corrupt All LLM Outputs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OpenAI Music Generator - not released yet</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Dia - AI browser from The Browser Company</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HoloCine open-source long video model</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Krea Realtime 14B autoregressive video model</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Google Earth AI for disaster forecasting</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The Kingdom of Jordan - Siraj AI for Schools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Oracle $38 billion debt financing package</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Google to give 1M+ TPUs to Anthropic</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Microsoft Copilot updates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Interview with Perplexity CEO Aravind Srinivas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Open Notebook - alternative to NotebookLM</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GitHub Agent HQ</a:t>
            </a:r>
            <a:endParaRPr b="1">
              <a:solidFill>
                <a:srgbClr val="3C78D8"/>
              </a:solidFill>
              <a:latin typeface="Calibri"/>
              <a:ea typeface="Calibri"/>
              <a:cs typeface="Calibri"/>
              <a:sym typeface="Calibri"/>
            </a:endParaRPr>
          </a:p>
        </p:txBody>
      </p:sp>
      <p:sp>
        <p:nvSpPr>
          <p:cNvPr id="67" name="Google Shape;67;p15"/>
          <p:cNvSpPr txBox="1"/>
          <p:nvPr/>
        </p:nvSpPr>
        <p:spPr>
          <a:xfrm>
            <a:off x="4576975" y="637607"/>
            <a:ext cx="4502400" cy="36819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OpenAI timeline for automated AI research</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SoftBank's $30B OpenAI Investment approved</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Mistral's AI Studio Platform</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Stability AI and EA (Electronic Arts) Partnership</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Thinking Machines Lab on Continous Learning</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Ripple Effect Protocol (REP)</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ProtocolBench and ProtocolRouter</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Amazon AI Data Center For Anthropic in Indiana, US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Extropic's Thermodynamic Computing</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Saudi Arabia $40 Bln push building data centers for AI</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OpenAI signs PayPal to process ChatGPT payments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Elon Musk Grokipedia</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Cursor 2.0</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WoW: Self-Evolving AI System</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Neo: The $20K Humanoid Robot</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Bumi: Affordable 94cm Humanoid Robot</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Unitree G1: Strength and Balance</a:t>
            </a:r>
            <a:endParaRPr b="1">
              <a:solidFill>
                <a:srgbClr val="3C78D8"/>
              </a:solidFill>
              <a:latin typeface="Calibri"/>
              <a:ea typeface="Calibri"/>
              <a:cs typeface="Calibri"/>
              <a:sym typeface="Calibri"/>
            </a:endParaRPr>
          </a:p>
        </p:txBody>
      </p:sp>
      <p:sp>
        <p:nvSpPr>
          <p:cNvPr id="68" name="Google Shape;68;p15"/>
          <p:cNvSpPr txBox="1"/>
          <p:nvPr/>
        </p:nvSpPr>
        <p:spPr>
          <a:xfrm>
            <a:off x="4576975" y="75375"/>
            <a:ext cx="4502400" cy="3570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100" b="1" i="1">
                <a:solidFill>
                  <a:srgbClr val="FF0000"/>
                </a:solidFill>
                <a:latin typeface="Roboto Mono"/>
                <a:ea typeface="Roboto Mono"/>
                <a:cs typeface="Roboto Mono"/>
                <a:sym typeface="Roboto Mono"/>
              </a:rPr>
              <a:t>"OpenAI's infrastructure deals surpassed $1 Trillion"</a:t>
            </a:r>
            <a:endParaRPr sz="1100" b="1" i="1">
              <a:solidFill>
                <a:srgbClr val="FF0000"/>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100" b="1" i="1">
                <a:solidFill>
                  <a:srgbClr val="FF0000"/>
                </a:solidFill>
                <a:latin typeface="Roboto Mono"/>
                <a:ea typeface="Roboto Mono"/>
                <a:cs typeface="Roboto Mono"/>
                <a:sym typeface="Roboto Mono"/>
              </a:rPr>
              <a:t>"NVIDIA Market cap surpassed $5 Trillion"</a:t>
            </a:r>
            <a:endParaRPr sz="1100" b="1" i="1">
              <a:solidFill>
                <a:srgbClr val="FF0000"/>
              </a:solidFill>
              <a:latin typeface="Roboto Mono"/>
              <a:ea typeface="Roboto Mono"/>
              <a:cs typeface="Roboto Mono"/>
              <a:sym typeface="Roboto Mon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4"/>
          <p:cNvSpPr txBox="1"/>
          <p:nvPr/>
        </p:nvSpPr>
        <p:spPr>
          <a:xfrm>
            <a:off x="55075" y="20375"/>
            <a:ext cx="2501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5</a:t>
            </a:r>
            <a:endParaRPr sz="2000" b="1" i="0" u="none" strike="noStrike" cap="none">
              <a:solidFill>
                <a:schemeClr val="dk1"/>
              </a:solidFill>
              <a:latin typeface="Calibri"/>
              <a:ea typeface="Calibri"/>
              <a:cs typeface="Calibri"/>
              <a:sym typeface="Calibri"/>
            </a:endParaRPr>
          </a:p>
        </p:txBody>
      </p:sp>
      <p:sp>
        <p:nvSpPr>
          <p:cNvPr id="224" name="Google Shape;224;p24"/>
          <p:cNvSpPr txBox="1"/>
          <p:nvPr/>
        </p:nvSpPr>
        <p:spPr>
          <a:xfrm>
            <a:off x="55075" y="342687"/>
            <a:ext cx="4444500" cy="2681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rgbClr val="FF0000"/>
              </a:buClr>
              <a:buSzPts val="1100"/>
              <a:buFont typeface="Calibri"/>
              <a:buChar char="●"/>
            </a:pPr>
            <a:r>
              <a:rPr lang="en" sz="1100" b="1">
                <a:solidFill>
                  <a:srgbClr val="FF0000"/>
                </a:solidFill>
                <a:latin typeface="Calibri"/>
                <a:ea typeface="Calibri"/>
                <a:cs typeface="Calibri"/>
                <a:sym typeface="Calibri"/>
              </a:rPr>
              <a:t>Microsoft Copilot updates</a:t>
            </a:r>
            <a:endParaRPr sz="1100" b="1">
              <a:solidFill>
                <a:srgbClr val="FF0000"/>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3"/>
              </a:rPr>
              <a:t>https://aimagazine.com/news/inside-microsofts-copilot-updates-for-human-centred-ai</a:t>
            </a:r>
            <a:endParaRPr sz="8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Groups - up to 32 people to collaborate in a shared AI chat session</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Memory - retain long-term information about users preferences, work style, recurring projects, and communication patterns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Connectors - integrate Copilot with Outlook, OneDrive, Gmail, Google Drive, calendars, files, and contacts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Mico AI Companion - an animated shape-shifting avatar designed for voice-first, emotionally expressive interactions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Real Talk Mode - mirror your conversation style while maintaining its own perspective</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Windows "Hey, Copilot" from anywhere</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Edge browser now has AI automation - book hotels, fill forms, or summarize pages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Healthcare - locate doctors by specialty, location, insurance acceptance, ratings, and education</a:t>
            </a:r>
            <a:endParaRPr sz="1100">
              <a:solidFill>
                <a:schemeClr val="dk1"/>
              </a:solidFill>
              <a:latin typeface="Calibri"/>
              <a:ea typeface="Calibri"/>
              <a:cs typeface="Calibri"/>
              <a:sym typeface="Calibri"/>
            </a:endParaRPr>
          </a:p>
        </p:txBody>
      </p:sp>
      <p:pic>
        <p:nvPicPr>
          <p:cNvPr id="225" name="Google Shape;225;p24"/>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805125" y="527549"/>
            <a:ext cx="3742824" cy="1007700"/>
          </a:xfrm>
          <a:prstGeom prst="rect">
            <a:avLst/>
          </a:prstGeom>
          <a:noFill/>
          <a:ln w="9525" cap="flat" cmpd="sng">
            <a:solidFill>
              <a:srgbClr val="FF0000"/>
            </a:solidFill>
            <a:prstDash val="solid"/>
            <a:round/>
            <a:headEnd type="none" w="sm" len="sm"/>
            <a:tailEnd type="none" w="sm" len="sm"/>
          </a:ln>
        </p:spPr>
      </p:pic>
      <p:sp>
        <p:nvSpPr>
          <p:cNvPr id="226" name="Google Shape;226;p24"/>
          <p:cNvSpPr txBox="1"/>
          <p:nvPr/>
        </p:nvSpPr>
        <p:spPr>
          <a:xfrm>
            <a:off x="55075" y="3139420"/>
            <a:ext cx="4444500" cy="1834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Interview with Perplexity CEO Aravind Srinivas</a:t>
            </a:r>
            <a:r>
              <a:rPr lang="en" sz="1100">
                <a:solidFill>
                  <a:schemeClr val="dk1"/>
                </a:solidFill>
                <a:latin typeface="Calibri"/>
                <a:ea typeface="Calibri"/>
                <a:cs typeface="Calibri"/>
                <a:sym typeface="Calibri"/>
              </a:rPr>
              <a:t>:</a:t>
            </a:r>
            <a:br>
              <a:rPr lang="en" sz="1100">
                <a:solidFill>
                  <a:schemeClr val="dk1"/>
                </a:solidFill>
                <a:latin typeface="Calibri"/>
                <a:ea typeface="Calibri"/>
                <a:cs typeface="Calibri"/>
                <a:sym typeface="Calibri"/>
              </a:rPr>
            </a:br>
            <a:r>
              <a:rPr lang="en" sz="800" u="sng">
                <a:solidFill>
                  <a:schemeClr val="hlink"/>
                </a:solidFill>
                <a:latin typeface="Calibri"/>
                <a:ea typeface="Calibri"/>
                <a:cs typeface="Calibri"/>
                <a:sym typeface="Calibri"/>
                <a:hlinkClick r:id="rId5"/>
              </a:rPr>
              <a:t>https://www.youtube.com/watch?v=U7PcyE0p54s</a:t>
            </a:r>
            <a:endParaRPr sz="8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Exponential, Relentless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AI agents negotiating on behalf of users. Companies might bid for agent attention, sharing revenue with users (as opposed to Google who gets all the difference)</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Primary success trait - intellectual curiosity. Enjoying deep learning about any topic.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Proving himself, bet on himself against giants like Google and OpenAI. He maintains this confidence by telling himself "</a:t>
            </a:r>
            <a:r>
              <a:rPr lang="en" sz="1100" b="1">
                <a:solidFill>
                  <a:srgbClr val="FF0000"/>
                </a:solidFill>
                <a:latin typeface="Calibri"/>
                <a:ea typeface="Calibri"/>
                <a:cs typeface="Calibri"/>
                <a:sym typeface="Calibri"/>
              </a:rPr>
              <a:t>I'll prove you wrong</a:t>
            </a:r>
            <a:r>
              <a:rPr lang="en" sz="1100">
                <a:solidFill>
                  <a:schemeClr val="dk1"/>
                </a:solidFill>
                <a:latin typeface="Calibri"/>
                <a:ea typeface="Calibri"/>
                <a:cs typeface="Calibri"/>
                <a:sym typeface="Calibri"/>
              </a:rPr>
              <a:t>" when facing criticism.</a:t>
            </a:r>
            <a:endParaRPr sz="1100">
              <a:solidFill>
                <a:schemeClr val="dk1"/>
              </a:solidFill>
              <a:latin typeface="Calibri"/>
              <a:ea typeface="Calibri"/>
              <a:cs typeface="Calibri"/>
              <a:sym typeface="Calibri"/>
            </a:endParaRPr>
          </a:p>
        </p:txBody>
      </p:sp>
      <p:pic>
        <p:nvPicPr>
          <p:cNvPr id="227" name="Google Shape;227;p24"/>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4758200" y="3329350"/>
            <a:ext cx="1578675" cy="14185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5"/>
          <p:cNvSpPr txBox="1"/>
          <p:nvPr/>
        </p:nvSpPr>
        <p:spPr>
          <a:xfrm>
            <a:off x="55075" y="20375"/>
            <a:ext cx="44445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Open Notebook ~ NotebookLM</a:t>
            </a:r>
            <a:endParaRPr sz="2000" b="1" i="0" u="none" strike="noStrike" cap="none">
              <a:solidFill>
                <a:schemeClr val="dk1"/>
              </a:solidFill>
              <a:latin typeface="Calibri"/>
              <a:ea typeface="Calibri"/>
              <a:cs typeface="Calibri"/>
              <a:sym typeface="Calibri"/>
            </a:endParaRPr>
          </a:p>
        </p:txBody>
      </p:sp>
      <p:sp>
        <p:nvSpPr>
          <p:cNvPr id="233" name="Google Shape;233;p25"/>
          <p:cNvSpPr txBox="1"/>
          <p:nvPr/>
        </p:nvSpPr>
        <p:spPr>
          <a:xfrm>
            <a:off x="55075" y="427500"/>
            <a:ext cx="4653900" cy="223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Open Notebook - alternative to NotebookLM</a:t>
            </a:r>
            <a:endParaRPr sz="1200" b="1">
              <a:solidFill>
                <a:srgbClr val="FF0000"/>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200">
                <a:solidFill>
                  <a:schemeClr val="dk1"/>
                </a:solidFill>
                <a:latin typeface="Calibri"/>
                <a:ea typeface="Calibri"/>
                <a:cs typeface="Calibri"/>
                <a:sym typeface="Calibri"/>
              </a:rPr>
              <a:t>Open-source, self-hosted, AI-powered, privacy-focused</a:t>
            </a:r>
            <a:br>
              <a:rPr lang="en" sz="800">
                <a:solidFill>
                  <a:schemeClr val="dk1"/>
                </a:solidFill>
                <a:latin typeface="Calibri"/>
                <a:ea typeface="Calibri"/>
                <a:cs typeface="Calibri"/>
                <a:sym typeface="Calibri"/>
              </a:rPr>
            </a:br>
            <a:r>
              <a:rPr lang="en" sz="800" u="sng">
                <a:solidFill>
                  <a:schemeClr val="hlink"/>
                </a:solidFill>
                <a:latin typeface="Calibri"/>
                <a:ea typeface="Calibri"/>
                <a:cs typeface="Calibri"/>
                <a:sym typeface="Calibri"/>
                <a:hlinkClick r:id="rId3"/>
              </a:rPr>
              <a:t>https://www.open-notebook.ai</a:t>
            </a:r>
            <a:r>
              <a:rPr lang="en" sz="800">
                <a:solidFill>
                  <a:schemeClr val="dk1"/>
                </a:solidFill>
                <a:latin typeface="Calibri"/>
                <a:ea typeface="Calibri"/>
                <a:cs typeface="Calibri"/>
                <a:sym typeface="Calibri"/>
              </a:rPr>
              <a:t> , </a:t>
            </a:r>
            <a:r>
              <a:rPr lang="en" sz="800" u="sng">
                <a:solidFill>
                  <a:schemeClr val="hlink"/>
                </a:solidFill>
                <a:latin typeface="Calibri"/>
                <a:ea typeface="Calibri"/>
                <a:cs typeface="Calibri"/>
                <a:sym typeface="Calibri"/>
                <a:hlinkClick r:id="rId4"/>
              </a:rPr>
              <a:t>https://github.com/lfnovo/open-notebook</a:t>
            </a:r>
            <a:endParaRPr sz="8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200">
                <a:solidFill>
                  <a:schemeClr val="dk1"/>
                </a:solidFill>
                <a:latin typeface="Calibri"/>
                <a:ea typeface="Calibri"/>
                <a:cs typeface="Calibri"/>
                <a:sym typeface="Calibri"/>
              </a:rPr>
              <a:t>Created by developer Luis Novo (a.k.a. lfnovo) from São Paulo, Brazil</a:t>
            </a:r>
            <a:br>
              <a:rPr lang="en" sz="800">
                <a:solidFill>
                  <a:schemeClr val="dk1"/>
                </a:solidFill>
                <a:latin typeface="Calibri"/>
                <a:ea typeface="Calibri"/>
                <a:cs typeface="Calibri"/>
                <a:sym typeface="Calibri"/>
              </a:rPr>
            </a:br>
            <a:r>
              <a:rPr lang="en" sz="800" u="sng">
                <a:solidFill>
                  <a:schemeClr val="hlink"/>
                </a:solidFill>
                <a:latin typeface="Calibri"/>
                <a:ea typeface="Calibri"/>
                <a:cs typeface="Calibri"/>
                <a:sym typeface="Calibri"/>
                <a:hlinkClick r:id="rId5"/>
              </a:rPr>
              <a:t>https://github.com/lfnovo</a:t>
            </a:r>
            <a:r>
              <a:rPr lang="en" sz="800">
                <a:solidFill>
                  <a:schemeClr val="dk1"/>
                </a:solidFill>
                <a:latin typeface="Calibri"/>
                <a:ea typeface="Calibri"/>
                <a:cs typeface="Calibri"/>
                <a:sym typeface="Calibri"/>
              </a:rPr>
              <a:t> , </a:t>
            </a:r>
            <a:r>
              <a:rPr lang="en" sz="800" u="sng">
                <a:solidFill>
                  <a:schemeClr val="hlink"/>
                </a:solidFill>
                <a:latin typeface="Calibri"/>
                <a:ea typeface="Calibri"/>
                <a:cs typeface="Calibri"/>
                <a:sym typeface="Calibri"/>
                <a:hlinkClick r:id="rId6"/>
              </a:rPr>
              <a:t>https://www.supernovalabs.com/en/</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Supports multiple notebooks, diverse content types (links, PDFs, PowerPoint, YouTube videos, text)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Offers AI-powered note generation with recursive summarization, and integrates full-text and vector search capabilities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Transformations - converting content into custom analyses or articles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Support for multiple AI providers (OpenAI, Anthropic, Vertex AI,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Upcoming: podcast generator and enhanced citation management</a:t>
            </a:r>
            <a:endParaRPr sz="12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7"/>
              </a:rPr>
              <a:t>https://www.xda-developers.com/open-notebook-is-the-best-self-hosted-notebooklm-alternative/</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p:txBody>
      </p:sp>
      <p:pic>
        <p:nvPicPr>
          <p:cNvPr id="234" name="Google Shape;234;p25"/>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5359325" y="725325"/>
            <a:ext cx="1355800" cy="1355800"/>
          </a:xfrm>
          <a:prstGeom prst="rect">
            <a:avLst/>
          </a:prstGeom>
          <a:noFill/>
          <a:ln w="9525" cap="flat" cmpd="sng">
            <a:solidFill>
              <a:srgbClr val="FF0000"/>
            </a:solidFill>
            <a:prstDash val="solid"/>
            <a:round/>
            <a:headEnd type="none" w="sm" len="sm"/>
            <a:tailEnd type="none" w="sm" len="sm"/>
          </a:ln>
        </p:spPr>
      </p:pic>
      <p:pic>
        <p:nvPicPr>
          <p:cNvPr id="235" name="Google Shape;235;p25"/>
          <p:cNvPicPr preferRelativeResize="0"/>
          <p:nvPr/>
        </p:nvPicPr>
        <p:blipFill rotWithShape="1">
          <a:blip r:embed="rId9" cstate="email">
            <a:alphaModFix/>
            <a:extLst>
              <a:ext uri="{28A0092B-C50C-407E-A947-70E740481C1C}">
                <a14:useLocalDpi xmlns:a14="http://schemas.microsoft.com/office/drawing/2010/main"/>
              </a:ext>
            </a:extLst>
          </a:blip>
          <a:srcRect/>
          <a:stretch/>
        </p:blipFill>
        <p:spPr>
          <a:xfrm>
            <a:off x="6945275" y="725325"/>
            <a:ext cx="1166850" cy="1298950"/>
          </a:xfrm>
          <a:prstGeom prst="rect">
            <a:avLst/>
          </a:prstGeom>
          <a:noFill/>
          <a:ln>
            <a:noFill/>
          </a:ln>
        </p:spPr>
      </p:pic>
      <p:sp>
        <p:nvSpPr>
          <p:cNvPr id="236" name="Google Shape;236;p25"/>
          <p:cNvSpPr txBox="1"/>
          <p:nvPr/>
        </p:nvSpPr>
        <p:spPr>
          <a:xfrm>
            <a:off x="682925" y="2884250"/>
            <a:ext cx="2909700" cy="211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mkdir open-notebook &amp;&amp; cd open-notebook</a:t>
            </a: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docker run -d \</a:t>
            </a: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  --name open-notebook \</a:t>
            </a: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  -p 8502:8502 -p 5055:5055 \</a:t>
            </a: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  -v ./notebook_data:/app/data \</a:t>
            </a: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  -v ./surreal_data:/mydata \</a:t>
            </a: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  -e OPENAI_API_KEY=your_key_here \</a:t>
            </a: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  -e SURREAL_URL="ws://localhost:8000/rpc" \</a:t>
            </a: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  -e SURREAL_USER="root" \</a:t>
            </a: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  -e SURREAL_PASSWORD="root" \</a:t>
            </a: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  -e SURREAL_NAMESPACE="open_notebook" \</a:t>
            </a: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  -e SURREAL_DATABASE="production" \</a:t>
            </a: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  lfnovo/open_notebook:v1-latest-single</a:t>
            </a: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start with: docker compose up -d</a:t>
            </a: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Access: </a:t>
            </a:r>
            <a:r>
              <a:rPr lang="en" sz="800" b="1" u="sng">
                <a:solidFill>
                  <a:schemeClr val="hlink"/>
                </a:solidFill>
                <a:latin typeface="Roboto Mono"/>
                <a:ea typeface="Roboto Mono"/>
                <a:cs typeface="Roboto Mono"/>
                <a:sym typeface="Roboto Mono"/>
                <a:hlinkClick r:id="rId10"/>
              </a:rPr>
              <a:t>http://localhost:8502</a:t>
            </a:r>
            <a:r>
              <a:rPr lang="en" sz="800" b="1">
                <a:solidFill>
                  <a:srgbClr val="3C78D8"/>
                </a:solidFill>
                <a:latin typeface="Roboto Mono"/>
                <a:ea typeface="Roboto Mono"/>
                <a:cs typeface="Roboto Mono"/>
                <a:sym typeface="Roboto Mono"/>
              </a:rPr>
              <a:t> </a:t>
            </a:r>
            <a:endParaRPr sz="800" b="1">
              <a:solidFill>
                <a:srgbClr val="3C78D8"/>
              </a:solidFill>
              <a:latin typeface="Roboto Mono"/>
              <a:ea typeface="Roboto Mono"/>
              <a:cs typeface="Roboto Mono"/>
              <a:sym typeface="Roboto Mon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6"/>
          <p:cNvSpPr txBox="1"/>
          <p:nvPr/>
        </p:nvSpPr>
        <p:spPr>
          <a:xfrm>
            <a:off x="55075" y="743"/>
            <a:ext cx="2501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6</a:t>
            </a:r>
            <a:endParaRPr sz="2000" b="1" i="0" u="none" strike="noStrike" cap="none">
              <a:solidFill>
                <a:schemeClr val="dk1"/>
              </a:solidFill>
              <a:latin typeface="Calibri"/>
              <a:ea typeface="Calibri"/>
              <a:cs typeface="Calibri"/>
              <a:sym typeface="Calibri"/>
            </a:endParaRPr>
          </a:p>
        </p:txBody>
      </p:sp>
      <p:sp>
        <p:nvSpPr>
          <p:cNvPr id="242" name="Google Shape;242;p26"/>
          <p:cNvSpPr txBox="1"/>
          <p:nvPr/>
        </p:nvSpPr>
        <p:spPr>
          <a:xfrm>
            <a:off x="55075" y="322671"/>
            <a:ext cx="4444500" cy="2635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rgbClr val="FF0000"/>
              </a:buClr>
              <a:buSzPts val="1100"/>
              <a:buFont typeface="Calibri"/>
              <a:buChar char="●"/>
            </a:pPr>
            <a:r>
              <a:rPr lang="en" sz="1100" b="1">
                <a:solidFill>
                  <a:srgbClr val="FF0000"/>
                </a:solidFill>
                <a:latin typeface="Calibri"/>
                <a:ea typeface="Calibri"/>
                <a:cs typeface="Calibri"/>
                <a:sym typeface="Calibri"/>
              </a:rPr>
              <a:t>GitHub Agent HQ</a:t>
            </a:r>
            <a:endParaRPr sz="8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Unified dashboard where developers can assign tasks, monitor progress, and </a:t>
            </a:r>
            <a:r>
              <a:rPr lang="en" sz="1100" b="1">
                <a:solidFill>
                  <a:srgbClr val="3C78D8"/>
                </a:solidFill>
                <a:latin typeface="Calibri"/>
                <a:ea typeface="Calibri"/>
                <a:cs typeface="Calibri"/>
                <a:sym typeface="Calibri"/>
              </a:rPr>
              <a:t>supervise multiple AI agents simultaneously</a:t>
            </a:r>
            <a:endParaRPr sz="1100" b="1">
              <a:solidFill>
                <a:srgbClr val="3C78D8"/>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Supports OpenAI's Codex, Anthropic's Claude, Google's Jules, xAI, and Cognition's Devin</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Centralized policies, audit trails, code quality scoring, and tech debt tracking. Organizations gain admin-level controls to enforce security compliance, manage repository access permissions, and monitor agent usage across teams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GitHub introduced the </a:t>
            </a:r>
            <a:r>
              <a:rPr lang="en" sz="1100" b="1">
                <a:solidFill>
                  <a:srgbClr val="3C78D8"/>
                </a:solidFill>
                <a:latin typeface="Calibri"/>
                <a:ea typeface="Calibri"/>
                <a:cs typeface="Calibri"/>
                <a:sym typeface="Calibri"/>
              </a:rPr>
              <a:t>AGENTS.md</a:t>
            </a:r>
            <a:r>
              <a:rPr lang="en" sz="1100">
                <a:solidFill>
                  <a:schemeClr val="dk1"/>
                </a:solidFill>
                <a:latin typeface="Calibri"/>
                <a:ea typeface="Calibri"/>
                <a:cs typeface="Calibri"/>
                <a:sym typeface="Calibri"/>
              </a:rPr>
              <a:t> specification allowing teams to version-control agent behavior and establish "house rules" that automatically apply to all agents working in a repository</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Planning (</a:t>
            </a:r>
            <a:r>
              <a:rPr lang="en" sz="1100" b="1">
                <a:solidFill>
                  <a:srgbClr val="3C78D8"/>
                </a:solidFill>
                <a:latin typeface="Calibri"/>
                <a:ea typeface="Calibri"/>
                <a:cs typeface="Calibri"/>
                <a:sym typeface="Calibri"/>
              </a:rPr>
              <a:t>GitHub SpecKit</a:t>
            </a:r>
            <a:r>
              <a:rPr lang="en" sz="1100">
                <a:solidFill>
                  <a:schemeClr val="dk1"/>
                </a:solidFill>
                <a:latin typeface="Calibri"/>
                <a:ea typeface="Calibri"/>
                <a:cs typeface="Calibri"/>
                <a:sym typeface="Calibri"/>
              </a:rPr>
              <a:t>), implementation, code review (</a:t>
            </a:r>
            <a:r>
              <a:rPr lang="en" sz="1100" b="1">
                <a:solidFill>
                  <a:srgbClr val="3C78D8"/>
                </a:solidFill>
                <a:latin typeface="Calibri"/>
                <a:ea typeface="Calibri"/>
                <a:cs typeface="Calibri"/>
                <a:sym typeface="Calibri"/>
              </a:rPr>
              <a:t>CodeQL</a:t>
            </a:r>
            <a:r>
              <a:rPr lang="en" sz="1100">
                <a:solidFill>
                  <a:schemeClr val="dk1"/>
                </a:solidFill>
                <a:latin typeface="Calibri"/>
                <a:ea typeface="Calibri"/>
                <a:cs typeface="Calibri"/>
                <a:sym typeface="Calibri"/>
              </a:rPr>
              <a:t>) and security hardening, MCP</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3"/>
              </a:rPr>
              <a:t>https://www.youtube.com/watch?v=YFsY7wOOXyM</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4"/>
              </a:rPr>
              <a:t>https://github.blog/news-insights/company-news/welcome-home-agents/</a:t>
            </a:r>
            <a:r>
              <a:rPr lang="en" sz="8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p:txBody>
      </p:sp>
      <p:sp>
        <p:nvSpPr>
          <p:cNvPr id="243" name="Google Shape;243;p26"/>
          <p:cNvSpPr txBox="1"/>
          <p:nvPr/>
        </p:nvSpPr>
        <p:spPr>
          <a:xfrm>
            <a:off x="55075" y="3002482"/>
            <a:ext cx="4444500" cy="2127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7950" algn="l" rtl="0">
              <a:lnSpc>
                <a:spcPct val="100000"/>
              </a:lnSpc>
              <a:spcBef>
                <a:spcPts val="0"/>
              </a:spcBef>
              <a:spcAft>
                <a:spcPts val="0"/>
              </a:spcAft>
              <a:buClr>
                <a:srgbClr val="FF0000"/>
              </a:buClr>
              <a:buSzPts val="800"/>
              <a:buFont typeface="Calibri"/>
              <a:buChar char="●"/>
            </a:pPr>
            <a:r>
              <a:rPr lang="en" sz="1100" b="1">
                <a:solidFill>
                  <a:srgbClr val="FF0000"/>
                </a:solidFill>
                <a:latin typeface="Calibri"/>
                <a:ea typeface="Calibri"/>
                <a:cs typeface="Calibri"/>
                <a:sym typeface="Calibri"/>
              </a:rPr>
              <a:t>OpenAI timeline for automated AI research</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Sam Altman and Jakub Pachocki announced two critical milestones: an "intern" by September 2026 and "fully automated AI research" by March 2028</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Automated AI research could trigger an intelligence explosion. Once AI systems can autonomously conduct AI research, they could accelerate progress exponentially</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The roadmap underscores why tech companies are investing billions to trillions in AI development—they're betting on this automation inflection point fundamentally transforming scientific discovery and technological progress</a:t>
            </a:r>
            <a:r>
              <a:rPr lang="en" sz="800">
                <a:solidFill>
                  <a:schemeClr val="dk1"/>
                </a:solidFill>
                <a:latin typeface="Calibri"/>
                <a:ea typeface="Calibri"/>
                <a:cs typeface="Calibri"/>
                <a:sym typeface="Calibri"/>
              </a:rPr>
              <a:t> - </a:t>
            </a:r>
            <a:r>
              <a:rPr lang="en" sz="800" u="sng">
                <a:solidFill>
                  <a:schemeClr val="hlink"/>
                </a:solidFill>
                <a:latin typeface="Calibri"/>
                <a:ea typeface="Calibri"/>
                <a:cs typeface="Calibri"/>
                <a:sym typeface="Calibri"/>
                <a:hlinkClick r:id="rId5"/>
              </a:rPr>
              <a:t>https://www.youtube.com/watch?v=WrEVCsK4XOQ</a:t>
            </a:r>
            <a:r>
              <a:rPr lang="en" sz="800">
                <a:solidFill>
                  <a:schemeClr val="dk1"/>
                </a:solidFill>
                <a:latin typeface="Calibri"/>
                <a:ea typeface="Calibri"/>
                <a:cs typeface="Calibri"/>
                <a:sym typeface="Calibri"/>
              </a:rPr>
              <a:t>  </a:t>
            </a:r>
            <a:r>
              <a:rPr lang="en" sz="800" u="sng">
                <a:solidFill>
                  <a:schemeClr val="hlink"/>
                </a:solidFill>
                <a:latin typeface="Calibri"/>
                <a:ea typeface="Calibri"/>
                <a:cs typeface="Calibri"/>
                <a:sym typeface="Calibri"/>
                <a:hlinkClick r:id="rId6"/>
              </a:rPr>
              <a:t>https://www.techradar.com/ai-platforms-assistants/chatgpt/openai-roadmap-revealed-ai-research-interns-by-2026-full-blown-agi-researchers-by-2028</a:t>
            </a:r>
            <a:endParaRPr sz="800">
              <a:solidFill>
                <a:schemeClr val="dk1"/>
              </a:solidFill>
              <a:latin typeface="Calibri"/>
              <a:ea typeface="Calibri"/>
              <a:cs typeface="Calibri"/>
              <a:sym typeface="Calibri"/>
            </a:endParaRPr>
          </a:p>
        </p:txBody>
      </p:sp>
      <p:pic>
        <p:nvPicPr>
          <p:cNvPr id="244" name="Google Shape;244;p26"/>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671625" y="891950"/>
            <a:ext cx="3324425" cy="1496650"/>
          </a:xfrm>
          <a:prstGeom prst="rect">
            <a:avLst/>
          </a:prstGeom>
          <a:noFill/>
          <a:ln w="9525" cap="flat" cmpd="sng">
            <a:solidFill>
              <a:srgbClr val="FF0000"/>
            </a:solidFill>
            <a:prstDash val="solid"/>
            <a:round/>
            <a:headEnd type="none" w="sm" len="sm"/>
            <a:tailEnd type="none" w="sm" len="sm"/>
          </a:ln>
        </p:spPr>
      </p:pic>
      <p:pic>
        <p:nvPicPr>
          <p:cNvPr id="245" name="Google Shape;245;p26"/>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756250" y="3294950"/>
            <a:ext cx="3155176" cy="154235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7"/>
          <p:cNvSpPr txBox="1"/>
          <p:nvPr/>
        </p:nvSpPr>
        <p:spPr>
          <a:xfrm>
            <a:off x="55075" y="20375"/>
            <a:ext cx="2501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7</a:t>
            </a:r>
            <a:endParaRPr sz="2000" b="1" i="0" u="none" strike="noStrike" cap="none">
              <a:solidFill>
                <a:schemeClr val="dk1"/>
              </a:solidFill>
              <a:latin typeface="Calibri"/>
              <a:ea typeface="Calibri"/>
              <a:cs typeface="Calibri"/>
              <a:sym typeface="Calibri"/>
            </a:endParaRPr>
          </a:p>
        </p:txBody>
      </p:sp>
      <p:sp>
        <p:nvSpPr>
          <p:cNvPr id="251" name="Google Shape;251;p27"/>
          <p:cNvSpPr txBox="1"/>
          <p:nvPr/>
        </p:nvSpPr>
        <p:spPr>
          <a:xfrm>
            <a:off x="4599825" y="4625620"/>
            <a:ext cx="4444500" cy="310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7950" algn="l" rtl="0">
              <a:lnSpc>
                <a:spcPct val="100000"/>
              </a:lnSpc>
              <a:spcBef>
                <a:spcPts val="0"/>
              </a:spcBef>
              <a:spcAft>
                <a:spcPts val="0"/>
              </a:spcAft>
              <a:buClr>
                <a:srgbClr val="FF0000"/>
              </a:buClr>
              <a:buSzPts val="800"/>
              <a:buFont typeface="Calibri"/>
              <a:buChar char="●"/>
            </a:pPr>
            <a:r>
              <a:rPr lang="en" sz="1100" b="1">
                <a:solidFill>
                  <a:srgbClr val="FF0000"/>
                </a:solidFill>
                <a:latin typeface="Calibri"/>
                <a:ea typeface="Calibri"/>
                <a:cs typeface="Calibri"/>
                <a:sym typeface="Calibri"/>
              </a:rPr>
              <a:t>SoftBank's $30B OpenAI Investment approved</a:t>
            </a:r>
            <a:endParaRPr sz="1100" b="1">
              <a:solidFill>
                <a:srgbClr val="FF0000"/>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3"/>
              </a:rPr>
              <a:t>https://yourstory.com/ai-story/softbank-openai-investment</a:t>
            </a:r>
            <a:endParaRPr sz="800">
              <a:solidFill>
                <a:schemeClr val="dk1"/>
              </a:solidFill>
              <a:latin typeface="Calibri"/>
              <a:ea typeface="Calibri"/>
              <a:cs typeface="Calibri"/>
              <a:sym typeface="Calibri"/>
            </a:endParaRPr>
          </a:p>
        </p:txBody>
      </p:sp>
      <p:sp>
        <p:nvSpPr>
          <p:cNvPr id="252" name="Google Shape;252;p27"/>
          <p:cNvSpPr txBox="1"/>
          <p:nvPr/>
        </p:nvSpPr>
        <p:spPr>
          <a:xfrm>
            <a:off x="55075" y="1555207"/>
            <a:ext cx="4444500" cy="205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7950" algn="l" rtl="0">
              <a:lnSpc>
                <a:spcPct val="100000"/>
              </a:lnSpc>
              <a:spcBef>
                <a:spcPts val="0"/>
              </a:spcBef>
              <a:spcAft>
                <a:spcPts val="0"/>
              </a:spcAft>
              <a:buClr>
                <a:srgbClr val="FF0000"/>
              </a:buClr>
              <a:buSzPts val="800"/>
              <a:buFont typeface="Calibri"/>
              <a:buChar char="●"/>
            </a:pPr>
            <a:r>
              <a:rPr lang="en" sz="1100" b="1">
                <a:solidFill>
                  <a:srgbClr val="FF0000"/>
                </a:solidFill>
                <a:latin typeface="Calibri"/>
                <a:ea typeface="Calibri"/>
                <a:cs typeface="Calibri"/>
                <a:sym typeface="Calibri"/>
              </a:rPr>
              <a:t>Athas IDE - open-source, lightweight agentic code editor</a:t>
            </a:r>
            <a:endParaRPr sz="1100" b="1">
              <a:solidFill>
                <a:srgbClr val="FF0000"/>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Built on Tauri with React frontend and Rust backend - </a:t>
            </a:r>
            <a:r>
              <a:rPr lang="en" sz="1100" u="sng">
                <a:solidFill>
                  <a:schemeClr val="hlink"/>
                </a:solidFill>
                <a:latin typeface="Calibri"/>
                <a:ea typeface="Calibri"/>
                <a:cs typeface="Calibri"/>
                <a:sym typeface="Calibri"/>
                <a:hlinkClick r:id="rId4"/>
              </a:rPr>
              <a:t>https://athas.dev</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MacOS, Windows, Linux - </a:t>
            </a:r>
            <a:r>
              <a:rPr lang="en" sz="1100" u="sng">
                <a:solidFill>
                  <a:schemeClr val="hlink"/>
                </a:solidFill>
                <a:latin typeface="Calibri"/>
                <a:ea typeface="Calibri"/>
                <a:cs typeface="Calibri"/>
                <a:sym typeface="Calibri"/>
                <a:hlinkClick r:id="rId5"/>
              </a:rPr>
              <a:t>https://github.com/athasdev/athas</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Alternative to Cursor, Windsurf, and VS Code</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Vim keybindings, Git integration, syntax highlighting, intelligent autocomplete, go-to-definition, and refactoring capabilities</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Agentic AI editing - supports multiple providers. The AI chat interface (Ctrl+K) enables inline edits, code generation, and file operations, while Agent mode can search, create, and edit files with terminal access. A Gather mode offers read-only search for safer codebase analysis</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built-in SQLite viewer for database management and an extension store  similar to VS Code, though with fewer options currently available</a:t>
            </a:r>
            <a:endParaRPr sz="1100">
              <a:solidFill>
                <a:schemeClr val="dk1"/>
              </a:solidFill>
              <a:latin typeface="Calibri"/>
              <a:ea typeface="Calibri"/>
              <a:cs typeface="Calibri"/>
              <a:sym typeface="Calibri"/>
            </a:endParaRPr>
          </a:p>
        </p:txBody>
      </p:sp>
      <p:sp>
        <p:nvSpPr>
          <p:cNvPr id="253" name="Google Shape;253;p27"/>
          <p:cNvSpPr txBox="1"/>
          <p:nvPr/>
        </p:nvSpPr>
        <p:spPr>
          <a:xfrm>
            <a:off x="55075" y="370411"/>
            <a:ext cx="4444500" cy="480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7950" algn="l" rtl="0">
              <a:lnSpc>
                <a:spcPct val="100000"/>
              </a:lnSpc>
              <a:spcBef>
                <a:spcPts val="0"/>
              </a:spcBef>
              <a:spcAft>
                <a:spcPts val="0"/>
              </a:spcAft>
              <a:buClr>
                <a:schemeClr val="dk1"/>
              </a:buClr>
              <a:buSzPts val="800"/>
              <a:buFont typeface="Calibri"/>
              <a:buChar char="●"/>
            </a:pPr>
            <a:r>
              <a:rPr lang="en" sz="1100" b="1">
                <a:solidFill>
                  <a:srgbClr val="FF0000"/>
                </a:solidFill>
                <a:latin typeface="Calibri"/>
                <a:ea typeface="Calibri"/>
                <a:cs typeface="Calibri"/>
                <a:sym typeface="Calibri"/>
              </a:rPr>
              <a:t>Mistral's AI Studio Platform</a:t>
            </a:r>
            <a:r>
              <a:rPr lang="en" sz="1100">
                <a:solidFill>
                  <a:schemeClr val="dk1"/>
                </a:solidFill>
                <a:latin typeface="Calibri"/>
                <a:ea typeface="Calibri"/>
                <a:cs typeface="Calibri"/>
                <a:sym typeface="Calibri"/>
              </a:rPr>
              <a:t> - enterprise control center offering agent building, orchestration, observability, and governance tools </a:t>
            </a:r>
            <a:endParaRPr sz="1100">
              <a:solidFill>
                <a:schemeClr val="dk1"/>
              </a:solidFill>
              <a:latin typeface="Calibri"/>
              <a:ea typeface="Calibri"/>
              <a:cs typeface="Calibri"/>
              <a:sym typeface="Calibri"/>
            </a:endParaRPr>
          </a:p>
          <a:p>
            <a:pPr marL="171450" marR="0" lvl="0" indent="-88900" algn="l" rtl="0">
              <a:lnSpc>
                <a:spcPct val="100000"/>
              </a:lnSpc>
              <a:spcBef>
                <a:spcPts val="0"/>
              </a:spcBef>
              <a:spcAft>
                <a:spcPts val="0"/>
              </a:spcAft>
              <a:buClr>
                <a:schemeClr val="dk1"/>
              </a:buClr>
              <a:buSzPts val="500"/>
              <a:buFont typeface="Calibri"/>
              <a:buChar char="●"/>
            </a:pPr>
            <a:r>
              <a:rPr lang="en" sz="800" u="sng">
                <a:solidFill>
                  <a:schemeClr val="hlink"/>
                </a:solidFill>
                <a:latin typeface="Calibri"/>
                <a:ea typeface="Calibri"/>
                <a:cs typeface="Calibri"/>
                <a:sym typeface="Calibri"/>
                <a:hlinkClick r:id="rId6"/>
              </a:rPr>
              <a:t>https://mistral.ai/products/ai-studio</a:t>
            </a:r>
            <a:endParaRPr sz="800">
              <a:solidFill>
                <a:schemeClr val="dk1"/>
              </a:solidFill>
              <a:latin typeface="Calibri"/>
              <a:ea typeface="Calibri"/>
              <a:cs typeface="Calibri"/>
              <a:sym typeface="Calibri"/>
            </a:endParaRPr>
          </a:p>
        </p:txBody>
      </p:sp>
      <p:sp>
        <p:nvSpPr>
          <p:cNvPr id="254" name="Google Shape;254;p27"/>
          <p:cNvSpPr txBox="1"/>
          <p:nvPr/>
        </p:nvSpPr>
        <p:spPr>
          <a:xfrm>
            <a:off x="55075" y="901300"/>
            <a:ext cx="4444500" cy="603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7950" algn="l" rtl="0">
              <a:lnSpc>
                <a:spcPct val="100000"/>
              </a:lnSpc>
              <a:spcBef>
                <a:spcPts val="0"/>
              </a:spcBef>
              <a:spcAft>
                <a:spcPts val="0"/>
              </a:spcAft>
              <a:buClr>
                <a:schemeClr val="dk1"/>
              </a:buClr>
              <a:buSzPts val="800"/>
              <a:buFont typeface="Calibri"/>
              <a:buChar char="●"/>
            </a:pPr>
            <a:r>
              <a:rPr lang="en" sz="1100" b="1">
                <a:solidFill>
                  <a:srgbClr val="FF0000"/>
                </a:solidFill>
                <a:latin typeface="Calibri"/>
                <a:ea typeface="Calibri"/>
                <a:cs typeface="Calibri"/>
                <a:sym typeface="Calibri"/>
              </a:rPr>
              <a:t>Stability AI and EA (Electronic Arts) Partnership </a:t>
            </a:r>
            <a:r>
              <a:rPr lang="en" sz="1100">
                <a:solidFill>
                  <a:schemeClr val="dk1"/>
                </a:solidFill>
                <a:latin typeface="Calibri"/>
                <a:ea typeface="Calibri"/>
                <a:cs typeface="Calibri"/>
                <a:sym typeface="Calibri"/>
              </a:rPr>
              <a:t>to co-develop AI models and workflows for game development</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7"/>
              </a:rPr>
              <a:t>https://www.engadget.com/gaming/ea-partners-with-the-company-behind-stable-diffusion-to-make-games-with-ai-222253069.html</a:t>
            </a:r>
            <a:endParaRPr sz="800">
              <a:solidFill>
                <a:schemeClr val="dk1"/>
              </a:solidFill>
              <a:latin typeface="Calibri"/>
              <a:ea typeface="Calibri"/>
              <a:cs typeface="Calibri"/>
              <a:sym typeface="Calibri"/>
            </a:endParaRPr>
          </a:p>
        </p:txBody>
      </p:sp>
      <p:sp>
        <p:nvSpPr>
          <p:cNvPr id="255" name="Google Shape;255;p27"/>
          <p:cNvSpPr txBox="1"/>
          <p:nvPr/>
        </p:nvSpPr>
        <p:spPr>
          <a:xfrm>
            <a:off x="55075" y="3730616"/>
            <a:ext cx="4444500" cy="137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Thinking Machines Lab researcher Raphael Rifelov, speaking at the TED AI conference, argued that </a:t>
            </a:r>
            <a:r>
              <a:rPr lang="en" sz="1100" b="1">
                <a:solidFill>
                  <a:srgbClr val="FF0000"/>
                </a:solidFill>
                <a:latin typeface="Calibri"/>
                <a:ea typeface="Calibri"/>
                <a:cs typeface="Calibri"/>
                <a:sym typeface="Calibri"/>
              </a:rPr>
              <a:t>continuous learning will unlock the next breakthrough toward superintelligence</a:t>
            </a:r>
            <a:r>
              <a:rPr lang="en" sz="1100">
                <a:solidFill>
                  <a:schemeClr val="dk1"/>
                </a:solidFill>
                <a:latin typeface="Calibri"/>
                <a:ea typeface="Calibri"/>
                <a:cs typeface="Calibri"/>
                <a:sym typeface="Calibri"/>
              </a:rPr>
              <a:t>. He believes the first superintelligence will be a "superhuman learner" capable of proposing theories, designing experiments, and iterating rapidly. The approach focuses on applying reinforcement learning techniques to the learning process itself, treating learning as an algorithm that can be optimized across general domains</a:t>
            </a:r>
            <a:endParaRPr sz="1100">
              <a:solidFill>
                <a:schemeClr val="dk1"/>
              </a:solidFill>
              <a:latin typeface="Calibri"/>
              <a:ea typeface="Calibri"/>
              <a:cs typeface="Calibri"/>
              <a:sym typeface="Calibri"/>
            </a:endParaRPr>
          </a:p>
        </p:txBody>
      </p:sp>
      <p:pic>
        <p:nvPicPr>
          <p:cNvPr id="256" name="Google Shape;256;p27"/>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676625" y="992813"/>
            <a:ext cx="3833700" cy="420275"/>
          </a:xfrm>
          <a:prstGeom prst="rect">
            <a:avLst/>
          </a:prstGeom>
          <a:noFill/>
          <a:ln w="9525" cap="flat" cmpd="sng">
            <a:solidFill>
              <a:srgbClr val="FF0000"/>
            </a:solidFill>
            <a:prstDash val="solid"/>
            <a:round/>
            <a:headEnd type="none" w="sm" len="sm"/>
            <a:tailEnd type="none" w="sm" len="sm"/>
          </a:ln>
        </p:spPr>
      </p:pic>
      <p:pic>
        <p:nvPicPr>
          <p:cNvPr id="257" name="Google Shape;257;p27"/>
          <p:cNvPicPr preferRelativeResize="0"/>
          <p:nvPr/>
        </p:nvPicPr>
        <p:blipFill>
          <a:blip r:embed="rId9">
            <a:alphaModFix/>
          </a:blip>
          <a:stretch>
            <a:fillRect/>
          </a:stretch>
        </p:blipFill>
        <p:spPr>
          <a:xfrm>
            <a:off x="4676625" y="353375"/>
            <a:ext cx="1657350" cy="514350"/>
          </a:xfrm>
          <a:prstGeom prst="rect">
            <a:avLst/>
          </a:prstGeom>
          <a:noFill/>
          <a:ln w="9525" cap="flat" cmpd="sng">
            <a:solidFill>
              <a:srgbClr val="FF0000"/>
            </a:solidFill>
            <a:prstDash val="solid"/>
            <a:round/>
            <a:headEnd type="none" w="sm" len="sm"/>
            <a:tailEnd type="none" w="sm" len="sm"/>
          </a:ln>
        </p:spPr>
      </p:pic>
      <p:pic>
        <p:nvPicPr>
          <p:cNvPr id="258" name="Google Shape;258;p27"/>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4676625" y="2009475"/>
            <a:ext cx="2928925" cy="7685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8"/>
          <p:cNvSpPr txBox="1"/>
          <p:nvPr/>
        </p:nvSpPr>
        <p:spPr>
          <a:xfrm>
            <a:off x="55075" y="20375"/>
            <a:ext cx="2501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8</a:t>
            </a:r>
            <a:endParaRPr sz="2000" b="1" i="0" u="none" strike="noStrike" cap="none">
              <a:solidFill>
                <a:schemeClr val="dk1"/>
              </a:solidFill>
              <a:latin typeface="Calibri"/>
              <a:ea typeface="Calibri"/>
              <a:cs typeface="Calibri"/>
              <a:sym typeface="Calibri"/>
            </a:endParaRPr>
          </a:p>
        </p:txBody>
      </p:sp>
      <p:sp>
        <p:nvSpPr>
          <p:cNvPr id="264" name="Google Shape;264;p28"/>
          <p:cNvSpPr txBox="1"/>
          <p:nvPr/>
        </p:nvSpPr>
        <p:spPr>
          <a:xfrm>
            <a:off x="91158" y="416722"/>
            <a:ext cx="4444500" cy="205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7950" algn="l" rtl="0">
              <a:lnSpc>
                <a:spcPct val="100000"/>
              </a:lnSpc>
              <a:spcBef>
                <a:spcPts val="0"/>
              </a:spcBef>
              <a:spcAft>
                <a:spcPts val="0"/>
              </a:spcAft>
              <a:buClr>
                <a:schemeClr val="dk1"/>
              </a:buClr>
              <a:buSzPts val="800"/>
              <a:buFont typeface="Calibri"/>
              <a:buChar char="●"/>
            </a:pPr>
            <a:r>
              <a:rPr lang="en" sz="1100" b="1">
                <a:solidFill>
                  <a:srgbClr val="FF0000"/>
                </a:solidFill>
                <a:latin typeface="Calibri"/>
                <a:ea typeface="Calibri"/>
                <a:cs typeface="Calibri"/>
                <a:sym typeface="Calibri"/>
              </a:rPr>
              <a:t>Ripple Effect Protocol (REP)</a:t>
            </a:r>
            <a:r>
              <a:rPr lang="en" sz="1100">
                <a:solidFill>
                  <a:schemeClr val="dk1"/>
                </a:solidFill>
                <a:latin typeface="Calibri"/>
                <a:ea typeface="Calibri"/>
                <a:cs typeface="Calibri"/>
                <a:sym typeface="Calibri"/>
              </a:rPr>
              <a:t> - </a:t>
            </a:r>
            <a:r>
              <a:rPr lang="en" sz="1100" u="sng">
                <a:solidFill>
                  <a:schemeClr val="hlink"/>
                </a:solidFill>
                <a:latin typeface="Calibri"/>
                <a:ea typeface="Calibri"/>
                <a:cs typeface="Calibri"/>
                <a:sym typeface="Calibri"/>
                <a:hlinkClick r:id="rId3"/>
              </a:rPr>
              <a:t>https://arxiv.org/abs/2510.16572</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rgbClr val="3C78D8"/>
              </a:buClr>
              <a:buSzPts val="800"/>
              <a:buFont typeface="Calibri"/>
              <a:buChar char="●"/>
            </a:pPr>
            <a:r>
              <a:rPr lang="en" sz="1100" b="1">
                <a:solidFill>
                  <a:srgbClr val="3C78D8"/>
                </a:solidFill>
                <a:latin typeface="Calibri"/>
                <a:ea typeface="Calibri"/>
                <a:cs typeface="Calibri"/>
                <a:sym typeface="Calibri"/>
              </a:rPr>
              <a:t>Coordinate 100+ agents</a:t>
            </a:r>
            <a:endParaRPr sz="1100" b="1">
              <a:solidFill>
                <a:srgbClr val="3C78D8"/>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Agents share not just their decisions but also "sensitivities" - lightweight signals describing how their choices would change if environmental variables shifted</a:t>
            </a:r>
            <a:endParaRPr sz="1100">
              <a:solidFill>
                <a:schemeClr val="dk1"/>
              </a:solidFill>
              <a:latin typeface="Calibri"/>
              <a:ea typeface="Calibri"/>
              <a:cs typeface="Calibri"/>
              <a:sym typeface="Calibri"/>
            </a:endParaRPr>
          </a:p>
          <a:p>
            <a:pPr marL="2857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REP operates through a four-step workflow where agents </a:t>
            </a:r>
            <a:br>
              <a:rPr lang="en" sz="1100">
                <a:solidFill>
                  <a:schemeClr val="dk1"/>
                </a:solidFill>
                <a:latin typeface="Calibri"/>
                <a:ea typeface="Calibri"/>
                <a:cs typeface="Calibri"/>
                <a:sym typeface="Calibri"/>
              </a:rPr>
            </a:br>
            <a:r>
              <a:rPr lang="en" sz="1100">
                <a:solidFill>
                  <a:srgbClr val="3C78D8"/>
                </a:solidFill>
                <a:latin typeface="Calibri"/>
                <a:ea typeface="Calibri"/>
                <a:cs typeface="Calibri"/>
                <a:sym typeface="Calibri"/>
              </a:rPr>
              <a:t>1. receive messages from neighbors, </a:t>
            </a:r>
            <a:br>
              <a:rPr lang="en" sz="1100">
                <a:solidFill>
                  <a:srgbClr val="3C78D8"/>
                </a:solidFill>
                <a:latin typeface="Calibri"/>
                <a:ea typeface="Calibri"/>
                <a:cs typeface="Calibri"/>
                <a:sym typeface="Calibri"/>
              </a:rPr>
            </a:br>
            <a:r>
              <a:rPr lang="en" sz="1100">
                <a:solidFill>
                  <a:srgbClr val="3C78D8"/>
                </a:solidFill>
                <a:latin typeface="Calibri"/>
                <a:ea typeface="Calibri"/>
                <a:cs typeface="Calibri"/>
                <a:sym typeface="Calibri"/>
              </a:rPr>
              <a:t>2. generate decisions with sensitivity signals, </a:t>
            </a:r>
            <a:br>
              <a:rPr lang="en" sz="1100">
                <a:solidFill>
                  <a:srgbClr val="3C78D8"/>
                </a:solidFill>
                <a:latin typeface="Calibri"/>
                <a:ea typeface="Calibri"/>
                <a:cs typeface="Calibri"/>
                <a:sym typeface="Calibri"/>
              </a:rPr>
            </a:br>
            <a:r>
              <a:rPr lang="en" sz="1100">
                <a:solidFill>
                  <a:srgbClr val="3C78D8"/>
                </a:solidFill>
                <a:latin typeface="Calibri"/>
                <a:ea typeface="Calibri"/>
                <a:cs typeface="Calibri"/>
                <a:sym typeface="Calibri"/>
              </a:rPr>
              <a:t>3. aggregate neighbor sensitivities to update coordination variables</a:t>
            </a:r>
            <a:br>
              <a:rPr lang="en" sz="1100">
                <a:solidFill>
                  <a:srgbClr val="3C78D8"/>
                </a:solidFill>
                <a:latin typeface="Calibri"/>
                <a:ea typeface="Calibri"/>
                <a:cs typeface="Calibri"/>
                <a:sym typeface="Calibri"/>
              </a:rPr>
            </a:br>
            <a:r>
              <a:rPr lang="en" sz="1100">
                <a:solidFill>
                  <a:srgbClr val="3C78D8"/>
                </a:solidFill>
                <a:latin typeface="Calibri"/>
                <a:ea typeface="Calibri"/>
                <a:cs typeface="Calibri"/>
                <a:sym typeface="Calibri"/>
              </a:rPr>
              <a:t>4. optionally apply consensus rules. </a:t>
            </a:r>
            <a:endParaRPr sz="1100">
              <a:solidFill>
                <a:srgbClr val="3C78D8"/>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41-100% improvements in coordination accuracy and efficiency over traditional Agent-to-Agent (A2A) communication</a:t>
            </a:r>
            <a:endParaRPr sz="1100">
              <a:solidFill>
                <a:schemeClr val="dk1"/>
              </a:solidFill>
              <a:latin typeface="Calibri"/>
              <a:ea typeface="Calibri"/>
              <a:cs typeface="Calibri"/>
              <a:sym typeface="Calibri"/>
            </a:endParaRPr>
          </a:p>
        </p:txBody>
      </p:sp>
      <p:sp>
        <p:nvSpPr>
          <p:cNvPr id="265" name="Google Shape;265;p28"/>
          <p:cNvSpPr txBox="1"/>
          <p:nvPr/>
        </p:nvSpPr>
        <p:spPr>
          <a:xfrm>
            <a:off x="91158" y="2520368"/>
            <a:ext cx="4444500" cy="1203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7950" algn="l" rtl="0">
              <a:lnSpc>
                <a:spcPct val="100000"/>
              </a:lnSpc>
              <a:spcBef>
                <a:spcPts val="0"/>
              </a:spcBef>
              <a:spcAft>
                <a:spcPts val="0"/>
              </a:spcAft>
              <a:buClr>
                <a:srgbClr val="FF0000"/>
              </a:buClr>
              <a:buSzPts val="800"/>
              <a:buFont typeface="Calibri"/>
              <a:buChar char="●"/>
            </a:pPr>
            <a:r>
              <a:rPr lang="en" sz="1100" b="1">
                <a:solidFill>
                  <a:srgbClr val="FF0000"/>
                </a:solidFill>
                <a:latin typeface="Calibri"/>
                <a:ea typeface="Calibri"/>
                <a:cs typeface="Calibri"/>
                <a:sym typeface="Calibri"/>
              </a:rPr>
              <a:t>ProtocolBench and ProtocolRouter</a:t>
            </a:r>
            <a:endParaRPr sz="1100" b="1">
              <a:solidFill>
                <a:srgbClr val="FF0000"/>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ProtocolBench - a benchmark comparing existing agent protocols (A2A, ACP, ANP, Agora) along four axes: task success, latency, message overhead, and robustness under failures</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ProtocolRouter - a learnable system that dynamically selects optimal protocols based on scenario requirements and runtime conditions. Reduced failure recovery time - </a:t>
            </a:r>
            <a:r>
              <a:rPr lang="en" sz="1100" u="sng">
                <a:solidFill>
                  <a:schemeClr val="hlink"/>
                </a:solidFill>
                <a:latin typeface="Calibri"/>
                <a:ea typeface="Calibri"/>
                <a:cs typeface="Calibri"/>
                <a:sym typeface="Calibri"/>
                <a:hlinkClick r:id="rId4"/>
              </a:rPr>
              <a:t>https://arxiv.org/abs/2510.17149</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p:txBody>
      </p:sp>
      <p:sp>
        <p:nvSpPr>
          <p:cNvPr id="266" name="Google Shape;266;p28"/>
          <p:cNvSpPr txBox="1"/>
          <p:nvPr/>
        </p:nvSpPr>
        <p:spPr>
          <a:xfrm>
            <a:off x="91158" y="4082218"/>
            <a:ext cx="4444500" cy="695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7950" algn="l" rtl="0">
              <a:lnSpc>
                <a:spcPct val="100000"/>
              </a:lnSpc>
              <a:spcBef>
                <a:spcPts val="0"/>
              </a:spcBef>
              <a:spcAft>
                <a:spcPts val="0"/>
              </a:spcAft>
              <a:buClr>
                <a:srgbClr val="FF0000"/>
              </a:buClr>
              <a:buSzPts val="800"/>
              <a:buFont typeface="Calibri"/>
              <a:buChar char="●"/>
            </a:pPr>
            <a:r>
              <a:rPr lang="en" sz="1100" b="1">
                <a:solidFill>
                  <a:srgbClr val="FF0000"/>
                </a:solidFill>
                <a:latin typeface="Calibri"/>
                <a:ea typeface="Calibri"/>
                <a:cs typeface="Calibri"/>
                <a:sym typeface="Calibri"/>
              </a:rPr>
              <a:t>Amazon’s New AI Data Center For Anthropic in Indiana, US</a:t>
            </a:r>
            <a:endParaRPr sz="1100" b="1">
              <a:solidFill>
                <a:srgbClr val="FF0000"/>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Uses 0.5 Mln AWS Trainium2 chips</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Built in 1 year, consumes 2.2 GWatt, Truly Massive</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5"/>
              </a:rPr>
              <a:t>https://www.youtube.com/watch?v=vnGC4YS36gU</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p:txBody>
      </p:sp>
      <p:pic>
        <p:nvPicPr>
          <p:cNvPr id="267" name="Google Shape;267;p28"/>
          <p:cNvPicPr preferRelativeResize="0"/>
          <p:nvPr/>
        </p:nvPicPr>
        <p:blipFill>
          <a:blip r:embed="rId6">
            <a:alphaModFix/>
          </a:blip>
          <a:stretch>
            <a:fillRect/>
          </a:stretch>
        </p:blipFill>
        <p:spPr>
          <a:xfrm>
            <a:off x="4680408" y="3473300"/>
            <a:ext cx="2847975" cy="16002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29"/>
          <p:cNvSpPr txBox="1"/>
          <p:nvPr/>
        </p:nvSpPr>
        <p:spPr>
          <a:xfrm>
            <a:off x="55075" y="20375"/>
            <a:ext cx="2501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9</a:t>
            </a:r>
            <a:endParaRPr sz="2000" b="1" i="0" u="none" strike="noStrike" cap="none">
              <a:solidFill>
                <a:schemeClr val="dk1"/>
              </a:solidFill>
              <a:latin typeface="Calibri"/>
              <a:ea typeface="Calibri"/>
              <a:cs typeface="Calibri"/>
              <a:sym typeface="Calibri"/>
            </a:endParaRPr>
          </a:p>
        </p:txBody>
      </p:sp>
      <p:sp>
        <p:nvSpPr>
          <p:cNvPr id="273" name="Google Shape;273;p29"/>
          <p:cNvSpPr txBox="1"/>
          <p:nvPr/>
        </p:nvSpPr>
        <p:spPr>
          <a:xfrm>
            <a:off x="91158" y="416722"/>
            <a:ext cx="4444500" cy="1788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7950" algn="l" rtl="0">
              <a:lnSpc>
                <a:spcPct val="100000"/>
              </a:lnSpc>
              <a:spcBef>
                <a:spcPts val="0"/>
              </a:spcBef>
              <a:spcAft>
                <a:spcPts val="0"/>
              </a:spcAft>
              <a:buClr>
                <a:srgbClr val="FF0000"/>
              </a:buClr>
              <a:buSzPts val="800"/>
              <a:buFont typeface="Calibri"/>
              <a:buChar char="●"/>
            </a:pPr>
            <a:r>
              <a:rPr lang="en" sz="1100" b="1">
                <a:solidFill>
                  <a:srgbClr val="FF0000"/>
                </a:solidFill>
                <a:latin typeface="Calibri"/>
                <a:ea typeface="Calibri"/>
                <a:cs typeface="Calibri"/>
                <a:sym typeface="Calibri"/>
              </a:rPr>
              <a:t>Extropic's Thermodynamic Computing</a:t>
            </a:r>
            <a:endParaRPr sz="1100" b="1">
              <a:solidFill>
                <a:srgbClr val="FF0000"/>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Thermodynamic Sampling Unit (TSU) - samples from probability distributions rather than executing deterministic commands</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TSUs can be up to 10K times more energy efficient than traditional CPUs and GPUs for running generative AI models</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Unlike GPUs that excel at matrix multiplication, TSUs skip that step and directly sample from complex probability distributions using energy-based models</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u="sng">
                <a:solidFill>
                  <a:schemeClr val="hlink"/>
                </a:solidFill>
                <a:latin typeface="Calibri"/>
                <a:ea typeface="Calibri"/>
                <a:cs typeface="Calibri"/>
                <a:sym typeface="Calibri"/>
                <a:hlinkClick r:id="rId3"/>
              </a:rPr>
              <a:t>Extropic.ai</a:t>
            </a:r>
            <a:r>
              <a:rPr lang="en" sz="1100">
                <a:solidFill>
                  <a:schemeClr val="dk1"/>
                </a:solidFill>
                <a:latin typeface="Calibri"/>
                <a:ea typeface="Calibri"/>
                <a:cs typeface="Calibri"/>
                <a:sym typeface="Calibri"/>
              </a:rPr>
              <a:t> was founded by Gill Verdon</a:t>
            </a:r>
            <a:endParaRPr sz="800">
              <a:solidFill>
                <a:schemeClr val="dk1"/>
              </a:solidFill>
              <a:latin typeface="Calibri"/>
              <a:ea typeface="Calibri"/>
              <a:cs typeface="Calibri"/>
              <a:sym typeface="Calibri"/>
            </a:endParaRPr>
          </a:p>
          <a:p>
            <a:pPr marL="171450" marR="0" lvl="0" indent="-88900" algn="l" rtl="0">
              <a:lnSpc>
                <a:spcPct val="100000"/>
              </a:lnSpc>
              <a:spcBef>
                <a:spcPts val="0"/>
              </a:spcBef>
              <a:spcAft>
                <a:spcPts val="0"/>
              </a:spcAft>
              <a:buClr>
                <a:schemeClr val="dk1"/>
              </a:buClr>
              <a:buSzPts val="500"/>
              <a:buFont typeface="Calibri"/>
              <a:buChar char="●"/>
            </a:pPr>
            <a:r>
              <a:rPr lang="en" sz="800" u="sng">
                <a:solidFill>
                  <a:schemeClr val="hlink"/>
                </a:solidFill>
                <a:latin typeface="Calibri"/>
                <a:ea typeface="Calibri"/>
                <a:cs typeface="Calibri"/>
                <a:sym typeface="Calibri"/>
                <a:hlinkClick r:id="rId4"/>
              </a:rPr>
              <a:t>https://extropic.ai/writing/tsu-101-an-entirely-new-type-of-computing-hardware</a:t>
            </a:r>
            <a:endParaRPr sz="800">
              <a:solidFill>
                <a:schemeClr val="dk1"/>
              </a:solidFill>
              <a:latin typeface="Calibri"/>
              <a:ea typeface="Calibri"/>
              <a:cs typeface="Calibri"/>
              <a:sym typeface="Calibri"/>
            </a:endParaRPr>
          </a:p>
          <a:p>
            <a:pPr marL="171450" marR="0" lvl="0" indent="-88900" algn="l" rtl="0">
              <a:lnSpc>
                <a:spcPct val="100000"/>
              </a:lnSpc>
              <a:spcBef>
                <a:spcPts val="0"/>
              </a:spcBef>
              <a:spcAft>
                <a:spcPts val="0"/>
              </a:spcAft>
              <a:buClr>
                <a:schemeClr val="dk1"/>
              </a:buClr>
              <a:buSzPts val="500"/>
              <a:buFont typeface="Calibri"/>
              <a:buChar char="●"/>
            </a:pPr>
            <a:r>
              <a:rPr lang="en" sz="800" u="sng">
                <a:solidFill>
                  <a:schemeClr val="hlink"/>
                </a:solidFill>
                <a:latin typeface="Calibri"/>
                <a:ea typeface="Calibri"/>
                <a:cs typeface="Calibri"/>
                <a:sym typeface="Calibri"/>
                <a:hlinkClick r:id="rId5"/>
              </a:rPr>
              <a:t>https://extropic.ai/writing/thermodynamic-computing-from-zero-to-one</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p:txBody>
      </p:sp>
      <p:sp>
        <p:nvSpPr>
          <p:cNvPr id="274" name="Google Shape;274;p29"/>
          <p:cNvSpPr txBox="1"/>
          <p:nvPr/>
        </p:nvSpPr>
        <p:spPr>
          <a:xfrm>
            <a:off x="6689075" y="1409200"/>
            <a:ext cx="2387700" cy="864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7950" algn="l" rtl="0">
              <a:lnSpc>
                <a:spcPct val="100000"/>
              </a:lnSpc>
              <a:spcBef>
                <a:spcPts val="0"/>
              </a:spcBef>
              <a:spcAft>
                <a:spcPts val="0"/>
              </a:spcAft>
              <a:buClr>
                <a:srgbClr val="FF0000"/>
              </a:buClr>
              <a:buSzPts val="800"/>
              <a:buFont typeface="Calibri"/>
              <a:buChar char="●"/>
            </a:pPr>
            <a:r>
              <a:rPr lang="en" sz="1100" b="1">
                <a:solidFill>
                  <a:srgbClr val="FF0000"/>
                </a:solidFill>
                <a:latin typeface="Calibri"/>
                <a:ea typeface="Calibri"/>
                <a:cs typeface="Calibri"/>
                <a:sym typeface="Calibri"/>
              </a:rPr>
              <a:t>IBM Granite 4.0 Nano</a:t>
            </a:r>
            <a:endParaRPr sz="1100" b="1">
              <a:solidFill>
                <a:srgbClr val="FF0000"/>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IBM released Granite 4.0 Nano models ranging from 350M to 1.5B params</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Designed for edge and on-device apps, use hybrid SSM-based architecture</a:t>
            </a:r>
            <a:endParaRPr sz="1100">
              <a:solidFill>
                <a:schemeClr val="dk1"/>
              </a:solidFill>
              <a:latin typeface="Calibri"/>
              <a:ea typeface="Calibri"/>
              <a:cs typeface="Calibri"/>
              <a:sym typeface="Calibri"/>
            </a:endParaRPr>
          </a:p>
        </p:txBody>
      </p:sp>
      <p:pic>
        <p:nvPicPr>
          <p:cNvPr id="275" name="Google Shape;275;p29"/>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587477" y="712075"/>
            <a:ext cx="1977775" cy="1111250"/>
          </a:xfrm>
          <a:prstGeom prst="rect">
            <a:avLst/>
          </a:prstGeom>
          <a:noFill/>
          <a:ln w="9525" cap="flat" cmpd="sng">
            <a:solidFill>
              <a:srgbClr val="FF0000"/>
            </a:solidFill>
            <a:prstDash val="solid"/>
            <a:round/>
            <a:headEnd type="none" w="sm" len="sm"/>
            <a:tailEnd type="none" w="sm" len="sm"/>
          </a:ln>
        </p:spPr>
      </p:pic>
      <p:pic>
        <p:nvPicPr>
          <p:cNvPr id="276" name="Google Shape;276;p29"/>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6967746" y="332366"/>
            <a:ext cx="1830350" cy="1025000"/>
          </a:xfrm>
          <a:prstGeom prst="rect">
            <a:avLst/>
          </a:prstGeom>
          <a:noFill/>
          <a:ln w="9525" cap="flat" cmpd="sng">
            <a:solidFill>
              <a:srgbClr val="FF0000"/>
            </a:solidFill>
            <a:prstDash val="solid"/>
            <a:round/>
            <a:headEnd type="none" w="sm" len="sm"/>
            <a:tailEnd type="none" w="sm" len="sm"/>
          </a:ln>
        </p:spPr>
      </p:pic>
      <p:sp>
        <p:nvSpPr>
          <p:cNvPr id="277" name="Google Shape;277;p29"/>
          <p:cNvSpPr txBox="1"/>
          <p:nvPr/>
        </p:nvSpPr>
        <p:spPr>
          <a:xfrm>
            <a:off x="91158" y="2275278"/>
            <a:ext cx="4444500" cy="1034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7950" algn="l" rtl="0">
              <a:lnSpc>
                <a:spcPct val="100000"/>
              </a:lnSpc>
              <a:spcBef>
                <a:spcPts val="0"/>
              </a:spcBef>
              <a:spcAft>
                <a:spcPts val="0"/>
              </a:spcAft>
              <a:buClr>
                <a:srgbClr val="FF0000"/>
              </a:buClr>
              <a:buSzPts val="800"/>
              <a:buFont typeface="Calibri"/>
              <a:buChar char="●"/>
            </a:pPr>
            <a:r>
              <a:rPr lang="en" sz="1100" b="1">
                <a:solidFill>
                  <a:srgbClr val="FF0000"/>
                </a:solidFill>
                <a:latin typeface="Calibri"/>
                <a:ea typeface="Calibri"/>
                <a:cs typeface="Calibri"/>
                <a:sym typeface="Calibri"/>
              </a:rPr>
              <a:t>Saudi Arabia $40 Bln push building data centers for AI</a:t>
            </a:r>
            <a:endParaRPr sz="1100" b="1">
              <a:solidFill>
                <a:srgbClr val="FF0000"/>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Building data centers, signing chip and cloud deals with NVIDIA, AMD, Qualcomm, and Amazon, aiming to raise Saudi Arabia’s share of global AI compute from under 1% to 6%.</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new facilities will deliver AI compute 30% cheaper than in the U.S., powered by 6.6 GW of electricity by 2034 using 6 nuclear reactors</a:t>
            </a:r>
            <a:endParaRPr sz="1100">
              <a:solidFill>
                <a:schemeClr val="dk1"/>
              </a:solidFill>
              <a:latin typeface="Calibri"/>
              <a:ea typeface="Calibri"/>
              <a:cs typeface="Calibri"/>
              <a:sym typeface="Calibri"/>
            </a:endParaRPr>
          </a:p>
        </p:txBody>
      </p:sp>
      <p:pic>
        <p:nvPicPr>
          <p:cNvPr id="278" name="Google Shape;278;p29"/>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690400" y="2275275"/>
            <a:ext cx="1373902" cy="1034400"/>
          </a:xfrm>
          <a:prstGeom prst="rect">
            <a:avLst/>
          </a:prstGeom>
          <a:noFill/>
          <a:ln w="9525" cap="flat" cmpd="sng">
            <a:solidFill>
              <a:srgbClr val="FF0000"/>
            </a:solidFill>
            <a:prstDash val="solid"/>
            <a:round/>
            <a:headEnd type="none" w="sm" len="sm"/>
            <a:tailEnd type="none" w="sm" len="sm"/>
          </a:ln>
        </p:spPr>
      </p:pic>
      <p:sp>
        <p:nvSpPr>
          <p:cNvPr id="279" name="Google Shape;279;p29"/>
          <p:cNvSpPr txBox="1"/>
          <p:nvPr/>
        </p:nvSpPr>
        <p:spPr>
          <a:xfrm>
            <a:off x="91150" y="3427875"/>
            <a:ext cx="3834900" cy="695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rgbClr val="FF0000"/>
              </a:buClr>
              <a:buSzPts val="1100"/>
              <a:buFont typeface="Calibri"/>
              <a:buChar char="●"/>
            </a:pPr>
            <a:r>
              <a:rPr lang="en" sz="1100" b="1">
                <a:solidFill>
                  <a:srgbClr val="FF0000"/>
                </a:solidFill>
                <a:latin typeface="Calibri"/>
                <a:ea typeface="Calibri"/>
                <a:cs typeface="Calibri"/>
                <a:sym typeface="Calibri"/>
              </a:rPr>
              <a:t>OpenAI signs PayPal to process ChatGPT payments</a:t>
            </a:r>
            <a:endParaRPr sz="1100" b="1">
              <a:solidFill>
                <a:srgbClr val="FF0000"/>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Digital wallet will be embedded into ChatGPT so users can pay for items through the chatbot starting next year</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Estimate 700M+ weekly users will use the service</a:t>
            </a:r>
            <a:endParaRPr sz="1100">
              <a:solidFill>
                <a:schemeClr val="dk1"/>
              </a:solidFill>
              <a:latin typeface="Calibri"/>
              <a:ea typeface="Calibri"/>
              <a:cs typeface="Calibri"/>
              <a:sym typeface="Calibri"/>
            </a:endParaRPr>
          </a:p>
        </p:txBody>
      </p:sp>
      <p:pic>
        <p:nvPicPr>
          <p:cNvPr id="280" name="Google Shape;280;p29"/>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4020451" y="3391038"/>
            <a:ext cx="1373900" cy="769387"/>
          </a:xfrm>
          <a:prstGeom prst="rect">
            <a:avLst/>
          </a:prstGeom>
          <a:noFill/>
          <a:ln w="9525" cap="flat" cmpd="sng">
            <a:solidFill>
              <a:srgbClr val="FF0000"/>
            </a:solidFill>
            <a:prstDash val="solid"/>
            <a:round/>
            <a:headEnd type="none" w="sm" len="sm"/>
            <a:tailEnd type="none" w="sm" len="sm"/>
          </a:ln>
        </p:spPr>
      </p:pic>
      <p:sp>
        <p:nvSpPr>
          <p:cNvPr id="281" name="Google Shape;281;p29"/>
          <p:cNvSpPr txBox="1"/>
          <p:nvPr/>
        </p:nvSpPr>
        <p:spPr>
          <a:xfrm>
            <a:off x="91152" y="4241775"/>
            <a:ext cx="3316200" cy="52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Elon Musk Grokipedia</a:t>
            </a:r>
            <a:r>
              <a:rPr lang="en" sz="1100">
                <a:solidFill>
                  <a:schemeClr val="dk1"/>
                </a:solidFill>
                <a:latin typeface="Calibri"/>
                <a:ea typeface="Calibri"/>
                <a:cs typeface="Calibri"/>
                <a:sym typeface="Calibri"/>
              </a:rPr>
              <a:t> - </a:t>
            </a:r>
            <a:r>
              <a:rPr lang="en" sz="1100" u="sng">
                <a:solidFill>
                  <a:schemeClr val="hlink"/>
                </a:solidFill>
                <a:latin typeface="Calibri"/>
                <a:ea typeface="Calibri"/>
                <a:cs typeface="Calibri"/>
                <a:sym typeface="Calibri"/>
                <a:hlinkClick r:id="rId10"/>
              </a:rPr>
              <a:t>https://grokipedia.com</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An AI-written Wikipedia rival using xAI’s Grok chatbot</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It debuted with 885,000 entries</a:t>
            </a:r>
            <a:endParaRPr sz="1100">
              <a:solidFill>
                <a:schemeClr val="dk1"/>
              </a:solidFill>
              <a:latin typeface="Calibri"/>
              <a:ea typeface="Calibri"/>
              <a:cs typeface="Calibri"/>
              <a:sym typeface="Calibri"/>
            </a:endParaRPr>
          </a:p>
        </p:txBody>
      </p:sp>
      <p:pic>
        <p:nvPicPr>
          <p:cNvPr id="282" name="Google Shape;282;p29"/>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3465750" y="4241776"/>
            <a:ext cx="1373900" cy="771958"/>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0"/>
          <p:cNvSpPr txBox="1"/>
          <p:nvPr/>
        </p:nvSpPr>
        <p:spPr>
          <a:xfrm>
            <a:off x="55075" y="20375"/>
            <a:ext cx="30285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Cursor 2.0</a:t>
            </a:r>
            <a:endParaRPr sz="2000" b="1" i="0" u="none" strike="noStrike" cap="none">
              <a:solidFill>
                <a:schemeClr val="dk1"/>
              </a:solidFill>
              <a:latin typeface="Calibri"/>
              <a:ea typeface="Calibri"/>
              <a:cs typeface="Calibri"/>
              <a:sym typeface="Calibri"/>
            </a:endParaRPr>
          </a:p>
        </p:txBody>
      </p:sp>
      <p:sp>
        <p:nvSpPr>
          <p:cNvPr id="288" name="Google Shape;288;p30"/>
          <p:cNvSpPr txBox="1"/>
          <p:nvPr/>
        </p:nvSpPr>
        <p:spPr>
          <a:xfrm>
            <a:off x="55075" y="430645"/>
            <a:ext cx="4444500" cy="3574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7950" algn="l" rtl="0">
              <a:lnSpc>
                <a:spcPct val="100000"/>
              </a:lnSpc>
              <a:spcBef>
                <a:spcPts val="0"/>
              </a:spcBef>
              <a:spcAft>
                <a:spcPts val="0"/>
              </a:spcAft>
              <a:buClr>
                <a:srgbClr val="FF0000"/>
              </a:buClr>
              <a:buSzPts val="800"/>
              <a:buFont typeface="Calibri"/>
              <a:buChar char="●"/>
            </a:pPr>
            <a:r>
              <a:rPr lang="en" sz="1100" b="1">
                <a:solidFill>
                  <a:srgbClr val="FF0000"/>
                </a:solidFill>
                <a:latin typeface="Calibri"/>
                <a:ea typeface="Calibri"/>
                <a:cs typeface="Calibri"/>
                <a:sym typeface="Calibri"/>
              </a:rPr>
              <a:t>Cursor 2.0</a:t>
            </a:r>
            <a:endParaRPr sz="1100" b="1">
              <a:solidFill>
                <a:srgbClr val="FF0000"/>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b="1">
                <a:solidFill>
                  <a:srgbClr val="FF0000"/>
                </a:solidFill>
                <a:latin typeface="Calibri"/>
                <a:ea typeface="Calibri"/>
                <a:cs typeface="Calibri"/>
                <a:sym typeface="Calibri"/>
              </a:rPr>
              <a:t>Composer Model </a:t>
            </a:r>
            <a:r>
              <a:rPr lang="en" sz="1100">
                <a:solidFill>
                  <a:schemeClr val="dk1"/>
                </a:solidFill>
                <a:latin typeface="Calibri"/>
                <a:ea typeface="Calibri"/>
                <a:cs typeface="Calibri"/>
                <a:sym typeface="Calibri"/>
              </a:rPr>
              <a:t>- their own MoE LLM, 4x faster than similarly intelligent models, completing most tasks in under 30 seconds</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The model was specifically trained for "agentic" workflows with powerful tools including codebase-wide semantic search, making it excel at understanding large codebases</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b="1">
                <a:solidFill>
                  <a:srgbClr val="FF0000"/>
                </a:solidFill>
                <a:latin typeface="Calibri"/>
                <a:ea typeface="Calibri"/>
                <a:cs typeface="Calibri"/>
                <a:sym typeface="Calibri"/>
              </a:rPr>
              <a:t>Multi-Agent Interface</a:t>
            </a:r>
            <a:r>
              <a:rPr lang="en" sz="1100">
                <a:solidFill>
                  <a:schemeClr val="dk1"/>
                </a:solidFill>
                <a:latin typeface="Calibri"/>
                <a:ea typeface="Calibri"/>
                <a:cs typeface="Calibri"/>
                <a:sym typeface="Calibri"/>
              </a:rPr>
              <a:t> - </a:t>
            </a:r>
            <a:r>
              <a:rPr lang="en" sz="1100" b="1">
                <a:solidFill>
                  <a:srgbClr val="FF0000"/>
                </a:solidFill>
                <a:latin typeface="Calibri"/>
                <a:ea typeface="Calibri"/>
                <a:cs typeface="Calibri"/>
                <a:sym typeface="Calibri"/>
              </a:rPr>
              <a:t>shift from file-centric to agent-centric</a:t>
            </a:r>
            <a:r>
              <a:rPr lang="en" sz="1100">
                <a:solidFill>
                  <a:schemeClr val="dk1"/>
                </a:solidFill>
                <a:latin typeface="Calibri"/>
                <a:ea typeface="Calibri"/>
                <a:cs typeface="Calibri"/>
                <a:sym typeface="Calibri"/>
              </a:rPr>
              <a:t>. Cursor 2.0 enables running multiple AI agents simultaneously without interference using "git worktrees" or remote machines</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Developers can assign the same problem to multiple models (Claude, GPT-5, Composer) in parallel and select the best solution, which significantly improves results on difficult tasks</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b="1">
                <a:solidFill>
                  <a:srgbClr val="FF0000"/>
                </a:solidFill>
                <a:latin typeface="Calibri"/>
                <a:ea typeface="Calibri"/>
                <a:cs typeface="Calibri"/>
                <a:sym typeface="Calibri"/>
              </a:rPr>
              <a:t>A built-in browser</a:t>
            </a:r>
            <a:r>
              <a:rPr lang="en" sz="1100">
                <a:solidFill>
                  <a:schemeClr val="dk1"/>
                </a:solidFill>
                <a:latin typeface="Calibri"/>
                <a:ea typeface="Calibri"/>
                <a:cs typeface="Calibri"/>
                <a:sym typeface="Calibri"/>
              </a:rPr>
              <a:t> with full Chrome DevTools support allows developers to visually test UI changes, pinpoint problematic HTML elements, and add them directly to the chat for faster debugging</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The browser enables Cursor to test its own work and iterate until producing correct results</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Composer model is faster than Claude and GPT-5. </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u="sng">
                <a:solidFill>
                  <a:schemeClr val="hlink"/>
                </a:solidFill>
                <a:latin typeface="Calibri"/>
                <a:ea typeface="Calibri"/>
                <a:cs typeface="Calibri"/>
                <a:sym typeface="Calibri"/>
                <a:hlinkClick r:id="rId3"/>
              </a:rPr>
              <a:t>https://www.youtube.com/watch?v=HIp8sFB2GGw</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u="sng">
                <a:solidFill>
                  <a:schemeClr val="hlink"/>
                </a:solidFill>
                <a:latin typeface="Calibri"/>
                <a:ea typeface="Calibri"/>
                <a:cs typeface="Calibri"/>
                <a:sym typeface="Calibri"/>
                <a:hlinkClick r:id="rId4"/>
              </a:rPr>
              <a:t>https://cursor.com/blog/2-0</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u="sng">
                <a:solidFill>
                  <a:schemeClr val="hlink"/>
                </a:solidFill>
                <a:latin typeface="Calibri"/>
                <a:ea typeface="Calibri"/>
                <a:cs typeface="Calibri"/>
                <a:sym typeface="Calibri"/>
                <a:hlinkClick r:id="rId5"/>
              </a:rPr>
              <a:t>https://cursor.com/blog/composer</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p:txBody>
      </p:sp>
      <p:pic>
        <p:nvPicPr>
          <p:cNvPr id="289" name="Google Shape;289;p30"/>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4662875" y="430650"/>
            <a:ext cx="2625550" cy="1090400"/>
          </a:xfrm>
          <a:prstGeom prst="rect">
            <a:avLst/>
          </a:prstGeom>
          <a:noFill/>
          <a:ln>
            <a:noFill/>
          </a:ln>
        </p:spPr>
      </p:pic>
      <p:graphicFrame>
        <p:nvGraphicFramePr>
          <p:cNvPr id="290" name="Google Shape;290;p30"/>
          <p:cNvGraphicFramePr/>
          <p:nvPr/>
        </p:nvGraphicFramePr>
        <p:xfrm>
          <a:off x="4662875" y="1709075"/>
          <a:ext cx="3000000" cy="3000000"/>
        </p:xfrm>
        <a:graphic>
          <a:graphicData uri="http://schemas.openxmlformats.org/drawingml/2006/table">
            <a:tbl>
              <a:tblPr>
                <a:noFill/>
                <a:tableStyleId>{77DFCB63-F9AC-4C05-B317-5D4F4C549E42}</a:tableStyleId>
              </a:tblPr>
              <a:tblGrid>
                <a:gridCol w="1076450">
                  <a:extLst>
                    <a:ext uri="{9D8B030D-6E8A-4147-A177-3AD203B41FA5}">
                      <a16:colId xmlns:a16="http://schemas.microsoft.com/office/drawing/2014/main" val="20000"/>
                    </a:ext>
                  </a:extLst>
                </a:gridCol>
                <a:gridCol w="831025">
                  <a:extLst>
                    <a:ext uri="{9D8B030D-6E8A-4147-A177-3AD203B41FA5}">
                      <a16:colId xmlns:a16="http://schemas.microsoft.com/office/drawing/2014/main" val="20001"/>
                    </a:ext>
                  </a:extLst>
                </a:gridCol>
                <a:gridCol w="928600">
                  <a:extLst>
                    <a:ext uri="{9D8B030D-6E8A-4147-A177-3AD203B41FA5}">
                      <a16:colId xmlns:a16="http://schemas.microsoft.com/office/drawing/2014/main" val="20002"/>
                    </a:ext>
                  </a:extLst>
                </a:gridCol>
              </a:tblGrid>
              <a:tr h="112150">
                <a:tc>
                  <a:txBody>
                    <a:bodyPr/>
                    <a:lstStyle/>
                    <a:p>
                      <a:pPr marL="0" lvl="0" indent="0" algn="l" rtl="0">
                        <a:lnSpc>
                          <a:spcPct val="115000"/>
                        </a:lnSpc>
                        <a:spcBef>
                          <a:spcPts val="0"/>
                        </a:spcBef>
                        <a:spcAft>
                          <a:spcPts val="0"/>
                        </a:spcAft>
                        <a:buNone/>
                      </a:pPr>
                      <a:r>
                        <a:rPr lang="en" sz="1000" b="1">
                          <a:latin typeface="Calibri"/>
                          <a:ea typeface="Calibri"/>
                          <a:cs typeface="Calibri"/>
                          <a:sym typeface="Calibri"/>
                        </a:rPr>
                        <a:t>Model</a:t>
                      </a:r>
                      <a:endParaRPr sz="1000" b="1">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l" rtl="0">
                        <a:lnSpc>
                          <a:spcPct val="115000"/>
                        </a:lnSpc>
                        <a:spcBef>
                          <a:spcPts val="0"/>
                        </a:spcBef>
                        <a:spcAft>
                          <a:spcPts val="0"/>
                        </a:spcAft>
                        <a:buNone/>
                      </a:pPr>
                      <a:r>
                        <a:rPr lang="en" sz="1000" b="1">
                          <a:latin typeface="Calibri"/>
                          <a:ea typeface="Calibri"/>
                          <a:cs typeface="Calibri"/>
                          <a:sym typeface="Calibri"/>
                        </a:rPr>
                        <a:t>Input Tokens</a:t>
                      </a:r>
                      <a:endParaRPr sz="1000" b="1">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l" rtl="0">
                        <a:lnSpc>
                          <a:spcPct val="115000"/>
                        </a:lnSpc>
                        <a:spcBef>
                          <a:spcPts val="0"/>
                        </a:spcBef>
                        <a:spcAft>
                          <a:spcPts val="0"/>
                        </a:spcAft>
                        <a:buNone/>
                      </a:pPr>
                      <a:r>
                        <a:rPr lang="en" sz="1000" b="1">
                          <a:latin typeface="Calibri"/>
                          <a:ea typeface="Calibri"/>
                          <a:cs typeface="Calibri"/>
                          <a:sym typeface="Calibri"/>
                        </a:rPr>
                        <a:t>Output Tokens</a:t>
                      </a:r>
                      <a:endParaRPr sz="1000" b="1">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112150">
                <a:tc>
                  <a:txBody>
                    <a:bodyPr/>
                    <a:lstStyle/>
                    <a:p>
                      <a:pPr marL="0" lvl="0" indent="0" algn="l" rtl="0">
                        <a:spcBef>
                          <a:spcPts val="0"/>
                        </a:spcBef>
                        <a:spcAft>
                          <a:spcPts val="0"/>
                        </a:spcAft>
                        <a:buNone/>
                      </a:pPr>
                      <a:r>
                        <a:rPr lang="en" sz="1000" b="1">
                          <a:solidFill>
                            <a:srgbClr val="FF0000"/>
                          </a:solidFill>
                          <a:latin typeface="Calibri"/>
                          <a:ea typeface="Calibri"/>
                          <a:cs typeface="Calibri"/>
                          <a:sym typeface="Calibri"/>
                        </a:rPr>
                        <a:t>Cursor Composer</a:t>
                      </a:r>
                      <a:endParaRPr sz="1000" b="1">
                        <a:solidFill>
                          <a:srgbClr val="FF0000"/>
                        </a:solidFill>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 sz="1000" b="1">
                          <a:solidFill>
                            <a:srgbClr val="FF0000"/>
                          </a:solidFill>
                          <a:latin typeface="Calibri"/>
                          <a:ea typeface="Calibri"/>
                          <a:cs typeface="Calibri"/>
                          <a:sym typeface="Calibri"/>
                        </a:rPr>
                        <a:t>$1.25</a:t>
                      </a:r>
                      <a:endParaRPr sz="1000" b="1">
                        <a:solidFill>
                          <a:srgbClr val="FF0000"/>
                        </a:solidFill>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 sz="1000" b="1">
                          <a:solidFill>
                            <a:srgbClr val="FF0000"/>
                          </a:solidFill>
                          <a:latin typeface="Calibri"/>
                          <a:ea typeface="Calibri"/>
                          <a:cs typeface="Calibri"/>
                          <a:sym typeface="Calibri"/>
                        </a:rPr>
                        <a:t>$1.25</a:t>
                      </a:r>
                      <a:endParaRPr sz="1000" b="1">
                        <a:solidFill>
                          <a:srgbClr val="FF0000"/>
                        </a:solidFill>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112150">
                <a:tc>
                  <a:txBody>
                    <a:bodyPr/>
                    <a:lstStyle/>
                    <a:p>
                      <a:pPr marL="0" lvl="0" indent="0" algn="l" rtl="0">
                        <a:spcBef>
                          <a:spcPts val="0"/>
                        </a:spcBef>
                        <a:spcAft>
                          <a:spcPts val="0"/>
                        </a:spcAft>
                        <a:buNone/>
                      </a:pPr>
                      <a:r>
                        <a:rPr lang="en" sz="1000">
                          <a:latin typeface="Calibri"/>
                          <a:ea typeface="Calibri"/>
                          <a:cs typeface="Calibri"/>
                          <a:sym typeface="Calibri"/>
                        </a:rPr>
                        <a:t>GPT-5</a:t>
                      </a:r>
                      <a:endParaRPr sz="10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 sz="1000">
                          <a:latin typeface="Calibri"/>
                          <a:ea typeface="Calibri"/>
                          <a:cs typeface="Calibri"/>
                          <a:sym typeface="Calibri"/>
                        </a:rPr>
                        <a:t>$1.25</a:t>
                      </a:r>
                      <a:endParaRPr sz="10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 sz="1000">
                          <a:latin typeface="Calibri"/>
                          <a:ea typeface="Calibri"/>
                          <a:cs typeface="Calibri"/>
                          <a:sym typeface="Calibri"/>
                        </a:rPr>
                        <a:t>$1.25</a:t>
                      </a:r>
                      <a:endParaRPr sz="10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112150">
                <a:tc>
                  <a:txBody>
                    <a:bodyPr/>
                    <a:lstStyle/>
                    <a:p>
                      <a:pPr marL="0" lvl="0" indent="0" algn="l" rtl="0">
                        <a:spcBef>
                          <a:spcPts val="0"/>
                        </a:spcBef>
                        <a:spcAft>
                          <a:spcPts val="0"/>
                        </a:spcAft>
                        <a:buNone/>
                      </a:pPr>
                      <a:r>
                        <a:rPr lang="en" sz="1000">
                          <a:latin typeface="Calibri"/>
                          <a:ea typeface="Calibri"/>
                          <a:cs typeface="Calibri"/>
                          <a:sym typeface="Calibri"/>
                        </a:rPr>
                        <a:t>Gemini 2.5 Pro</a:t>
                      </a:r>
                      <a:endParaRPr sz="10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 sz="1000">
                          <a:latin typeface="Calibri"/>
                          <a:ea typeface="Calibri"/>
                          <a:cs typeface="Calibri"/>
                          <a:sym typeface="Calibri"/>
                        </a:rPr>
                        <a:t>$1.25</a:t>
                      </a:r>
                      <a:endParaRPr sz="10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 sz="1000">
                          <a:latin typeface="Calibri"/>
                          <a:ea typeface="Calibri"/>
                          <a:cs typeface="Calibri"/>
                          <a:sym typeface="Calibri"/>
                        </a:rPr>
                        <a:t>$1.25</a:t>
                      </a:r>
                      <a:endParaRPr sz="10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112150">
                <a:tc>
                  <a:txBody>
                    <a:bodyPr/>
                    <a:lstStyle/>
                    <a:p>
                      <a:pPr marL="0" lvl="0" indent="0" algn="l" rtl="0">
                        <a:spcBef>
                          <a:spcPts val="0"/>
                        </a:spcBef>
                        <a:spcAft>
                          <a:spcPts val="0"/>
                        </a:spcAft>
                        <a:buNone/>
                      </a:pPr>
                      <a:r>
                        <a:rPr lang="en" sz="1000">
                          <a:latin typeface="Calibri"/>
                          <a:ea typeface="Calibri"/>
                          <a:cs typeface="Calibri"/>
                          <a:sym typeface="Calibri"/>
                        </a:rPr>
                        <a:t>Claude 4.5 Sonnet</a:t>
                      </a:r>
                      <a:endParaRPr sz="10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 sz="1000">
                          <a:latin typeface="Calibri"/>
                          <a:ea typeface="Calibri"/>
                          <a:cs typeface="Calibri"/>
                          <a:sym typeface="Calibri"/>
                        </a:rPr>
                        <a:t>$3.00</a:t>
                      </a:r>
                      <a:endParaRPr sz="10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 sz="1000">
                          <a:latin typeface="Calibri"/>
                          <a:ea typeface="Calibri"/>
                          <a:cs typeface="Calibri"/>
                          <a:sym typeface="Calibri"/>
                        </a:rPr>
                        <a:t>$3.75</a:t>
                      </a:r>
                      <a:endParaRPr sz="10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112150">
                <a:tc>
                  <a:txBody>
                    <a:bodyPr/>
                    <a:lstStyle/>
                    <a:p>
                      <a:pPr marL="0" lvl="0" indent="0" algn="l" rtl="0">
                        <a:spcBef>
                          <a:spcPts val="0"/>
                        </a:spcBef>
                        <a:spcAft>
                          <a:spcPts val="0"/>
                        </a:spcAft>
                        <a:buNone/>
                      </a:pPr>
                      <a:r>
                        <a:rPr lang="en" sz="1000">
                          <a:latin typeface="Calibri"/>
                          <a:ea typeface="Calibri"/>
                          <a:cs typeface="Calibri"/>
                          <a:sym typeface="Calibri"/>
                        </a:rPr>
                        <a:t>Claude 4.1 Opus</a:t>
                      </a:r>
                      <a:endParaRPr sz="10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 sz="1000">
                          <a:latin typeface="Calibri"/>
                          <a:ea typeface="Calibri"/>
                          <a:cs typeface="Calibri"/>
                          <a:sym typeface="Calibri"/>
                        </a:rPr>
                        <a:t>$15.00</a:t>
                      </a:r>
                      <a:endParaRPr sz="10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 sz="1000">
                          <a:latin typeface="Calibri"/>
                          <a:ea typeface="Calibri"/>
                          <a:cs typeface="Calibri"/>
                          <a:sym typeface="Calibri"/>
                        </a:rPr>
                        <a:t>$18.75</a:t>
                      </a:r>
                      <a:endParaRPr sz="10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1"/>
          <p:cNvSpPr txBox="1"/>
          <p:nvPr/>
        </p:nvSpPr>
        <p:spPr>
          <a:xfrm>
            <a:off x="55075" y="20375"/>
            <a:ext cx="30285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Robotics - Mostly China</a:t>
            </a:r>
            <a:endParaRPr sz="2000" b="1" i="0" u="none" strike="noStrike" cap="none">
              <a:solidFill>
                <a:schemeClr val="dk1"/>
              </a:solidFill>
              <a:latin typeface="Calibri"/>
              <a:ea typeface="Calibri"/>
              <a:cs typeface="Calibri"/>
              <a:sym typeface="Calibri"/>
            </a:endParaRPr>
          </a:p>
        </p:txBody>
      </p:sp>
      <p:sp>
        <p:nvSpPr>
          <p:cNvPr id="296" name="Google Shape;296;p31"/>
          <p:cNvSpPr txBox="1"/>
          <p:nvPr/>
        </p:nvSpPr>
        <p:spPr>
          <a:xfrm>
            <a:off x="55075" y="430645"/>
            <a:ext cx="4444500" cy="1711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7950" algn="l" rtl="0">
              <a:lnSpc>
                <a:spcPct val="100000"/>
              </a:lnSpc>
              <a:spcBef>
                <a:spcPts val="0"/>
              </a:spcBef>
              <a:spcAft>
                <a:spcPts val="0"/>
              </a:spcAft>
              <a:buClr>
                <a:srgbClr val="FF0000"/>
              </a:buClr>
              <a:buSzPts val="800"/>
              <a:buFont typeface="Calibri"/>
              <a:buChar char="●"/>
            </a:pPr>
            <a:r>
              <a:rPr lang="en" sz="1100" b="1">
                <a:solidFill>
                  <a:srgbClr val="FF0000"/>
                </a:solidFill>
                <a:latin typeface="Calibri"/>
                <a:ea typeface="Calibri"/>
                <a:cs typeface="Calibri"/>
                <a:sym typeface="Calibri"/>
              </a:rPr>
              <a:t>WoW: Self-Evolving AI System</a:t>
            </a:r>
            <a:endParaRPr sz="1100" b="1">
              <a:solidFill>
                <a:srgbClr val="FF0000"/>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WoW = World Omniscient World Model </a:t>
            </a:r>
            <a:r>
              <a:rPr lang="en" sz="800">
                <a:solidFill>
                  <a:schemeClr val="dk1"/>
                </a:solidFill>
                <a:latin typeface="Calibri"/>
                <a:ea typeface="Calibri"/>
                <a:cs typeface="Calibri"/>
                <a:sym typeface="Calibri"/>
              </a:rPr>
              <a:t> -</a:t>
            </a:r>
            <a:r>
              <a:rPr lang="en" sz="800" u="sng">
                <a:solidFill>
                  <a:schemeClr val="hlink"/>
                </a:solidFill>
                <a:latin typeface="Calibri"/>
                <a:ea typeface="Calibri"/>
                <a:cs typeface="Calibri"/>
                <a:sym typeface="Calibri"/>
                <a:hlinkClick r:id="rId3"/>
              </a:rPr>
              <a:t>https://arxiv.org/pdf/2509.22642v1</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Self-evolving multimodal world model system (China)</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14B params model enables robots to "imagine, verify, and self-correct," giving them human-like physical intuition through autonomous learning</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WoW actively interacts with environments, learning physics through trial and error - the same way humans develop cause-and-effect understanding</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Combines LLMs with diffusion transformers to generate physically accurate outcomes under language guidance; It creates a continuous loop of prediction, critique, and refinement; Achieved SOTA scores</a:t>
            </a:r>
            <a:endParaRPr sz="1100">
              <a:solidFill>
                <a:schemeClr val="dk1"/>
              </a:solidFill>
              <a:latin typeface="Calibri"/>
              <a:ea typeface="Calibri"/>
              <a:cs typeface="Calibri"/>
              <a:sym typeface="Calibri"/>
            </a:endParaRPr>
          </a:p>
        </p:txBody>
      </p:sp>
      <p:sp>
        <p:nvSpPr>
          <p:cNvPr id="297" name="Google Shape;297;p31"/>
          <p:cNvSpPr txBox="1"/>
          <p:nvPr/>
        </p:nvSpPr>
        <p:spPr>
          <a:xfrm>
            <a:off x="6825475" y="4549275"/>
            <a:ext cx="2242200" cy="52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rgbClr val="FF0000"/>
              </a:buClr>
              <a:buSzPts val="1100"/>
              <a:buFont typeface="Calibri"/>
              <a:buChar char="●"/>
            </a:pPr>
            <a:r>
              <a:rPr lang="en" sz="1100" b="1">
                <a:solidFill>
                  <a:srgbClr val="FF0000"/>
                </a:solidFill>
                <a:latin typeface="Calibri"/>
                <a:ea typeface="Calibri"/>
                <a:cs typeface="Calibri"/>
                <a:sym typeface="Calibri"/>
              </a:rPr>
              <a:t>Unitree G1: Strength and Balance</a:t>
            </a:r>
            <a:endParaRPr sz="1100" b="1">
              <a:solidFill>
                <a:srgbClr val="FF0000"/>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127 cm tall, 95kg weight, demo pulling a 1,400-kg car </a:t>
            </a:r>
            <a:endParaRPr sz="1100">
              <a:solidFill>
                <a:schemeClr val="dk1"/>
              </a:solidFill>
              <a:latin typeface="Calibri"/>
              <a:ea typeface="Calibri"/>
              <a:cs typeface="Calibri"/>
              <a:sym typeface="Calibri"/>
            </a:endParaRPr>
          </a:p>
        </p:txBody>
      </p:sp>
      <p:sp>
        <p:nvSpPr>
          <p:cNvPr id="298" name="Google Shape;298;p31"/>
          <p:cNvSpPr txBox="1"/>
          <p:nvPr/>
        </p:nvSpPr>
        <p:spPr>
          <a:xfrm>
            <a:off x="4102925" y="4549275"/>
            <a:ext cx="2615400" cy="52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7950" algn="l" rtl="0">
              <a:lnSpc>
                <a:spcPct val="100000"/>
              </a:lnSpc>
              <a:spcBef>
                <a:spcPts val="0"/>
              </a:spcBef>
              <a:spcAft>
                <a:spcPts val="0"/>
              </a:spcAft>
              <a:buClr>
                <a:srgbClr val="FF0000"/>
              </a:buClr>
              <a:buSzPts val="800"/>
              <a:buFont typeface="Calibri"/>
              <a:buChar char="●"/>
            </a:pPr>
            <a:r>
              <a:rPr lang="en" sz="1100" b="1">
                <a:solidFill>
                  <a:srgbClr val="FF0000"/>
                </a:solidFill>
                <a:latin typeface="Calibri"/>
                <a:ea typeface="Calibri"/>
                <a:cs typeface="Calibri"/>
                <a:sym typeface="Calibri"/>
              </a:rPr>
              <a:t>Bumi: Affordable 94cm Humanoid Robot</a:t>
            </a:r>
            <a:endParaRPr sz="1100" b="1">
              <a:solidFill>
                <a:srgbClr val="FF0000"/>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Price $1,370. Walking, balancing, and dancing, 48V battery (2h)</a:t>
            </a:r>
            <a:endParaRPr sz="1100">
              <a:solidFill>
                <a:schemeClr val="dk1"/>
              </a:solidFill>
              <a:latin typeface="Calibri"/>
              <a:ea typeface="Calibri"/>
              <a:cs typeface="Calibri"/>
              <a:sym typeface="Calibri"/>
            </a:endParaRPr>
          </a:p>
        </p:txBody>
      </p:sp>
      <p:pic>
        <p:nvPicPr>
          <p:cNvPr id="299" name="Google Shape;299;p31"/>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7185125" y="3076050"/>
            <a:ext cx="1372075" cy="1372075"/>
          </a:xfrm>
          <a:prstGeom prst="rect">
            <a:avLst/>
          </a:prstGeom>
          <a:noFill/>
          <a:ln w="9525" cap="flat" cmpd="sng">
            <a:solidFill>
              <a:srgbClr val="FF0000"/>
            </a:solidFill>
            <a:prstDash val="solid"/>
            <a:round/>
            <a:headEnd type="none" w="sm" len="sm"/>
            <a:tailEnd type="none" w="sm" len="sm"/>
          </a:ln>
        </p:spPr>
      </p:pic>
      <p:pic>
        <p:nvPicPr>
          <p:cNvPr id="300" name="Google Shape;300;p31"/>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693240" y="3076050"/>
            <a:ext cx="1372076" cy="1372076"/>
          </a:xfrm>
          <a:prstGeom prst="rect">
            <a:avLst/>
          </a:prstGeom>
          <a:noFill/>
          <a:ln w="9525" cap="flat" cmpd="sng">
            <a:solidFill>
              <a:srgbClr val="FF0000"/>
            </a:solidFill>
            <a:prstDash val="solid"/>
            <a:round/>
            <a:headEnd type="none" w="sm" len="sm"/>
            <a:tailEnd type="none" w="sm" len="sm"/>
          </a:ln>
        </p:spPr>
      </p:pic>
      <p:pic>
        <p:nvPicPr>
          <p:cNvPr id="301" name="Google Shape;301;p31"/>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593150" y="349340"/>
            <a:ext cx="2189638" cy="1917700"/>
          </a:xfrm>
          <a:prstGeom prst="rect">
            <a:avLst/>
          </a:prstGeom>
          <a:noFill/>
          <a:ln w="9525" cap="flat" cmpd="sng">
            <a:solidFill>
              <a:srgbClr val="FF0000"/>
            </a:solidFill>
            <a:prstDash val="solid"/>
            <a:round/>
            <a:headEnd type="none" w="sm" len="sm"/>
            <a:tailEnd type="none" w="sm" len="sm"/>
          </a:ln>
        </p:spPr>
      </p:pic>
      <p:sp>
        <p:nvSpPr>
          <p:cNvPr id="302" name="Google Shape;302;p31"/>
          <p:cNvSpPr txBox="1"/>
          <p:nvPr/>
        </p:nvSpPr>
        <p:spPr>
          <a:xfrm>
            <a:off x="55075" y="2226025"/>
            <a:ext cx="2554200" cy="2773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7950" algn="l" rtl="0">
              <a:lnSpc>
                <a:spcPct val="100000"/>
              </a:lnSpc>
              <a:spcBef>
                <a:spcPts val="0"/>
              </a:spcBef>
              <a:spcAft>
                <a:spcPts val="0"/>
              </a:spcAft>
              <a:buClr>
                <a:schemeClr val="dk1"/>
              </a:buClr>
              <a:buSzPts val="800"/>
              <a:buFont typeface="Calibri"/>
              <a:buChar char="●"/>
            </a:pPr>
            <a:r>
              <a:rPr lang="en" sz="1100" b="1">
                <a:solidFill>
                  <a:srgbClr val="FF0000"/>
                </a:solidFill>
                <a:latin typeface="Calibri"/>
                <a:ea typeface="Calibri"/>
                <a:cs typeface="Calibri"/>
                <a:sym typeface="Calibri"/>
              </a:rPr>
              <a:t>Neo: The $20K Humanoid Robot</a:t>
            </a:r>
            <a:r>
              <a:rPr lang="en" sz="1100">
                <a:solidFill>
                  <a:schemeClr val="dk1"/>
                </a:solidFill>
                <a:latin typeface="Calibri"/>
                <a:ea typeface="Calibri"/>
                <a:cs typeface="Calibri"/>
                <a:sym typeface="Calibri"/>
              </a:rPr>
              <a:t> for Your Home - by 1X Technologies (backed by OpenAI), $20K or $500/mo</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5'6" tall, weighs 66 lbs, can lift up to 154 lbs, carry 55 lbs, hands with 22 degrees of freedom, operates whisper-quiet at 22 dB and runs for four hours on a single charge, automatically recharging itself as needed</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Neo runs on Nvidia Jetson Thor - 25K-core GPU, high-speed sensor processing, camera offload engines, and Groot foundational models, 4 microphones, three speakers, and fisheye cameras for environmental awareness</a:t>
            </a:r>
            <a:endParaRPr sz="700">
              <a:solidFill>
                <a:schemeClr val="dk1"/>
              </a:solidFill>
              <a:latin typeface="Calibri"/>
              <a:ea typeface="Calibri"/>
              <a:cs typeface="Calibri"/>
              <a:sym typeface="Calibri"/>
            </a:endParaRPr>
          </a:p>
          <a:p>
            <a:pPr marL="171450" marR="0" lvl="0" indent="-82550" algn="l" rtl="0">
              <a:lnSpc>
                <a:spcPct val="100000"/>
              </a:lnSpc>
              <a:spcBef>
                <a:spcPts val="0"/>
              </a:spcBef>
              <a:spcAft>
                <a:spcPts val="0"/>
              </a:spcAft>
              <a:buClr>
                <a:schemeClr val="dk1"/>
              </a:buClr>
              <a:buSzPts val="400"/>
              <a:buFont typeface="Calibri"/>
              <a:buChar char="●"/>
            </a:pPr>
            <a:r>
              <a:rPr lang="en" sz="700" u="sng">
                <a:solidFill>
                  <a:schemeClr val="hlink"/>
                </a:solidFill>
                <a:latin typeface="Calibri"/>
                <a:ea typeface="Calibri"/>
                <a:cs typeface="Calibri"/>
                <a:sym typeface="Calibri"/>
                <a:hlinkClick r:id="rId7"/>
              </a:rPr>
              <a:t>https://www.youtube.com/watch?v=q2czJLPJ4nA</a:t>
            </a:r>
            <a:r>
              <a:rPr lang="en" sz="700">
                <a:solidFill>
                  <a:schemeClr val="dk1"/>
                </a:solidFill>
                <a:latin typeface="Calibri"/>
                <a:ea typeface="Calibri"/>
                <a:cs typeface="Calibri"/>
                <a:sym typeface="Calibri"/>
              </a:rPr>
              <a:t> </a:t>
            </a:r>
            <a:endParaRPr sz="700">
              <a:solidFill>
                <a:schemeClr val="dk1"/>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700" u="sng">
                <a:solidFill>
                  <a:schemeClr val="hlink"/>
                </a:solidFill>
                <a:latin typeface="Calibri"/>
                <a:ea typeface="Calibri"/>
                <a:cs typeface="Calibri"/>
                <a:sym typeface="Calibri"/>
                <a:hlinkClick r:id="rId8"/>
              </a:rPr>
              <a:t>https://www.1x.tech/neo</a:t>
            </a:r>
            <a:r>
              <a:rPr lang="en" sz="700">
                <a:solidFill>
                  <a:schemeClr val="dk1"/>
                </a:solidFill>
                <a:latin typeface="Calibri"/>
                <a:ea typeface="Calibri"/>
                <a:cs typeface="Calibri"/>
                <a:sym typeface="Calibri"/>
              </a:rPr>
              <a:t> </a:t>
            </a:r>
            <a:endParaRPr sz="700">
              <a:solidFill>
                <a:schemeClr val="dk1"/>
              </a:solidFill>
              <a:latin typeface="Calibri"/>
              <a:ea typeface="Calibri"/>
              <a:cs typeface="Calibri"/>
              <a:sym typeface="Calibri"/>
            </a:endParaRPr>
          </a:p>
        </p:txBody>
      </p:sp>
      <p:pic>
        <p:nvPicPr>
          <p:cNvPr id="303" name="Google Shape;303;p31"/>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2658750" y="3140131"/>
            <a:ext cx="1481199" cy="1297241"/>
          </a:xfrm>
          <a:prstGeom prst="rect">
            <a:avLst/>
          </a:prstGeom>
          <a:noFill/>
          <a:ln w="9525" cap="flat" cmpd="sng">
            <a:solidFill>
              <a:srgbClr val="FF0000"/>
            </a:solidFill>
            <a:prstDash val="solid"/>
            <a:round/>
            <a:headEnd type="none" w="sm" len="sm"/>
            <a:tailEnd type="none" w="sm" len="sm"/>
          </a:ln>
        </p:spPr>
      </p:pic>
      <p:pic>
        <p:nvPicPr>
          <p:cNvPr id="304" name="Google Shape;304;p31"/>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2658750" y="2257275"/>
            <a:ext cx="1481199" cy="83442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32"/>
          <p:cNvSpPr txBox="1"/>
          <p:nvPr/>
        </p:nvSpPr>
        <p:spPr>
          <a:xfrm>
            <a:off x="67350" y="52750"/>
            <a:ext cx="3179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Jobs</a:t>
            </a:r>
            <a:endParaRPr sz="2000" b="1" i="0" u="none" strike="noStrike" cap="none">
              <a:solidFill>
                <a:schemeClr val="dk1"/>
              </a:solidFill>
              <a:latin typeface="Calibri"/>
              <a:ea typeface="Calibri"/>
              <a:cs typeface="Calibri"/>
              <a:sym typeface="Calibri"/>
            </a:endParaRPr>
          </a:p>
        </p:txBody>
      </p:sp>
      <p:sp>
        <p:nvSpPr>
          <p:cNvPr id="310" name="Google Shape;310;p32"/>
          <p:cNvSpPr txBox="1"/>
          <p:nvPr/>
        </p:nvSpPr>
        <p:spPr>
          <a:xfrm>
            <a:off x="2102050" y="77475"/>
            <a:ext cx="18006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SzPts val="1200"/>
              <a:buFont typeface="Calibri"/>
              <a:buChar char="●"/>
            </a:pPr>
            <a:r>
              <a:rPr lang="en" sz="1200" b="0" i="0" u="sng" strike="noStrike" cap="none">
                <a:solidFill>
                  <a:schemeClr val="hlink"/>
                </a:solidFill>
                <a:latin typeface="Calibri"/>
                <a:ea typeface="Calibri"/>
                <a:cs typeface="Calibri"/>
                <a:sym typeface="Calibri"/>
                <a:hlinkClick r:id="rId3"/>
              </a:rPr>
              <a:t>https://layoffs.fyi</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4"/>
              </a:rPr>
              <a:t>https://trueup.io/layoffs</a:t>
            </a:r>
            <a:r>
              <a:rPr lang="en" sz="1200">
                <a:latin typeface="Calibri"/>
                <a:ea typeface="Calibri"/>
                <a:cs typeface="Calibri"/>
                <a:sym typeface="Calibri"/>
              </a:rPr>
              <a:t> </a:t>
            </a:r>
            <a:r>
              <a:rPr lang="en" sz="1200" b="0" i="0" u="none" strike="noStrike" cap="none">
                <a:solidFill>
                  <a:srgbClr val="000000"/>
                </a:solidFill>
                <a:latin typeface="Calibri"/>
                <a:ea typeface="Calibri"/>
                <a:cs typeface="Calibri"/>
                <a:sym typeface="Calibri"/>
              </a:rPr>
              <a:t> </a:t>
            </a:r>
            <a:endParaRPr sz="1200" b="0" i="0" u="none" strike="noStrike" cap="none">
              <a:solidFill>
                <a:srgbClr val="000000"/>
              </a:solidFill>
              <a:latin typeface="Calibri"/>
              <a:ea typeface="Calibri"/>
              <a:cs typeface="Calibri"/>
              <a:sym typeface="Calibri"/>
            </a:endParaRPr>
          </a:p>
        </p:txBody>
      </p:sp>
      <p:sp>
        <p:nvSpPr>
          <p:cNvPr id="311" name="Google Shape;311;p32"/>
          <p:cNvSpPr txBox="1"/>
          <p:nvPr/>
        </p:nvSpPr>
        <p:spPr>
          <a:xfrm>
            <a:off x="5097525" y="77475"/>
            <a:ext cx="39819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  Tech Layoffs by year (US only):</a:t>
            </a:r>
            <a:endParaRPr sz="1200" b="1">
              <a:solidFill>
                <a:srgbClr val="FF0000"/>
              </a:solidFill>
              <a:latin typeface="Calibri"/>
              <a:ea typeface="Calibri"/>
              <a:cs typeface="Calibri"/>
              <a:sym typeface="Calibri"/>
            </a:endParaRPr>
          </a:p>
          <a:p>
            <a:pPr marL="228600" marR="0" lvl="1" indent="-133350" algn="l" rtl="0">
              <a:lnSpc>
                <a:spcPct val="100000"/>
              </a:lnSpc>
              <a:spcBef>
                <a:spcPts val="0"/>
              </a:spcBef>
              <a:spcAft>
                <a:spcPts val="0"/>
              </a:spcAft>
              <a:buSzPts val="1200"/>
              <a:buFont typeface="Calibri"/>
              <a:buChar char="○"/>
            </a:pPr>
            <a:r>
              <a:rPr lang="en" sz="1000" b="1">
                <a:latin typeface="Roboto Mono"/>
                <a:ea typeface="Roboto Mono"/>
                <a:cs typeface="Roboto Mono"/>
                <a:sym typeface="Roboto Mono"/>
              </a:rPr>
              <a:t> 112.7K in 2025 (as of October 30)</a:t>
            </a:r>
            <a:endParaRPr sz="1000" b="1">
              <a:latin typeface="Roboto Mono"/>
              <a:ea typeface="Roboto Mono"/>
              <a:cs typeface="Roboto Mono"/>
              <a:sym typeface="Roboto Mono"/>
            </a:endParaRPr>
          </a:p>
          <a:p>
            <a:pPr marL="228600" marR="0" lvl="1" indent="-133350" algn="l" rtl="0">
              <a:lnSpc>
                <a:spcPct val="100000"/>
              </a:lnSpc>
              <a:spcBef>
                <a:spcPts val="0"/>
              </a:spcBef>
              <a:spcAft>
                <a:spcPts val="0"/>
              </a:spcAft>
              <a:buSzPts val="1200"/>
              <a:buFont typeface="Calibri"/>
              <a:buChar char="○"/>
            </a:pPr>
            <a:r>
              <a:rPr lang="en" sz="1000" b="1">
                <a:latin typeface="Roboto Mono"/>
                <a:ea typeface="Roboto Mono"/>
                <a:cs typeface="Roboto Mono"/>
                <a:sym typeface="Roboto Mono"/>
              </a:rPr>
              <a:t>153K in </a:t>
            </a:r>
            <a:r>
              <a:rPr lang="en" sz="1000" b="1">
                <a:solidFill>
                  <a:srgbClr val="000000"/>
                </a:solidFill>
                <a:latin typeface="Roboto Mono"/>
                <a:ea typeface="Roboto Mono"/>
                <a:cs typeface="Roboto Mono"/>
                <a:sym typeface="Roboto Mono"/>
              </a:rPr>
              <a:t>2024</a:t>
            </a:r>
            <a:endParaRPr sz="1000" b="1">
              <a:latin typeface="Roboto Mono"/>
              <a:ea typeface="Roboto Mono"/>
              <a:cs typeface="Roboto Mono"/>
              <a:sym typeface="Roboto Mono"/>
            </a:endParaRPr>
          </a:p>
          <a:p>
            <a:pPr marL="228600" marR="0" lvl="1" indent="-133350" algn="l" rtl="0">
              <a:lnSpc>
                <a:spcPct val="100000"/>
              </a:lnSpc>
              <a:spcBef>
                <a:spcPts val="0"/>
              </a:spcBef>
              <a:spcAft>
                <a:spcPts val="0"/>
              </a:spcAft>
              <a:buSzPts val="1200"/>
              <a:buFont typeface="Calibri"/>
              <a:buChar char="○"/>
            </a:pPr>
            <a:r>
              <a:rPr lang="en" sz="1000" b="1">
                <a:latin typeface="Roboto Mono"/>
                <a:ea typeface="Roboto Mono"/>
                <a:cs typeface="Roboto Mono"/>
                <a:sym typeface="Roboto Mono"/>
              </a:rPr>
              <a:t>264K in 2023</a:t>
            </a:r>
            <a:endParaRPr sz="1000" b="1">
              <a:latin typeface="Roboto Mono"/>
              <a:ea typeface="Roboto Mono"/>
              <a:cs typeface="Roboto Mono"/>
              <a:sym typeface="Roboto Mono"/>
            </a:endParaRPr>
          </a:p>
          <a:p>
            <a:pPr marL="228600" marR="0" lvl="1" indent="-133350" algn="l" rtl="0">
              <a:lnSpc>
                <a:spcPct val="100000"/>
              </a:lnSpc>
              <a:spcBef>
                <a:spcPts val="0"/>
              </a:spcBef>
              <a:spcAft>
                <a:spcPts val="0"/>
              </a:spcAft>
              <a:buSzPts val="1200"/>
              <a:buFont typeface="Calibri"/>
              <a:buChar char="○"/>
            </a:pPr>
            <a:r>
              <a:rPr lang="en" sz="1000" b="1">
                <a:latin typeface="Roboto Mono"/>
                <a:ea typeface="Roboto Mono"/>
                <a:cs typeface="Roboto Mono"/>
                <a:sym typeface="Roboto Mono"/>
              </a:rPr>
              <a:t>165K in 2022                  </a:t>
            </a:r>
            <a:r>
              <a:rPr lang="en" sz="1200" i="0" u="sng" strike="noStrike" cap="none">
                <a:solidFill>
                  <a:srgbClr val="0097A7"/>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https://layoffs.fyi</a:t>
            </a:r>
            <a:endParaRPr sz="1200" i="0" u="none" strike="noStrike" cap="none">
              <a:solidFill>
                <a:srgbClr val="000000"/>
              </a:solidFill>
              <a:latin typeface="Calibri"/>
              <a:ea typeface="Calibri"/>
              <a:cs typeface="Calibri"/>
              <a:sym typeface="Calibri"/>
            </a:endParaRPr>
          </a:p>
        </p:txBody>
      </p:sp>
      <p:sp>
        <p:nvSpPr>
          <p:cNvPr id="312" name="Google Shape;312;p32"/>
          <p:cNvSpPr txBox="1"/>
          <p:nvPr/>
        </p:nvSpPr>
        <p:spPr>
          <a:xfrm>
            <a:off x="5097525" y="4233900"/>
            <a:ext cx="39819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  The Tech Layoff Tracker</a:t>
            </a:r>
            <a:endParaRPr sz="1200" b="1">
              <a:solidFill>
                <a:srgbClr val="FF0000"/>
              </a:solidFill>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a:latin typeface="Calibri"/>
                <a:ea typeface="Calibri"/>
                <a:cs typeface="Calibri"/>
                <a:sym typeface="Calibri"/>
              </a:rPr>
              <a:t>So far in 2025, 177,097 people laid off (584 per day)</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a:latin typeface="Calibri"/>
                <a:ea typeface="Calibri"/>
                <a:cs typeface="Calibri"/>
                <a:sym typeface="Calibri"/>
              </a:rPr>
              <a:t>In 2024, 238,461 people </a:t>
            </a:r>
            <a:r>
              <a:rPr lang="en" sz="1200">
                <a:solidFill>
                  <a:schemeClr val="dk1"/>
                </a:solidFill>
                <a:latin typeface="Calibri"/>
                <a:ea typeface="Calibri"/>
                <a:cs typeface="Calibri"/>
                <a:sym typeface="Calibri"/>
              </a:rPr>
              <a:t>laid off</a:t>
            </a:r>
            <a:r>
              <a:rPr lang="en" sz="1200">
                <a:latin typeface="Calibri"/>
                <a:ea typeface="Calibri"/>
                <a:cs typeface="Calibri"/>
                <a:sym typeface="Calibri"/>
              </a:rPr>
              <a:t> (653 per day)</a:t>
            </a:r>
            <a:endParaRPr sz="1200">
              <a:latin typeface="Calibri"/>
              <a:ea typeface="Calibri"/>
              <a:cs typeface="Calibri"/>
              <a:sym typeface="Calibri"/>
            </a:endParaRPr>
          </a:p>
          <a:p>
            <a:pPr marL="228600" marR="460857" lvl="0" indent="-57150" algn="r" rtl="0">
              <a:spcBef>
                <a:spcPts val="0"/>
              </a:spcBef>
              <a:spcAft>
                <a:spcPts val="0"/>
              </a:spcAft>
              <a:buNone/>
            </a:pPr>
            <a:r>
              <a:rPr lang="en" sz="1200" u="sng">
                <a:solidFill>
                  <a:schemeClr val="hlink"/>
                </a:solidFill>
                <a:latin typeface="Calibri"/>
                <a:ea typeface="Calibri"/>
                <a:cs typeface="Calibri"/>
                <a:sym typeface="Calibri"/>
                <a:hlinkClick r:id="rId4"/>
              </a:rPr>
              <a:t>https://trueup.io/layoffs</a:t>
            </a:r>
            <a:endParaRPr sz="1200">
              <a:latin typeface="Calibri"/>
              <a:ea typeface="Calibri"/>
              <a:cs typeface="Calibri"/>
              <a:sym typeface="Calibri"/>
            </a:endParaRPr>
          </a:p>
        </p:txBody>
      </p:sp>
      <p:sp>
        <p:nvSpPr>
          <p:cNvPr id="313" name="Google Shape;313;p32"/>
          <p:cNvSpPr txBox="1"/>
          <p:nvPr/>
        </p:nvSpPr>
        <p:spPr>
          <a:xfrm>
            <a:off x="5097525" y="1929096"/>
            <a:ext cx="3981900" cy="1126800"/>
          </a:xfrm>
          <a:prstGeom prst="rect">
            <a:avLst/>
          </a:prstGeom>
          <a:solidFill>
            <a:srgbClr val="D9EAD3"/>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a:latin typeface="Calibri"/>
                <a:ea typeface="Calibri"/>
                <a:cs typeface="Calibri"/>
                <a:sym typeface="Calibri"/>
              </a:rPr>
              <a:t>Major US tech companies like Amazon and Microsoft are cutting thousands of white-collar jobs (software development, analytics)</a:t>
            </a:r>
            <a:endParaRPr sz="1200">
              <a:latin typeface="Calibri"/>
              <a:ea typeface="Calibri"/>
              <a:cs typeface="Calibri"/>
              <a:sym typeface="Calibri"/>
            </a:endParaRPr>
          </a:p>
          <a:p>
            <a:pPr marL="171450" marR="0" lvl="0" indent="-133350" algn="l" rtl="0">
              <a:lnSpc>
                <a:spcPct val="100000"/>
              </a:lnSpc>
              <a:spcBef>
                <a:spcPts val="0"/>
              </a:spcBef>
              <a:spcAft>
                <a:spcPts val="0"/>
              </a:spcAft>
              <a:buClr>
                <a:srgbClr val="FF0000"/>
              </a:buClr>
              <a:buSzPts val="1200"/>
              <a:buFont typeface="Calibri"/>
              <a:buChar char="●"/>
            </a:pPr>
            <a:r>
              <a:rPr lang="en" sz="1200">
                <a:latin typeface="Calibri"/>
                <a:ea typeface="Calibri"/>
                <a:cs typeface="Calibri"/>
                <a:sym typeface="Calibri"/>
              </a:rPr>
              <a:t>Some view AI as a primary cause ("scapegoat")</a:t>
            </a:r>
            <a:endParaRPr sz="1200">
              <a:latin typeface="Calibri"/>
              <a:ea typeface="Calibri"/>
              <a:cs typeface="Calibri"/>
              <a:sym typeface="Calibri"/>
            </a:endParaRPr>
          </a:p>
          <a:p>
            <a:pPr marL="171450" marR="0" lvl="0" indent="-133350" algn="l" rtl="0">
              <a:lnSpc>
                <a:spcPct val="100000"/>
              </a:lnSpc>
              <a:spcBef>
                <a:spcPts val="0"/>
              </a:spcBef>
              <a:spcAft>
                <a:spcPts val="0"/>
              </a:spcAft>
              <a:buClr>
                <a:srgbClr val="FF0000"/>
              </a:buClr>
              <a:buSzPts val="1200"/>
              <a:buFont typeface="Calibri"/>
              <a:buChar char="●"/>
            </a:pPr>
            <a:r>
              <a:rPr lang="en" sz="1200">
                <a:latin typeface="Calibri"/>
                <a:ea typeface="Calibri"/>
                <a:cs typeface="Calibri"/>
                <a:sym typeface="Calibri"/>
              </a:rPr>
              <a:t>But industry figures suggest these layoffs are also correcting pandemic overhiring</a:t>
            </a:r>
            <a:endParaRPr sz="1200">
              <a:latin typeface="Calibri"/>
              <a:ea typeface="Calibri"/>
              <a:cs typeface="Calibri"/>
              <a:sym typeface="Calibri"/>
            </a:endParaRPr>
          </a:p>
        </p:txBody>
      </p:sp>
      <p:pic>
        <p:nvPicPr>
          <p:cNvPr id="314" name="Google Shape;314;p32"/>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67350" y="2420750"/>
            <a:ext cx="4951699" cy="2630588"/>
          </a:xfrm>
          <a:prstGeom prst="rect">
            <a:avLst/>
          </a:prstGeom>
          <a:noFill/>
          <a:ln w="9525" cap="flat" cmpd="sng">
            <a:solidFill>
              <a:srgbClr val="FF0000"/>
            </a:solidFill>
            <a:prstDash val="solid"/>
            <a:round/>
            <a:headEnd type="none" w="sm" len="sm"/>
            <a:tailEnd type="none" w="sm" len="sm"/>
          </a:ln>
        </p:spPr>
      </p:pic>
      <p:sp>
        <p:nvSpPr>
          <p:cNvPr id="315" name="Google Shape;315;p32"/>
          <p:cNvSpPr txBox="1"/>
          <p:nvPr/>
        </p:nvSpPr>
        <p:spPr>
          <a:xfrm>
            <a:off x="5097525" y="3709450"/>
            <a:ext cx="26310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 Amazon has just laid-off 14K people </a:t>
            </a:r>
            <a:br>
              <a:rPr lang="en" sz="1200" b="1">
                <a:solidFill>
                  <a:srgbClr val="FF0000"/>
                </a:solidFill>
                <a:latin typeface="Calibri"/>
                <a:ea typeface="Calibri"/>
                <a:cs typeface="Calibri"/>
                <a:sym typeface="Calibri"/>
              </a:rPr>
            </a:br>
            <a:r>
              <a:rPr lang="en" sz="1200" b="1">
                <a:solidFill>
                  <a:srgbClr val="FF0000"/>
                </a:solidFill>
                <a:latin typeface="Calibri"/>
                <a:ea typeface="Calibri"/>
                <a:cs typeface="Calibri"/>
                <a:sym typeface="Calibri"/>
              </a:rPr>
              <a:t>(approx 1% out of 1.56 Mln employees)</a:t>
            </a:r>
            <a:endParaRPr sz="1200">
              <a:latin typeface="Calibri"/>
              <a:ea typeface="Calibri"/>
              <a:cs typeface="Calibri"/>
              <a:sym typeface="Calibri"/>
            </a:endParaRPr>
          </a:p>
        </p:txBody>
      </p:sp>
      <p:pic>
        <p:nvPicPr>
          <p:cNvPr id="316" name="Google Shape;316;p32"/>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67350" y="565775"/>
            <a:ext cx="4951702" cy="1815246"/>
          </a:xfrm>
          <a:prstGeom prst="rect">
            <a:avLst/>
          </a:prstGeom>
          <a:noFill/>
          <a:ln w="9525" cap="flat" cmpd="sng">
            <a:solidFill>
              <a:srgbClr val="FF0000"/>
            </a:solidFill>
            <a:prstDash val="solid"/>
            <a:round/>
            <a:headEnd type="none" w="sm" len="sm"/>
            <a:tailEnd type="none" w="sm" len="sm"/>
          </a:ln>
        </p:spPr>
      </p:pic>
      <p:pic>
        <p:nvPicPr>
          <p:cNvPr id="317" name="Google Shape;317;p32"/>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8078425" y="3111050"/>
            <a:ext cx="939775" cy="9863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pic>
        <p:nvPicPr>
          <p:cNvPr id="322" name="Google Shape;322;p33"/>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45525" y="1203525"/>
            <a:ext cx="1570556" cy="1570556"/>
          </a:xfrm>
          <a:prstGeom prst="rect">
            <a:avLst/>
          </a:prstGeom>
          <a:noFill/>
          <a:ln>
            <a:noFill/>
          </a:ln>
        </p:spPr>
      </p:pic>
      <p:sp>
        <p:nvSpPr>
          <p:cNvPr id="323" name="Google Shape;323;p33"/>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324" name="Google Shape;324;p33"/>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325" name="Google Shape;325;p33"/>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1001578" y="3664175"/>
            <a:ext cx="858450" cy="311906"/>
          </a:xfrm>
          <a:prstGeom prst="rect">
            <a:avLst/>
          </a:prstGeom>
          <a:noFill/>
          <a:ln>
            <a:noFill/>
          </a:ln>
        </p:spPr>
      </p:pic>
      <p:sp>
        <p:nvSpPr>
          <p:cNvPr id="326" name="Google Shape;326;p33"/>
          <p:cNvSpPr txBox="1"/>
          <p:nvPr/>
        </p:nvSpPr>
        <p:spPr>
          <a:xfrm>
            <a:off x="735103"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327" name="Google Shape;327;p33"/>
          <p:cNvSpPr txBox="1"/>
          <p:nvPr/>
        </p:nvSpPr>
        <p:spPr>
          <a:xfrm>
            <a:off x="383803" y="4360974"/>
            <a:ext cx="20940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p:nvPr/>
        </p:nvSpPr>
        <p:spPr>
          <a:xfrm>
            <a:off x="6736325" y="52350"/>
            <a:ext cx="2356200" cy="34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900" b="0" i="0" u="sng" strike="noStrike" cap="none">
                <a:solidFill>
                  <a:schemeClr val="hlink"/>
                </a:solidFill>
                <a:latin typeface="Calibri"/>
                <a:ea typeface="Calibri"/>
                <a:cs typeface="Calibri"/>
                <a:sym typeface="Calibri"/>
                <a:hlinkClick r:id="rId3"/>
              </a:rPr>
              <a:t>https://en.wikipedia.org/wiki/Elo_rating_system</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sp>
        <p:nvSpPr>
          <p:cNvPr id="74" name="Google Shape;74;p16"/>
          <p:cNvSpPr txBox="1"/>
          <p:nvPr/>
        </p:nvSpPr>
        <p:spPr>
          <a:xfrm>
            <a:off x="38150" y="2125"/>
            <a:ext cx="3924000" cy="2955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1800" b="1" i="0" u="none" strike="noStrike" cap="none">
                <a:solidFill>
                  <a:schemeClr val="dk1"/>
                </a:solidFill>
                <a:latin typeface="Calibri"/>
                <a:ea typeface="Calibri"/>
                <a:cs typeface="Calibri"/>
                <a:sym typeface="Calibri"/>
              </a:rPr>
              <a:t>Crowd-sourced "LM Arena" Leaderboard</a:t>
            </a:r>
            <a:endParaRPr sz="1800" b="1" i="0" u="none" strike="noStrike" cap="none">
              <a:solidFill>
                <a:srgbClr val="000000"/>
              </a:solidFill>
              <a:latin typeface="Calibri"/>
              <a:ea typeface="Calibri"/>
              <a:cs typeface="Calibri"/>
              <a:sym typeface="Calibri"/>
            </a:endParaRPr>
          </a:p>
        </p:txBody>
      </p:sp>
      <p:sp>
        <p:nvSpPr>
          <p:cNvPr id="75" name="Google Shape;75;p16"/>
          <p:cNvSpPr txBox="1"/>
          <p:nvPr/>
        </p:nvSpPr>
        <p:spPr>
          <a:xfrm>
            <a:off x="4410356" y="85631"/>
            <a:ext cx="2130000" cy="1725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1000" b="1" i="0" u="sng" strike="noStrike" cap="none">
                <a:solidFill>
                  <a:schemeClr val="hlink"/>
                </a:solidFill>
                <a:latin typeface="Calibri"/>
                <a:ea typeface="Calibri"/>
                <a:cs typeface="Calibri"/>
                <a:sym typeface="Calibri"/>
                <a:hlinkClick r:id="rId4"/>
              </a:rPr>
              <a:t>https://lmarena.ai/?leaderboard</a:t>
            </a:r>
            <a:r>
              <a:rPr lang="en" sz="1000" b="1" i="0" u="none" strike="noStrike" cap="none">
                <a:solidFill>
                  <a:schemeClr val="dk1"/>
                </a:solidFill>
                <a:latin typeface="Calibri"/>
                <a:ea typeface="Calibri"/>
                <a:cs typeface="Calibri"/>
                <a:sym typeface="Calibri"/>
              </a:rPr>
              <a:t> </a:t>
            </a:r>
            <a:r>
              <a:rPr lang="en" sz="1000" b="0" i="0" u="none" strike="noStrike" cap="none">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76" name="Google Shape;76;p16"/>
          <p:cNvSpPr txBox="1"/>
          <p:nvPr/>
        </p:nvSpPr>
        <p:spPr>
          <a:xfrm>
            <a:off x="469100" y="318397"/>
            <a:ext cx="25998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English - </a:t>
            </a:r>
            <a:r>
              <a:rPr lang="en" sz="900" b="1" u="sng">
                <a:solidFill>
                  <a:schemeClr val="hlink"/>
                </a:solidFill>
                <a:latin typeface="Calibri"/>
                <a:ea typeface="Calibri"/>
                <a:cs typeface="Calibri"/>
                <a:sym typeface="Calibri"/>
                <a:hlinkClick r:id="rId5"/>
              </a:rPr>
              <a:t>https://lmarena.ai/leaderboard/text</a:t>
            </a:r>
            <a:r>
              <a:rPr lang="en" sz="900" b="1">
                <a:solidFill>
                  <a:srgbClr val="FF0000"/>
                </a:solidFill>
                <a:latin typeface="Calibri"/>
                <a:ea typeface="Calibri"/>
                <a:cs typeface="Calibri"/>
                <a:sym typeface="Calibri"/>
              </a:rPr>
              <a:t> </a:t>
            </a:r>
            <a:endParaRPr sz="900" b="1">
              <a:solidFill>
                <a:srgbClr val="FF0000"/>
              </a:solidFill>
              <a:latin typeface="Calibri"/>
              <a:ea typeface="Calibri"/>
              <a:cs typeface="Calibri"/>
              <a:sym typeface="Calibri"/>
            </a:endParaRPr>
          </a:p>
        </p:txBody>
      </p:sp>
      <p:sp>
        <p:nvSpPr>
          <p:cNvPr id="77" name="Google Shape;77;p16"/>
          <p:cNvSpPr txBox="1"/>
          <p:nvPr/>
        </p:nvSpPr>
        <p:spPr>
          <a:xfrm>
            <a:off x="3536012" y="322115"/>
            <a:ext cx="28395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Coding - </a:t>
            </a:r>
            <a:r>
              <a:rPr lang="en" sz="900" b="1" u="sng">
                <a:solidFill>
                  <a:schemeClr val="hlink"/>
                </a:solidFill>
                <a:latin typeface="Calibri"/>
                <a:ea typeface="Calibri"/>
                <a:cs typeface="Calibri"/>
                <a:sym typeface="Calibri"/>
                <a:hlinkClick r:id="rId6"/>
              </a:rPr>
              <a:t>https://lmarena.ai/leaderboard/text/coding</a:t>
            </a:r>
            <a:r>
              <a:rPr lang="en" sz="900" b="1">
                <a:solidFill>
                  <a:srgbClr val="FF0000"/>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sp>
        <p:nvSpPr>
          <p:cNvPr id="78" name="Google Shape;78;p16"/>
          <p:cNvSpPr/>
          <p:nvPr/>
        </p:nvSpPr>
        <p:spPr>
          <a:xfrm>
            <a:off x="594668" y="2033805"/>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16"/>
          <p:cNvSpPr/>
          <p:nvPr/>
        </p:nvSpPr>
        <p:spPr>
          <a:xfrm>
            <a:off x="598073" y="773435"/>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16"/>
          <p:cNvSpPr/>
          <p:nvPr/>
        </p:nvSpPr>
        <p:spPr>
          <a:xfrm>
            <a:off x="603516" y="3306124"/>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6"/>
          <p:cNvSpPr txBox="1"/>
          <p:nvPr/>
        </p:nvSpPr>
        <p:spPr>
          <a:xfrm>
            <a:off x="6308213" y="2195387"/>
            <a:ext cx="2605800" cy="26967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5"/>
              </a:rPr>
              <a:t>https://lmarena.ai/leaderboard/text</a:t>
            </a:r>
            <a:r>
              <a:rPr lang="en" sz="1000">
                <a:latin typeface="Calibri"/>
                <a:ea typeface="Calibri"/>
                <a:cs typeface="Calibri"/>
                <a:sym typeface="Calibri"/>
              </a:rPr>
              <a:t> </a:t>
            </a:r>
            <a:endParaRPr sz="1000">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7"/>
              </a:rPr>
              <a:t>https://web.lmarena.ai/leaderboard</a:t>
            </a:r>
            <a:r>
              <a:rPr lang="en" sz="1000">
                <a:latin typeface="Calibri"/>
                <a:ea typeface="Calibri"/>
                <a:cs typeface="Calibri"/>
                <a:sym typeface="Calibri"/>
              </a:rPr>
              <a:t> </a:t>
            </a:r>
            <a:endParaRPr sz="1000">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8"/>
              </a:rPr>
              <a:t>https://openlm.ai/chatbot-arena/</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9"/>
              </a:rPr>
              <a:t>https://beta.lmarena.ai</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Web Leaderboard</a:t>
            </a:r>
            <a:r>
              <a:rPr lang="en" sz="900" b="0" i="0" u="none" strike="noStrike" cap="none">
                <a:solidFill>
                  <a:schemeClr val="dk1"/>
                </a:solidFill>
                <a:latin typeface="Calibri"/>
                <a:ea typeface="Calibri"/>
                <a:cs typeface="Calibri"/>
                <a:sym typeface="Calibri"/>
              </a:rPr>
              <a:t>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7"/>
              </a:rPr>
              <a:t>https://web.lmarena.ai/leaderboard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@LlmStats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0"/>
              </a:rPr>
              <a:t>https://llmworld.net/llm_leaderboards/</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StackAI</a:t>
            </a:r>
            <a:r>
              <a:rPr lang="en" sz="900">
                <a:solidFill>
                  <a:schemeClr val="dk1"/>
                </a:solidFill>
                <a:latin typeface="Calibri"/>
                <a:ea typeface="Calibri"/>
                <a:cs typeface="Calibri"/>
                <a:sym typeface="Calibri"/>
              </a:rPr>
              <a:t> </a:t>
            </a:r>
            <a:br>
              <a:rPr lang="en" sz="900">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1"/>
              </a:rPr>
              <a:t>https://www.stack-ai.com/llm-leaderboard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Artificial Analysis</a:t>
            </a:r>
            <a:r>
              <a:rPr lang="en" sz="1000">
                <a:solidFill>
                  <a:schemeClr val="dk1"/>
                </a:solidFill>
                <a:latin typeface="Calibri"/>
                <a:ea typeface="Calibri"/>
                <a:cs typeface="Calibri"/>
                <a:sym typeface="Calibri"/>
              </a:rPr>
              <a:t> </a:t>
            </a:r>
            <a:br>
              <a:rPr lang="en" sz="900">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2"/>
              </a:rPr>
              <a:t>https://artificialanalysis.ai/leaderboards/models</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Open LLM Leaderboard - by Hugging Face</a:t>
            </a:r>
            <a:r>
              <a:rPr lang="en" sz="900" b="0" i="0" u="none" strike="noStrike" cap="none">
                <a:solidFill>
                  <a:schemeClr val="dk1"/>
                </a:solidFill>
                <a:latin typeface="Calibri"/>
                <a:ea typeface="Calibri"/>
                <a:cs typeface="Calibri"/>
                <a:sym typeface="Calibri"/>
              </a:rPr>
              <a:t>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3"/>
              </a:rPr>
              <a:t>https://huggingface.co/open-llm-leaderboard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Vellum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4"/>
              </a:rPr>
              <a:t>https://www.vellum.ai/llm-leaderboard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AI Benchmarking Hub</a:t>
            </a:r>
            <a:br>
              <a:rPr lang="en" sz="10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15"/>
              </a:rPr>
              <a:t>https://epoch.ai/data/ai-benchmarking-dashboard</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82" name="Google Shape;82;p16"/>
          <p:cNvSpPr txBox="1"/>
          <p:nvPr/>
        </p:nvSpPr>
        <p:spPr>
          <a:xfrm>
            <a:off x="6736325" y="438010"/>
            <a:ext cx="2356200" cy="3570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100">
                <a:solidFill>
                  <a:schemeClr val="dk1"/>
                </a:solidFill>
                <a:latin typeface="Calibri"/>
                <a:ea typeface="Calibri"/>
                <a:cs typeface="Calibri"/>
                <a:sym typeface="Calibri"/>
              </a:rPr>
              <a:t>LM Arena secures $100M to expand AI benchmarking (at $600M valuation)</a:t>
            </a:r>
            <a:endParaRPr sz="800" b="0" i="0" u="none" strike="noStrike" cap="none">
              <a:solidFill>
                <a:schemeClr val="dk1"/>
              </a:solidFill>
              <a:latin typeface="Calibri"/>
              <a:ea typeface="Calibri"/>
              <a:cs typeface="Calibri"/>
              <a:sym typeface="Calibri"/>
            </a:endParaRPr>
          </a:p>
        </p:txBody>
      </p:sp>
      <p:sp>
        <p:nvSpPr>
          <p:cNvPr id="83" name="Google Shape;83;p16"/>
          <p:cNvSpPr/>
          <p:nvPr/>
        </p:nvSpPr>
        <p:spPr>
          <a:xfrm>
            <a:off x="3748357" y="2939622"/>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16"/>
          <p:cNvSpPr/>
          <p:nvPr/>
        </p:nvSpPr>
        <p:spPr>
          <a:xfrm>
            <a:off x="3748244" y="957634"/>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16"/>
          <p:cNvSpPr/>
          <p:nvPr/>
        </p:nvSpPr>
        <p:spPr>
          <a:xfrm>
            <a:off x="3749985" y="4747523"/>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16"/>
          <p:cNvSpPr txBox="1"/>
          <p:nvPr/>
        </p:nvSpPr>
        <p:spPr>
          <a:xfrm>
            <a:off x="6308213" y="1792225"/>
            <a:ext cx="2605800" cy="3264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0650" algn="l" rtl="0">
              <a:lnSpc>
                <a:spcPct val="100000"/>
              </a:lnSpc>
              <a:spcBef>
                <a:spcPts val="0"/>
              </a:spcBef>
              <a:spcAft>
                <a:spcPts val="0"/>
              </a:spcAft>
              <a:buClr>
                <a:schemeClr val="dk1"/>
              </a:buClr>
              <a:buSzPts val="1000"/>
              <a:buFont typeface="Calibri"/>
              <a:buChar char="●"/>
            </a:pPr>
            <a:r>
              <a:rPr lang="en" sz="1000">
                <a:latin typeface="Calibri"/>
                <a:ea typeface="Calibri"/>
                <a:cs typeface="Calibri"/>
                <a:sym typeface="Calibri"/>
              </a:rPr>
              <a:t>Grok 4 Benchmarks</a:t>
            </a:r>
            <a:endParaRPr sz="1000">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16"/>
              </a:rPr>
              <a:t>https://artificialanalysis.ai/models/grok-4</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87" name="Google Shape;87;p16"/>
          <p:cNvSpPr/>
          <p:nvPr/>
        </p:nvSpPr>
        <p:spPr>
          <a:xfrm>
            <a:off x="594775" y="1678773"/>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6"/>
          <p:cNvSpPr/>
          <p:nvPr/>
        </p:nvSpPr>
        <p:spPr>
          <a:xfrm>
            <a:off x="588586" y="1123914"/>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6"/>
          <p:cNvSpPr/>
          <p:nvPr/>
        </p:nvSpPr>
        <p:spPr>
          <a:xfrm>
            <a:off x="3748244" y="3310320"/>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6"/>
          <p:cNvSpPr txBox="1"/>
          <p:nvPr/>
        </p:nvSpPr>
        <p:spPr>
          <a:xfrm>
            <a:off x="3447212" y="1857705"/>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91" name="Google Shape;91;p16"/>
          <p:cNvSpPr/>
          <p:nvPr/>
        </p:nvSpPr>
        <p:spPr>
          <a:xfrm>
            <a:off x="3747669" y="186899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16"/>
          <p:cNvSpPr/>
          <p:nvPr/>
        </p:nvSpPr>
        <p:spPr>
          <a:xfrm>
            <a:off x="3749977" y="3849525"/>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16"/>
          <p:cNvSpPr/>
          <p:nvPr/>
        </p:nvSpPr>
        <p:spPr>
          <a:xfrm>
            <a:off x="592125" y="131491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16"/>
          <p:cNvSpPr txBox="1"/>
          <p:nvPr/>
        </p:nvSpPr>
        <p:spPr>
          <a:xfrm>
            <a:off x="437193" y="2758199"/>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95" name="Google Shape;95;p16"/>
          <p:cNvSpPr/>
          <p:nvPr/>
        </p:nvSpPr>
        <p:spPr>
          <a:xfrm>
            <a:off x="600160" y="2944787"/>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6"/>
          <p:cNvSpPr/>
          <p:nvPr/>
        </p:nvSpPr>
        <p:spPr>
          <a:xfrm>
            <a:off x="3745030" y="4021744"/>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16"/>
          <p:cNvSpPr/>
          <p:nvPr/>
        </p:nvSpPr>
        <p:spPr>
          <a:xfrm>
            <a:off x="3748244" y="1134120"/>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16"/>
          <p:cNvSpPr txBox="1"/>
          <p:nvPr/>
        </p:nvSpPr>
        <p:spPr>
          <a:xfrm>
            <a:off x="3458789" y="4387833"/>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99" name="Google Shape;99;p16"/>
          <p:cNvSpPr/>
          <p:nvPr/>
        </p:nvSpPr>
        <p:spPr>
          <a:xfrm>
            <a:off x="3749658" y="4396227"/>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16"/>
          <p:cNvSpPr/>
          <p:nvPr/>
        </p:nvSpPr>
        <p:spPr>
          <a:xfrm>
            <a:off x="592353" y="948088"/>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16"/>
          <p:cNvSpPr/>
          <p:nvPr/>
        </p:nvSpPr>
        <p:spPr>
          <a:xfrm>
            <a:off x="594765" y="1853118"/>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16"/>
          <p:cNvSpPr/>
          <p:nvPr/>
        </p:nvSpPr>
        <p:spPr>
          <a:xfrm>
            <a:off x="594775" y="148664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16"/>
          <p:cNvSpPr txBox="1"/>
          <p:nvPr/>
        </p:nvSpPr>
        <p:spPr>
          <a:xfrm>
            <a:off x="300894" y="3473634"/>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04" name="Google Shape;104;p16"/>
          <p:cNvSpPr/>
          <p:nvPr/>
        </p:nvSpPr>
        <p:spPr>
          <a:xfrm>
            <a:off x="600160" y="3480881"/>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16"/>
          <p:cNvSpPr/>
          <p:nvPr/>
        </p:nvSpPr>
        <p:spPr>
          <a:xfrm>
            <a:off x="3748244" y="784930"/>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16"/>
          <p:cNvSpPr txBox="1"/>
          <p:nvPr/>
        </p:nvSpPr>
        <p:spPr>
          <a:xfrm>
            <a:off x="3447377" y="3661855"/>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07" name="Google Shape;107;p16"/>
          <p:cNvSpPr/>
          <p:nvPr/>
        </p:nvSpPr>
        <p:spPr>
          <a:xfrm>
            <a:off x="3747834" y="367314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16"/>
          <p:cNvSpPr txBox="1"/>
          <p:nvPr/>
        </p:nvSpPr>
        <p:spPr>
          <a:xfrm>
            <a:off x="296748" y="3665879"/>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09" name="Google Shape;109;p16"/>
          <p:cNvSpPr/>
          <p:nvPr/>
        </p:nvSpPr>
        <p:spPr>
          <a:xfrm>
            <a:off x="596014" y="3673126"/>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16"/>
          <p:cNvSpPr txBox="1"/>
          <p:nvPr/>
        </p:nvSpPr>
        <p:spPr>
          <a:xfrm>
            <a:off x="3448497" y="3476478"/>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11" name="Google Shape;111;p16"/>
          <p:cNvSpPr/>
          <p:nvPr/>
        </p:nvSpPr>
        <p:spPr>
          <a:xfrm>
            <a:off x="3748954" y="3487767"/>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16"/>
          <p:cNvSpPr txBox="1"/>
          <p:nvPr/>
        </p:nvSpPr>
        <p:spPr>
          <a:xfrm>
            <a:off x="3575875" y="1477185"/>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13" name="Google Shape;113;p16"/>
          <p:cNvSpPr/>
          <p:nvPr/>
        </p:nvSpPr>
        <p:spPr>
          <a:xfrm>
            <a:off x="3750998" y="312570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16"/>
          <p:cNvSpPr txBox="1"/>
          <p:nvPr/>
        </p:nvSpPr>
        <p:spPr>
          <a:xfrm>
            <a:off x="3460139" y="4920032"/>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15" name="Google Shape;115;p16"/>
          <p:cNvSpPr/>
          <p:nvPr/>
        </p:nvSpPr>
        <p:spPr>
          <a:xfrm>
            <a:off x="3751008" y="4928426"/>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16"/>
          <p:cNvSpPr txBox="1"/>
          <p:nvPr/>
        </p:nvSpPr>
        <p:spPr>
          <a:xfrm>
            <a:off x="431928" y="2399546"/>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17" name="Google Shape;117;p16"/>
          <p:cNvSpPr txBox="1"/>
          <p:nvPr/>
        </p:nvSpPr>
        <p:spPr>
          <a:xfrm>
            <a:off x="296748" y="3832687"/>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18" name="Google Shape;118;p16"/>
          <p:cNvSpPr/>
          <p:nvPr/>
        </p:nvSpPr>
        <p:spPr>
          <a:xfrm>
            <a:off x="596014" y="383993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16"/>
          <p:cNvSpPr txBox="1"/>
          <p:nvPr/>
        </p:nvSpPr>
        <p:spPr>
          <a:xfrm>
            <a:off x="304271" y="4564751"/>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20" name="Google Shape;120;p16"/>
          <p:cNvSpPr/>
          <p:nvPr/>
        </p:nvSpPr>
        <p:spPr>
          <a:xfrm>
            <a:off x="603537" y="4571998"/>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16"/>
          <p:cNvSpPr txBox="1"/>
          <p:nvPr/>
        </p:nvSpPr>
        <p:spPr>
          <a:xfrm flipH="1">
            <a:off x="517566" y="3124834"/>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122" name="Google Shape;122;p16"/>
          <p:cNvSpPr/>
          <p:nvPr/>
        </p:nvSpPr>
        <p:spPr>
          <a:xfrm>
            <a:off x="3748244" y="1301385"/>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16"/>
          <p:cNvSpPr txBox="1"/>
          <p:nvPr/>
        </p:nvSpPr>
        <p:spPr>
          <a:xfrm>
            <a:off x="3575875" y="1659316"/>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24" name="Google Shape;124;p16"/>
          <p:cNvSpPr/>
          <p:nvPr/>
        </p:nvSpPr>
        <p:spPr>
          <a:xfrm>
            <a:off x="3748244" y="2048197"/>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16"/>
          <p:cNvSpPr txBox="1"/>
          <p:nvPr/>
        </p:nvSpPr>
        <p:spPr>
          <a:xfrm>
            <a:off x="3440038" y="2559210"/>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26" name="Google Shape;126;p16"/>
          <p:cNvSpPr/>
          <p:nvPr/>
        </p:nvSpPr>
        <p:spPr>
          <a:xfrm>
            <a:off x="3740495" y="257049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16"/>
          <p:cNvSpPr/>
          <p:nvPr/>
        </p:nvSpPr>
        <p:spPr>
          <a:xfrm>
            <a:off x="598509" y="2214255"/>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16"/>
          <p:cNvSpPr/>
          <p:nvPr/>
        </p:nvSpPr>
        <p:spPr>
          <a:xfrm>
            <a:off x="596002" y="2583171"/>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16"/>
          <p:cNvSpPr txBox="1"/>
          <p:nvPr/>
        </p:nvSpPr>
        <p:spPr>
          <a:xfrm>
            <a:off x="296748" y="4014818"/>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30" name="Google Shape;130;p16"/>
          <p:cNvSpPr/>
          <p:nvPr/>
        </p:nvSpPr>
        <p:spPr>
          <a:xfrm>
            <a:off x="596014" y="4022065"/>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16"/>
          <p:cNvSpPr txBox="1"/>
          <p:nvPr/>
        </p:nvSpPr>
        <p:spPr>
          <a:xfrm>
            <a:off x="296748" y="4196949"/>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32" name="Google Shape;132;p16"/>
          <p:cNvSpPr/>
          <p:nvPr/>
        </p:nvSpPr>
        <p:spPr>
          <a:xfrm>
            <a:off x="596014" y="4204196"/>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16"/>
          <p:cNvSpPr txBox="1"/>
          <p:nvPr/>
        </p:nvSpPr>
        <p:spPr>
          <a:xfrm>
            <a:off x="296748" y="4371648"/>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34" name="Google Shape;134;p16"/>
          <p:cNvSpPr/>
          <p:nvPr/>
        </p:nvSpPr>
        <p:spPr>
          <a:xfrm>
            <a:off x="596014" y="4378895"/>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16"/>
          <p:cNvSpPr txBox="1"/>
          <p:nvPr/>
        </p:nvSpPr>
        <p:spPr>
          <a:xfrm>
            <a:off x="304271" y="4746882"/>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36" name="Google Shape;136;p16"/>
          <p:cNvSpPr/>
          <p:nvPr/>
        </p:nvSpPr>
        <p:spPr>
          <a:xfrm>
            <a:off x="603537" y="475412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16"/>
          <p:cNvSpPr txBox="1"/>
          <p:nvPr/>
        </p:nvSpPr>
        <p:spPr>
          <a:xfrm>
            <a:off x="304271" y="4921581"/>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38" name="Google Shape;138;p16"/>
          <p:cNvSpPr/>
          <p:nvPr/>
        </p:nvSpPr>
        <p:spPr>
          <a:xfrm>
            <a:off x="603537" y="4928828"/>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16"/>
          <p:cNvSpPr txBox="1"/>
          <p:nvPr/>
        </p:nvSpPr>
        <p:spPr>
          <a:xfrm>
            <a:off x="302802" y="2947198"/>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40" name="Google Shape;140;p16"/>
          <p:cNvSpPr txBox="1"/>
          <p:nvPr/>
        </p:nvSpPr>
        <p:spPr>
          <a:xfrm>
            <a:off x="3440038" y="2209180"/>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41" name="Google Shape;141;p16"/>
          <p:cNvSpPr/>
          <p:nvPr/>
        </p:nvSpPr>
        <p:spPr>
          <a:xfrm>
            <a:off x="3740495" y="222046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16"/>
          <p:cNvSpPr/>
          <p:nvPr/>
        </p:nvSpPr>
        <p:spPr>
          <a:xfrm>
            <a:off x="3748244" y="2398226"/>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16"/>
          <p:cNvSpPr/>
          <p:nvPr/>
        </p:nvSpPr>
        <p:spPr>
          <a:xfrm>
            <a:off x="3748244" y="2755817"/>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16"/>
          <p:cNvSpPr txBox="1"/>
          <p:nvPr/>
        </p:nvSpPr>
        <p:spPr>
          <a:xfrm>
            <a:off x="3458789" y="4197377"/>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45" name="Google Shape;145;p16"/>
          <p:cNvSpPr/>
          <p:nvPr/>
        </p:nvSpPr>
        <p:spPr>
          <a:xfrm>
            <a:off x="3749658" y="4205771"/>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16"/>
          <p:cNvSpPr txBox="1"/>
          <p:nvPr/>
        </p:nvSpPr>
        <p:spPr>
          <a:xfrm>
            <a:off x="3458789" y="4561666"/>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47" name="Google Shape;147;p16"/>
          <p:cNvSpPr/>
          <p:nvPr/>
        </p:nvSpPr>
        <p:spPr>
          <a:xfrm>
            <a:off x="3749658" y="4570060"/>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148" name="Google Shape;148;p16"/>
          <p:cNvGraphicFramePr/>
          <p:nvPr/>
        </p:nvGraphicFramePr>
        <p:xfrm>
          <a:off x="737700" y="558972"/>
          <a:ext cx="3000000" cy="3000000"/>
        </p:xfrm>
        <a:graphic>
          <a:graphicData uri="http://schemas.openxmlformats.org/drawingml/2006/table">
            <a:tbl>
              <a:tblPr>
                <a:noFill/>
                <a:tableStyleId>{77DFCB63-F9AC-4C05-B317-5D4F4C549E42}</a:tableStyleId>
              </a:tblPr>
              <a:tblGrid>
                <a:gridCol w="1828800">
                  <a:extLst>
                    <a:ext uri="{9D8B030D-6E8A-4147-A177-3AD203B41FA5}">
                      <a16:colId xmlns:a16="http://schemas.microsoft.com/office/drawing/2014/main" val="20000"/>
                    </a:ext>
                  </a:extLst>
                </a:gridCol>
                <a:gridCol w="314325">
                  <a:extLst>
                    <a:ext uri="{9D8B030D-6E8A-4147-A177-3AD203B41FA5}">
                      <a16:colId xmlns:a16="http://schemas.microsoft.com/office/drawing/2014/main" val="20001"/>
                    </a:ext>
                  </a:extLst>
                </a:gridCol>
              </a:tblGrid>
              <a:tr h="172450">
                <a:tc>
                  <a:txBody>
                    <a:bodyPr/>
                    <a:lstStyle/>
                    <a:p>
                      <a:pPr marL="0" lvl="0" indent="0" algn="l" rtl="0">
                        <a:lnSpc>
                          <a:spcPct val="115000"/>
                        </a:lnSpc>
                        <a:spcBef>
                          <a:spcPts val="0"/>
                        </a:spcBef>
                        <a:spcAft>
                          <a:spcPts val="0"/>
                        </a:spcAft>
                        <a:buNone/>
                      </a:pPr>
                      <a:r>
                        <a:rPr lang="en" sz="800">
                          <a:latin typeface="Calibri"/>
                          <a:ea typeface="Calibri"/>
                          <a:cs typeface="Calibri"/>
                          <a:sym typeface="Calibri"/>
                        </a:rPr>
                        <a:t>Model</a:t>
                      </a:r>
                      <a:endParaRPr sz="8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l" rtl="0">
                        <a:lnSpc>
                          <a:spcPct val="115000"/>
                        </a:lnSpc>
                        <a:spcBef>
                          <a:spcPts val="0"/>
                        </a:spcBef>
                        <a:spcAft>
                          <a:spcPts val="0"/>
                        </a:spcAft>
                        <a:buNone/>
                      </a:pPr>
                      <a:r>
                        <a:rPr lang="en" sz="800">
                          <a:latin typeface="Calibri"/>
                          <a:ea typeface="Calibri"/>
                          <a:cs typeface="Calibri"/>
                          <a:sym typeface="Calibri"/>
                        </a:rPr>
                        <a:t>Score</a:t>
                      </a:r>
                      <a:endParaRPr sz="8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1724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7">
                            <a:extLst>
                              <a:ext uri="{A12FA001-AC4F-418D-AE19-62706E023703}">
                                <ahyp:hlinkClr xmlns:ahyp="http://schemas.microsoft.com/office/drawing/2018/hyperlinkcolor" val="tx"/>
                              </a:ext>
                            </a:extLst>
                          </a:hlinkClick>
                        </a:rPr>
                        <a:t>gemini-2.5-pro</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1841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claude-opus-4-1-20250805-thinking-16k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1841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claude-sonnet-4-5-20250929-thinking-32k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1445</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1724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0">
                            <a:extLst>
                              <a:ext uri="{A12FA001-AC4F-418D-AE19-62706E023703}">
                                <ahyp:hlinkClr xmlns:ahyp="http://schemas.microsoft.com/office/drawing/2018/hyperlinkcolor" val="tx"/>
                              </a:ext>
                            </a:extLst>
                          </a:hlinkClick>
                        </a:rPr>
                        <a:t>gpt-4.5-preview-2025-02-27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1724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1">
                            <a:extLst>
                              <a:ext uri="{A12FA001-AC4F-418D-AE19-62706E023703}">
                                <ahyp:hlinkClr xmlns:ahyp="http://schemas.microsoft.com/office/drawing/2018/hyperlinkcolor" val="tx"/>
                              </a:ext>
                            </a:extLst>
                          </a:hlinkClick>
                        </a:rPr>
                        <a:t>chatgpt-4o-latest-20250326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1724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2">
                            <a:extLst>
                              <a:ext uri="{A12FA001-AC4F-418D-AE19-62706E023703}">
                                <ahyp:hlinkClr xmlns:ahyp="http://schemas.microsoft.com/office/drawing/2018/hyperlinkcolor" val="tx"/>
                              </a:ext>
                            </a:extLst>
                          </a:hlinkClick>
                        </a:rPr>
                        <a:t>o3-2025-04-16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1724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claude-sonnet-4-5-20250929</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1438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07"/>
                  </a:ext>
                </a:extLst>
              </a:tr>
              <a:tr h="1724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3">
                            <a:extLst>
                              <a:ext uri="{A12FA001-AC4F-418D-AE19-62706E023703}">
                                <ahyp:hlinkClr xmlns:ahyp="http://schemas.microsoft.com/office/drawing/2018/hyperlinkcolor" val="tx"/>
                              </a:ext>
                            </a:extLst>
                          </a:hlinkClick>
                        </a:rPr>
                        <a:t>gpt-5-high</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1437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08"/>
                  </a:ext>
                </a:extLst>
              </a:tr>
              <a:tr h="1724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claude-opus-4-1-20250805</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1437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09"/>
                  </a:ext>
                </a:extLst>
              </a:tr>
              <a:tr h="1724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4">
                            <a:extLst>
                              <a:ext uri="{A12FA001-AC4F-418D-AE19-62706E023703}">
                                <ahyp:hlinkClr xmlns:ahyp="http://schemas.microsoft.com/office/drawing/2018/hyperlinkcolor" val="tx"/>
                              </a:ext>
                            </a:extLst>
                          </a:hlinkClick>
                        </a:rPr>
                        <a:t>qwen3-max-preview</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1434</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10"/>
                  </a:ext>
                </a:extLst>
              </a:tr>
              <a:tr h="1724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5">
                            <a:extLst>
                              <a:ext uri="{A12FA001-AC4F-418D-AE19-62706E023703}">
                                <ahyp:hlinkClr xmlns:ahyp="http://schemas.microsoft.com/office/drawing/2018/hyperlinkcolor" val="tx"/>
                              </a:ext>
                            </a:extLst>
                          </a:hlinkClick>
                        </a:rPr>
                        <a:t>gpt-5-chat</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1425</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11"/>
                  </a:ext>
                </a:extLst>
              </a:tr>
              <a:tr h="1724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6">
                            <a:extLst>
                              <a:ext uri="{A12FA001-AC4F-418D-AE19-62706E023703}">
                                <ahyp:hlinkClr xmlns:ahyp="http://schemas.microsoft.com/office/drawing/2018/hyperlinkcolor" val="tx"/>
                              </a:ext>
                            </a:extLst>
                          </a:hlinkClick>
                        </a:rPr>
                        <a:t>qwen3-max-2025-09-23</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1423</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12"/>
                  </a:ext>
                </a:extLst>
              </a:tr>
              <a:tr h="1724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7">
                            <a:extLst>
                              <a:ext uri="{A12FA001-AC4F-418D-AE19-62706E023703}">
                                <ahyp:hlinkClr xmlns:ahyp="http://schemas.microsoft.com/office/drawing/2018/hyperlinkcolor" val="tx"/>
                              </a:ext>
                            </a:extLst>
                          </a:hlinkClick>
                        </a:rPr>
                        <a:t>glm-4.6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1422</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13"/>
                  </a:ext>
                </a:extLst>
              </a:tr>
              <a:tr h="1724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8">
                            <a:extLst>
                              <a:ext uri="{A12FA001-AC4F-418D-AE19-62706E023703}">
                                <ahyp:hlinkClr xmlns:ahyp="http://schemas.microsoft.com/office/drawing/2018/hyperlinkcolor" val="tx"/>
                              </a:ext>
                            </a:extLst>
                          </a:hlinkClick>
                        </a:rPr>
                        <a:t>grok-4-fast</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1420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14"/>
                  </a:ext>
                </a:extLst>
              </a:tr>
              <a:tr h="1724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9">
                            <a:extLst>
                              <a:ext uri="{A12FA001-AC4F-418D-AE19-62706E023703}">
                                <ahyp:hlinkClr xmlns:ahyp="http://schemas.microsoft.com/office/drawing/2018/hyperlinkcolor" val="tx"/>
                              </a:ext>
                            </a:extLst>
                          </a:hlinkClick>
                        </a:rPr>
                        <a:t>claude-opus-4-20250514-thinking-16k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15"/>
                  </a:ext>
                </a:extLst>
              </a:tr>
              <a:tr h="1724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0">
                            <a:extLst>
                              <a:ext uri="{A12FA001-AC4F-418D-AE19-62706E023703}">
                                <ahyp:hlinkClr xmlns:ahyp="http://schemas.microsoft.com/office/drawing/2018/hyperlinkcolor" val="tx"/>
                              </a:ext>
                            </a:extLst>
                          </a:hlinkClick>
                        </a:rPr>
                        <a:t>deepseek-v3.2-exp-thinking</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16"/>
                  </a:ext>
                </a:extLst>
              </a:tr>
              <a:tr h="1724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1">
                            <a:extLst>
                              <a:ext uri="{A12FA001-AC4F-418D-AE19-62706E023703}">
                                <ahyp:hlinkClr xmlns:ahyp="http://schemas.microsoft.com/office/drawing/2018/hyperlinkcolor" val="tx"/>
                              </a:ext>
                            </a:extLst>
                          </a:hlinkClick>
                        </a:rPr>
                        <a:t>qwen3-vl-235b-a22b-instruct</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17"/>
                  </a:ext>
                </a:extLst>
              </a:tr>
              <a:tr h="1724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2">
                            <a:extLst>
                              <a:ext uri="{A12FA001-AC4F-418D-AE19-62706E023703}">
                                <ahyp:hlinkClr xmlns:ahyp="http://schemas.microsoft.com/office/drawing/2018/hyperlinkcolor" val="tx"/>
                              </a:ext>
                            </a:extLst>
                          </a:hlinkClick>
                        </a:rPr>
                        <a:t>qwen3-235b-a22b-instruct-2507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18"/>
                  </a:ext>
                </a:extLst>
              </a:tr>
              <a:tr h="1724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3">
                            <a:extLst>
                              <a:ext uri="{A12FA001-AC4F-418D-AE19-62706E023703}">
                                <ahyp:hlinkClr xmlns:ahyp="http://schemas.microsoft.com/office/drawing/2018/hyperlinkcolor" val="tx"/>
                              </a:ext>
                            </a:extLst>
                          </a:hlinkClick>
                        </a:rPr>
                        <a:t>deepseek-r1-0528</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19"/>
                  </a:ext>
                </a:extLst>
              </a:tr>
              <a:tr h="1724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4">
                            <a:extLst>
                              <a:ext uri="{A12FA001-AC4F-418D-AE19-62706E023703}">
                                <ahyp:hlinkClr xmlns:ahyp="http://schemas.microsoft.com/office/drawing/2018/hyperlinkcolor" val="tx"/>
                              </a:ext>
                            </a:extLst>
                          </a:hlinkClick>
                        </a:rPr>
                        <a:t>kimi-k2-0905-preview</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20"/>
                  </a:ext>
                </a:extLst>
              </a:tr>
              <a:tr h="1724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5">
                            <a:extLst>
                              <a:ext uri="{A12FA001-AC4F-418D-AE19-62706E023703}">
                                <ahyp:hlinkClr xmlns:ahyp="http://schemas.microsoft.com/office/drawing/2018/hyperlinkcolor" val="tx"/>
                              </a:ext>
                            </a:extLst>
                          </a:hlinkClick>
                        </a:rPr>
                        <a:t>deepseek-v3.1</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1416</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21"/>
                  </a:ext>
                </a:extLst>
              </a:tr>
              <a:tr h="1724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5">
                            <a:extLst>
                              <a:ext uri="{A12FA001-AC4F-418D-AE19-62706E023703}">
                                <ahyp:hlinkClr xmlns:ahyp="http://schemas.microsoft.com/office/drawing/2018/hyperlinkcolor" val="tx"/>
                              </a:ext>
                            </a:extLst>
                          </a:hlinkClick>
                        </a:rPr>
                        <a:t>deepseek-v3.1-thinking</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1415</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22"/>
                  </a:ext>
                </a:extLst>
              </a:tr>
              <a:tr h="1724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6">
                            <a:extLst>
                              <a:ext uri="{A12FA001-AC4F-418D-AE19-62706E023703}">
                                <ahyp:hlinkClr xmlns:ahyp="http://schemas.microsoft.com/office/drawing/2018/hyperlinkcolor" val="tx"/>
                              </a:ext>
                            </a:extLst>
                          </a:hlinkClick>
                        </a:rPr>
                        <a:t>kimi-k2-0711-preview</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1415</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23"/>
                  </a:ext>
                </a:extLst>
              </a:tr>
              <a:tr h="1724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7">
                            <a:extLst>
                              <a:ext uri="{A12FA001-AC4F-418D-AE19-62706E023703}">
                                <ahyp:hlinkClr xmlns:ahyp="http://schemas.microsoft.com/office/drawing/2018/hyperlinkcolor" val="tx"/>
                              </a:ext>
                            </a:extLst>
                          </a:hlinkClick>
                        </a:rPr>
                        <a:t>deepseek-v3.1-terminus</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1414</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24"/>
                  </a:ext>
                </a:extLst>
              </a:tr>
            </a:tbl>
          </a:graphicData>
        </a:graphic>
      </p:graphicFrame>
      <p:graphicFrame>
        <p:nvGraphicFramePr>
          <p:cNvPr id="149" name="Google Shape;149;p16"/>
          <p:cNvGraphicFramePr/>
          <p:nvPr/>
        </p:nvGraphicFramePr>
        <p:xfrm>
          <a:off x="3896810" y="557368"/>
          <a:ext cx="3000000" cy="3000000"/>
        </p:xfrm>
        <a:graphic>
          <a:graphicData uri="http://schemas.openxmlformats.org/drawingml/2006/table">
            <a:tbl>
              <a:tblPr>
                <a:noFill/>
                <a:tableStyleId>{77DFCB63-F9AC-4C05-B317-5D4F4C549E42}</a:tableStyleId>
              </a:tblPr>
              <a:tblGrid>
                <a:gridCol w="1828800">
                  <a:extLst>
                    <a:ext uri="{9D8B030D-6E8A-4147-A177-3AD203B41FA5}">
                      <a16:colId xmlns:a16="http://schemas.microsoft.com/office/drawing/2014/main" val="20000"/>
                    </a:ext>
                  </a:extLst>
                </a:gridCol>
                <a:gridCol w="314325">
                  <a:extLst>
                    <a:ext uri="{9D8B030D-6E8A-4147-A177-3AD203B41FA5}">
                      <a16:colId xmlns:a16="http://schemas.microsoft.com/office/drawing/2014/main" val="20001"/>
                    </a:ext>
                  </a:extLst>
                </a:gridCol>
              </a:tblGrid>
              <a:tr h="121775">
                <a:tc>
                  <a:txBody>
                    <a:bodyPr/>
                    <a:lstStyle/>
                    <a:p>
                      <a:pPr marL="0" lvl="0" indent="0" algn="l" rtl="0">
                        <a:lnSpc>
                          <a:spcPct val="115000"/>
                        </a:lnSpc>
                        <a:spcBef>
                          <a:spcPts val="0"/>
                        </a:spcBef>
                        <a:spcAft>
                          <a:spcPts val="0"/>
                        </a:spcAft>
                        <a:buNone/>
                      </a:pPr>
                      <a:r>
                        <a:rPr lang="en" sz="800">
                          <a:latin typeface="Calibri"/>
                          <a:ea typeface="Calibri"/>
                          <a:cs typeface="Calibri"/>
                          <a:sym typeface="Calibri"/>
                        </a:rPr>
                        <a:t>Model</a:t>
                      </a:r>
                      <a:endParaRPr sz="8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l" rtl="0">
                        <a:lnSpc>
                          <a:spcPct val="115000"/>
                        </a:lnSpc>
                        <a:spcBef>
                          <a:spcPts val="0"/>
                        </a:spcBef>
                        <a:spcAft>
                          <a:spcPts val="0"/>
                        </a:spcAft>
                        <a:buNone/>
                      </a:pPr>
                      <a:r>
                        <a:rPr lang="en" sz="800">
                          <a:latin typeface="Calibri"/>
                          <a:ea typeface="Calibri"/>
                          <a:cs typeface="Calibri"/>
                          <a:sym typeface="Calibri"/>
                        </a:rPr>
                        <a:t>Score</a:t>
                      </a:r>
                      <a:endParaRPr sz="8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173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claude-sonnet-4-5-20250929-thinking-32k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1527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173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claude-opus-4-1-20250805-thinking-16k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1515</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1217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claude-opus-4-1-20250805</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1499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1217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9">
                            <a:extLst>
                              <a:ext uri="{A12FA001-AC4F-418D-AE19-62706E023703}">
                                <ahyp:hlinkClr xmlns:ahyp="http://schemas.microsoft.com/office/drawing/2018/hyperlinkcolor" val="tx"/>
                              </a:ext>
                            </a:extLst>
                          </a:hlinkClick>
                        </a:rPr>
                        <a:t>claude-opus-4-20250514-thinking-16k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1489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1217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6">
                            <a:extLst>
                              <a:ext uri="{A12FA001-AC4F-418D-AE19-62706E023703}">
                                <ahyp:hlinkClr xmlns:ahyp="http://schemas.microsoft.com/office/drawing/2018/hyperlinkcolor" val="tx"/>
                              </a:ext>
                            </a:extLst>
                          </a:hlinkClick>
                        </a:rPr>
                        <a:t>qwen3-max-2025-09-23</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1476</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1217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4">
                            <a:extLst>
                              <a:ext uri="{A12FA001-AC4F-418D-AE19-62706E023703}">
                                <ahyp:hlinkClr xmlns:ahyp="http://schemas.microsoft.com/office/drawing/2018/hyperlinkcolor" val="tx"/>
                              </a:ext>
                            </a:extLst>
                          </a:hlinkClick>
                        </a:rPr>
                        <a:t>qwen3-max-preview</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1477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1217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8">
                            <a:extLst>
                              <a:ext uri="{A12FA001-AC4F-418D-AE19-62706E023703}">
                                <ahyp:hlinkClr xmlns:ahyp="http://schemas.microsoft.com/office/drawing/2018/hyperlinkcolor" val="tx"/>
                              </a:ext>
                            </a:extLst>
                          </a:hlinkClick>
                        </a:rPr>
                        <a:t>longcat-flash-chat</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1473</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07"/>
                  </a:ext>
                </a:extLst>
              </a:tr>
              <a:tr h="1217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claude-sonnet-4-5-20250929</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1472</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08"/>
                  </a:ext>
                </a:extLst>
              </a:tr>
              <a:tr h="1217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1">
                            <a:extLst>
                              <a:ext uri="{A12FA001-AC4F-418D-AE19-62706E023703}">
                                <ahyp:hlinkClr xmlns:ahyp="http://schemas.microsoft.com/office/drawing/2018/hyperlinkcolor" val="tx"/>
                              </a:ext>
                            </a:extLst>
                          </a:hlinkClick>
                        </a:rPr>
                        <a:t>qwen3-vl-235b-a22b-instruct</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09"/>
                  </a:ext>
                </a:extLst>
              </a:tr>
              <a:tr h="1217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9">
                            <a:extLst>
                              <a:ext uri="{A12FA001-AC4F-418D-AE19-62706E023703}">
                                <ahyp:hlinkClr xmlns:ahyp="http://schemas.microsoft.com/office/drawing/2018/hyperlinkcolor" val="tx"/>
                              </a:ext>
                            </a:extLst>
                          </a:hlinkClick>
                        </a:rPr>
                        <a:t>claude-haiku-4-5-20251001</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10"/>
                  </a:ext>
                </a:extLst>
              </a:tr>
              <a:tr h="1217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2">
                            <a:extLst>
                              <a:ext uri="{A12FA001-AC4F-418D-AE19-62706E023703}">
                                <ahyp:hlinkClr xmlns:ahyp="http://schemas.microsoft.com/office/drawing/2018/hyperlinkcolor" val="tx"/>
                              </a:ext>
                            </a:extLst>
                          </a:hlinkClick>
                        </a:rPr>
                        <a:t>qwen3-235b-a22b-instruct-2507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1470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11"/>
                  </a:ext>
                </a:extLst>
              </a:tr>
              <a:tr h="173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9">
                            <a:extLst>
                              <a:ext uri="{A12FA001-AC4F-418D-AE19-62706E023703}">
                                <ahyp:hlinkClr xmlns:ahyp="http://schemas.microsoft.com/office/drawing/2018/hyperlinkcolor" val="tx"/>
                              </a:ext>
                            </a:extLst>
                          </a:hlinkClick>
                        </a:rPr>
                        <a:t>claude-sonnet-4-20250514-thinking-32k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12"/>
                  </a:ext>
                </a:extLst>
              </a:tr>
              <a:tr h="1217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7">
                            <a:extLst>
                              <a:ext uri="{A12FA001-AC4F-418D-AE19-62706E023703}">
                                <ahyp:hlinkClr xmlns:ahyp="http://schemas.microsoft.com/office/drawing/2018/hyperlinkcolor" val="tx"/>
                              </a:ext>
                            </a:extLst>
                          </a:hlinkClick>
                        </a:rPr>
                        <a:t>gemini-2.5-pro</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13"/>
                  </a:ext>
                </a:extLst>
              </a:tr>
              <a:tr h="1217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3">
                            <a:extLst>
                              <a:ext uri="{A12FA001-AC4F-418D-AE19-62706E023703}">
                                <ahyp:hlinkClr xmlns:ahyp="http://schemas.microsoft.com/office/drawing/2018/hyperlinkcolor" val="tx"/>
                              </a:ext>
                            </a:extLst>
                          </a:hlinkClick>
                        </a:rPr>
                        <a:t>gpt-5-high</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14"/>
                  </a:ext>
                </a:extLst>
              </a:tr>
              <a:tr h="1217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1">
                            <a:extLst>
                              <a:ext uri="{A12FA001-AC4F-418D-AE19-62706E023703}">
                                <ahyp:hlinkClr xmlns:ahyp="http://schemas.microsoft.com/office/drawing/2018/hyperlinkcolor" val="tx"/>
                              </a:ext>
                            </a:extLst>
                          </a:hlinkClick>
                        </a:rPr>
                        <a:t>chatgpt-4o-latest-20250326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1466</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15"/>
                  </a:ext>
                </a:extLst>
              </a:tr>
              <a:tr h="1217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4">
                            <a:extLst>
                              <a:ext uri="{A12FA001-AC4F-418D-AE19-62706E023703}">
                                <ahyp:hlinkClr xmlns:ahyp="http://schemas.microsoft.com/office/drawing/2018/hyperlinkcolor" val="tx"/>
                              </a:ext>
                            </a:extLst>
                          </a:hlinkClick>
                        </a:rPr>
                        <a:t>kimi-k2-0905-preview</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1463</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16"/>
                  </a:ext>
                </a:extLst>
              </a:tr>
              <a:tr h="1217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3">
                            <a:extLst>
                              <a:ext uri="{A12FA001-AC4F-418D-AE19-62706E023703}">
                                <ahyp:hlinkClr xmlns:ahyp="http://schemas.microsoft.com/office/drawing/2018/hyperlinkcolor" val="tx"/>
                              </a:ext>
                            </a:extLst>
                          </a:hlinkClick>
                        </a:rPr>
                        <a:t>deepseek-r1-0528</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17"/>
                  </a:ext>
                </a:extLst>
              </a:tr>
              <a:tr h="1217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9">
                            <a:extLst>
                              <a:ext uri="{A12FA001-AC4F-418D-AE19-62706E023703}">
                                <ahyp:hlinkClr xmlns:ahyp="http://schemas.microsoft.com/office/drawing/2018/hyperlinkcolor" val="tx"/>
                              </a:ext>
                            </a:extLst>
                          </a:hlinkClick>
                        </a:rPr>
                        <a:t>claude-opus-4-20250514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18"/>
                  </a:ext>
                </a:extLst>
              </a:tr>
              <a:tr h="1217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5">
                            <a:extLst>
                              <a:ext uri="{A12FA001-AC4F-418D-AE19-62706E023703}">
                                <ahyp:hlinkClr xmlns:ahyp="http://schemas.microsoft.com/office/drawing/2018/hyperlinkcolor" val="tx"/>
                              </a:ext>
                            </a:extLst>
                          </a:hlinkClick>
                        </a:rPr>
                        <a:t>gpt-5-chat</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19"/>
                  </a:ext>
                </a:extLst>
              </a:tr>
              <a:tr h="1217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0">
                            <a:extLst>
                              <a:ext uri="{A12FA001-AC4F-418D-AE19-62706E023703}">
                                <ahyp:hlinkClr xmlns:ahyp="http://schemas.microsoft.com/office/drawing/2018/hyperlinkcolor" val="tx"/>
                              </a:ext>
                            </a:extLst>
                          </a:hlinkClick>
                        </a:rPr>
                        <a:t>deepseek-v3.2-exp-thinking</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20"/>
                  </a:ext>
                </a:extLst>
              </a:tr>
              <a:tr h="1217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7">
                            <a:extLst>
                              <a:ext uri="{A12FA001-AC4F-418D-AE19-62706E023703}">
                                <ahyp:hlinkClr xmlns:ahyp="http://schemas.microsoft.com/office/drawing/2018/hyperlinkcolor" val="tx"/>
                              </a:ext>
                            </a:extLst>
                          </a:hlinkClick>
                        </a:rPr>
                        <a:t>glm-4.6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21"/>
                  </a:ext>
                </a:extLst>
              </a:tr>
              <a:tr h="1217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7">
                            <a:extLst>
                              <a:ext uri="{A12FA001-AC4F-418D-AE19-62706E023703}">
                                <ahyp:hlinkClr xmlns:ahyp="http://schemas.microsoft.com/office/drawing/2018/hyperlinkcolor" val="tx"/>
                              </a:ext>
                            </a:extLst>
                          </a:hlinkClick>
                        </a:rPr>
                        <a:t>deepseek-v3.1-terminus-thinking</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1456</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22"/>
                  </a:ext>
                </a:extLst>
              </a:tr>
              <a:tr h="1217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0">
                            <a:extLst>
                              <a:ext uri="{A12FA001-AC4F-418D-AE19-62706E023703}">
                                <ahyp:hlinkClr xmlns:ahyp="http://schemas.microsoft.com/office/drawing/2018/hyperlinkcolor" val="tx"/>
                              </a:ext>
                            </a:extLst>
                          </a:hlinkClick>
                        </a:rPr>
                        <a:t>gpt-4.5-preview-2025-02-27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1455</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23"/>
                  </a:ext>
                </a:extLst>
              </a:tr>
              <a:tr h="1217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5">
                            <a:extLst>
                              <a:ext uri="{A12FA001-AC4F-418D-AE19-62706E023703}">
                                <ahyp:hlinkClr xmlns:ahyp="http://schemas.microsoft.com/office/drawing/2018/hyperlinkcolor" val="tx"/>
                              </a:ext>
                            </a:extLst>
                          </a:hlinkClick>
                        </a:rPr>
                        <a:t>deepseek-v3.1-thinking</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1454</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24"/>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34"/>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7"/>
          <p:cNvSpPr txBox="1"/>
          <p:nvPr/>
        </p:nvSpPr>
        <p:spPr>
          <a:xfrm>
            <a:off x="55075" y="20375"/>
            <a:ext cx="41229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Alpha Arena: Trading Real Crypto</a:t>
            </a:r>
            <a:endParaRPr sz="2000" b="1" i="0" u="none" strike="noStrike" cap="none">
              <a:solidFill>
                <a:schemeClr val="dk1"/>
              </a:solidFill>
              <a:latin typeface="Calibri"/>
              <a:ea typeface="Calibri"/>
              <a:cs typeface="Calibri"/>
              <a:sym typeface="Calibri"/>
            </a:endParaRPr>
          </a:p>
        </p:txBody>
      </p:sp>
      <p:sp>
        <p:nvSpPr>
          <p:cNvPr id="155" name="Google Shape;155;p17"/>
          <p:cNvSpPr txBox="1"/>
          <p:nvPr/>
        </p:nvSpPr>
        <p:spPr>
          <a:xfrm>
            <a:off x="55075" y="412953"/>
            <a:ext cx="4444500" cy="289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Alpha Arena: Trading Real Crypto - </a:t>
            </a:r>
            <a:r>
              <a:rPr lang="en" sz="1200" b="1" u="sng">
                <a:solidFill>
                  <a:schemeClr val="hlink"/>
                </a:solidFill>
                <a:latin typeface="Calibri"/>
                <a:ea typeface="Calibri"/>
                <a:cs typeface="Calibri"/>
                <a:sym typeface="Calibri"/>
                <a:hlinkClick r:id="rId3"/>
              </a:rPr>
              <a:t>https://nof1.ai</a:t>
            </a:r>
            <a:r>
              <a:rPr lang="en" sz="1200" b="1">
                <a:solidFill>
                  <a:srgbClr val="FF0000"/>
                </a:solidFill>
                <a:latin typeface="Calibri"/>
                <a:ea typeface="Calibri"/>
                <a:cs typeface="Calibri"/>
                <a:sym typeface="Calibri"/>
              </a:rPr>
              <a:t> </a:t>
            </a:r>
            <a:endParaRPr sz="1200" b="1">
              <a:solidFill>
                <a:srgbClr val="FF0000"/>
              </a:solidFill>
              <a:latin typeface="Calibri"/>
              <a:ea typeface="Calibri"/>
              <a:cs typeface="Calibri"/>
              <a:sym typeface="Calibri"/>
            </a:endParaRPr>
          </a:p>
          <a:p>
            <a:pPr marL="171450" marR="0" lvl="0" indent="-127000" algn="l" rtl="0">
              <a:lnSpc>
                <a:spcPct val="100000"/>
              </a:lnSpc>
              <a:spcBef>
                <a:spcPts val="0"/>
              </a:spcBef>
              <a:spcAft>
                <a:spcPts val="0"/>
              </a:spcAft>
              <a:buClr>
                <a:srgbClr val="3C78D8"/>
              </a:buClr>
              <a:buSzPts val="1100"/>
              <a:buFont typeface="Calibri"/>
              <a:buChar char="●"/>
            </a:pPr>
            <a:r>
              <a:rPr lang="en" sz="1100" b="1">
                <a:solidFill>
                  <a:srgbClr val="3C78D8"/>
                </a:solidFill>
                <a:latin typeface="Calibri"/>
                <a:ea typeface="Calibri"/>
                <a:cs typeface="Calibri"/>
                <a:sym typeface="Calibri"/>
              </a:rPr>
              <a:t>Chinese models (DeepSeek &amp; Qwen) made money, while "Western" models lost money</a:t>
            </a:r>
            <a:endParaRPr sz="1100" b="1">
              <a:solidFill>
                <a:srgbClr val="3C78D8"/>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Benchmark was launched by AI research firm </a:t>
            </a:r>
            <a:r>
              <a:rPr lang="en" sz="1100" b="1">
                <a:solidFill>
                  <a:srgbClr val="FF0000"/>
                </a:solidFill>
                <a:latin typeface="Calibri"/>
                <a:ea typeface="Calibri"/>
                <a:cs typeface="Calibri"/>
                <a:sym typeface="Calibri"/>
              </a:rPr>
              <a:t>nof1</a:t>
            </a:r>
            <a:r>
              <a:rPr lang="en" sz="1100">
                <a:solidFill>
                  <a:schemeClr val="dk1"/>
                </a:solidFill>
                <a:latin typeface="Calibri"/>
                <a:ea typeface="Calibri"/>
                <a:cs typeface="Calibri"/>
                <a:sym typeface="Calibri"/>
              </a:rPr>
              <a:t> on October 17, 2025</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Test AI's ability to trade cryptocurrency with real money in live markets.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Six LLMs received $10K each in real money: </a:t>
            </a:r>
            <a:r>
              <a:rPr lang="en" sz="1100" b="1">
                <a:solidFill>
                  <a:srgbClr val="3C78D8"/>
                </a:solidFill>
                <a:latin typeface="Calibri"/>
                <a:ea typeface="Calibri"/>
                <a:cs typeface="Calibri"/>
                <a:sym typeface="Calibri"/>
              </a:rPr>
              <a:t>GPT-5, Claude Sonnet 4.5, Gemini 2.5 Pro, Grok 4, DeepSeek Chat V3.1, and Qwen3 Max</a:t>
            </a:r>
            <a:endParaRPr sz="1100" b="1">
              <a:solidFill>
                <a:srgbClr val="3C78D8"/>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Each AI receives identical prompts containing real-time market data including cryptocurrency prices, technical indicators (EMA, MACD, RSI), account balances, and current holdings. </a:t>
            </a:r>
            <a:r>
              <a:rPr lang="en" sz="1100">
                <a:solidFill>
                  <a:srgbClr val="3C78D8"/>
                </a:solidFill>
                <a:latin typeface="Calibri"/>
                <a:ea typeface="Calibri"/>
                <a:cs typeface="Calibri"/>
                <a:sym typeface="Calibri"/>
              </a:rPr>
              <a:t>The models analyze this information - and output trading decisions in JSON format.</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By late October, Qwen3 Max emerged as the top performer, followed by DeepSeek.</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All "Western" models lost money. Gemini &amp; GPT were the worst</a:t>
            </a:r>
            <a:endParaRPr sz="7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4"/>
              </a:rPr>
              <a:t>https://www.blocmates.com/news-posts/nof1-ai-introduces-alpha-arena-a-platform-for-ai-powered-trading-competitions</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5"/>
              </a:rPr>
              <a:t>https://beincrypto.com/deepseek-ai-simple-prompts-crypto-profits/</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6"/>
              </a:rPr>
              <a:t>https://www.youtube.com/watch?v=aZlFYDenz38</a:t>
            </a:r>
            <a:r>
              <a:rPr lang="en" sz="800">
                <a:solidFill>
                  <a:schemeClr val="dk1"/>
                </a:solidFill>
                <a:latin typeface="Calibri"/>
                <a:ea typeface="Calibri"/>
                <a:cs typeface="Calibri"/>
                <a:sym typeface="Calibri"/>
              </a:rPr>
              <a:t> - video</a:t>
            </a:r>
            <a:endParaRPr sz="800">
              <a:solidFill>
                <a:schemeClr val="dk1"/>
              </a:solidFill>
              <a:latin typeface="Calibri"/>
              <a:ea typeface="Calibri"/>
              <a:cs typeface="Calibri"/>
              <a:sym typeface="Calibri"/>
            </a:endParaRPr>
          </a:p>
        </p:txBody>
      </p:sp>
      <p:pic>
        <p:nvPicPr>
          <p:cNvPr id="156" name="Google Shape;156;p17"/>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6909650" y="4151795"/>
            <a:ext cx="1668375" cy="922575"/>
          </a:xfrm>
          <a:prstGeom prst="rect">
            <a:avLst/>
          </a:prstGeom>
          <a:noFill/>
          <a:ln w="9525" cap="flat" cmpd="sng">
            <a:solidFill>
              <a:srgbClr val="FF0000"/>
            </a:solidFill>
            <a:prstDash val="solid"/>
            <a:round/>
            <a:headEnd type="none" w="sm" len="sm"/>
            <a:tailEnd type="none" w="sm" len="sm"/>
          </a:ln>
        </p:spPr>
      </p:pic>
      <p:pic>
        <p:nvPicPr>
          <p:cNvPr id="157" name="Google Shape;157;p17"/>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552872" y="344345"/>
            <a:ext cx="4532352" cy="3503274"/>
          </a:xfrm>
          <a:prstGeom prst="rect">
            <a:avLst/>
          </a:prstGeom>
          <a:noFill/>
          <a:ln w="9525" cap="flat" cmpd="sng">
            <a:solidFill>
              <a:srgbClr val="FF0000"/>
            </a:solidFill>
            <a:prstDash val="solid"/>
            <a:round/>
            <a:headEnd type="none" w="sm" len="sm"/>
            <a:tailEnd type="none" w="sm" len="sm"/>
          </a:ln>
        </p:spPr>
      </p:pic>
      <p:pic>
        <p:nvPicPr>
          <p:cNvPr id="158" name="Google Shape;158;p17"/>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5011375" y="4043696"/>
            <a:ext cx="1775875" cy="75372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8"/>
          <p:cNvSpPr txBox="1"/>
          <p:nvPr/>
        </p:nvSpPr>
        <p:spPr>
          <a:xfrm>
            <a:off x="55075" y="20375"/>
            <a:ext cx="32199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NVIDIA GTC Washington, D.C.</a:t>
            </a:r>
            <a:endParaRPr sz="2000" b="1" i="0" u="none" strike="noStrike" cap="none">
              <a:solidFill>
                <a:schemeClr val="dk1"/>
              </a:solidFill>
              <a:latin typeface="Calibri"/>
              <a:ea typeface="Calibri"/>
              <a:cs typeface="Calibri"/>
              <a:sym typeface="Calibri"/>
            </a:endParaRPr>
          </a:p>
        </p:txBody>
      </p:sp>
      <p:sp>
        <p:nvSpPr>
          <p:cNvPr id="164" name="Google Shape;164;p18"/>
          <p:cNvSpPr txBox="1"/>
          <p:nvPr/>
        </p:nvSpPr>
        <p:spPr>
          <a:xfrm>
            <a:off x="55075" y="466843"/>
            <a:ext cx="4444500" cy="4220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rgbClr val="FF0000"/>
              </a:buClr>
              <a:buSzPts val="1100"/>
              <a:buFont typeface="Calibri"/>
              <a:buChar char="●"/>
            </a:pPr>
            <a:r>
              <a:rPr lang="en" sz="1100" b="1">
                <a:solidFill>
                  <a:srgbClr val="FF0000"/>
                </a:solidFill>
                <a:latin typeface="Calibri"/>
                <a:ea typeface="Calibri"/>
                <a:cs typeface="Calibri"/>
                <a:sym typeface="Calibri"/>
              </a:rPr>
              <a:t>NVIDIA GTC Event in Washington, D.C. October 27–29</a:t>
            </a:r>
            <a:endParaRPr sz="1100" b="1">
              <a:solidFill>
                <a:srgbClr val="FF0000"/>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3"/>
              </a:rPr>
              <a:t>https://blogs.nvidia.com/blog/nvidia-gtc-washington-dc-2025-news/</a:t>
            </a:r>
            <a:endParaRPr sz="8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Nvidia has surpassws a $5 Trillion valuation on Wednesday!</a:t>
            </a:r>
            <a:br>
              <a:rPr lang="en" sz="1100">
                <a:solidFill>
                  <a:schemeClr val="dk1"/>
                </a:solidFill>
                <a:latin typeface="Calibri"/>
                <a:ea typeface="Calibri"/>
                <a:cs typeface="Calibri"/>
                <a:sym typeface="Calibri"/>
              </a:rPr>
            </a:br>
            <a:r>
              <a:rPr lang="en" sz="1100">
                <a:solidFill>
                  <a:schemeClr val="dk1"/>
                </a:solidFill>
                <a:latin typeface="Calibri"/>
                <a:ea typeface="Calibri"/>
                <a:cs typeface="Calibri"/>
                <a:sym typeface="Calibri"/>
              </a:rPr>
              <a:t>(Apple &amp; Microsoft - $4T, Alphabet - $3.3T)</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CEO Jensen Huang announced expectations for $500 Billion in AI chip orders for 2025 and 2026; Also plans to build seven supercomputers </a:t>
            </a:r>
            <a:br>
              <a:rPr lang="en" sz="1100">
                <a:solidFill>
                  <a:schemeClr val="dk1"/>
                </a:solidFill>
                <a:latin typeface="Calibri"/>
                <a:ea typeface="Calibri"/>
                <a:cs typeface="Calibri"/>
                <a:sym typeface="Calibri"/>
              </a:rPr>
            </a:br>
            <a:r>
              <a:rPr lang="en" sz="1100">
                <a:solidFill>
                  <a:schemeClr val="dk1"/>
                </a:solidFill>
                <a:latin typeface="Calibri"/>
                <a:ea typeface="Calibri"/>
                <a:cs typeface="Calibri"/>
                <a:sym typeface="Calibri"/>
              </a:rPr>
              <a:t>for the US government; The company's shares rallied significantly</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6G Partnership with Nokia: NVIDIA announced </a:t>
            </a:r>
            <a:r>
              <a:rPr lang="en" sz="1100" b="1">
                <a:solidFill>
                  <a:srgbClr val="FF0000"/>
                </a:solidFill>
                <a:latin typeface="Calibri"/>
                <a:ea typeface="Calibri"/>
                <a:cs typeface="Calibri"/>
                <a:sym typeface="Calibri"/>
              </a:rPr>
              <a:t>ARC (Aerial RAN Computer), an AI-native wireless platform for 6G</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NVQLink, a quantum-GPU interconnect</a:t>
            </a:r>
            <a:r>
              <a:rPr lang="en" sz="1100">
                <a:solidFill>
                  <a:schemeClr val="dk1"/>
                </a:solidFill>
                <a:latin typeface="Calibri"/>
                <a:ea typeface="Calibri"/>
                <a:cs typeface="Calibri"/>
                <a:sym typeface="Calibri"/>
              </a:rPr>
              <a:t> enabling real-time CUDA-Q calls from quantum processing units (QPUs) with latency as low as ~4 microsec</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Partnership with DOE and Oracle: build seven new AI super-computers, including the DOE's largest AI supercomputer at Argonne National Laboratory with 10,000 Blackwell GPUs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rgbClr val="3C78D8"/>
              </a:buClr>
              <a:buSzPts val="1100"/>
              <a:buFont typeface="Calibri"/>
              <a:buChar char="●"/>
            </a:pPr>
            <a:r>
              <a:rPr lang="en" sz="1100" b="1">
                <a:solidFill>
                  <a:srgbClr val="3C78D8"/>
                </a:solidFill>
                <a:latin typeface="Calibri"/>
                <a:ea typeface="Calibri"/>
                <a:cs typeface="Calibri"/>
                <a:sym typeface="Calibri"/>
              </a:rPr>
              <a:t>AI Chips Made in America (in Arizona! instead of Taiwan)</a:t>
            </a:r>
            <a:endParaRPr sz="1100" b="1">
              <a:solidFill>
                <a:srgbClr val="3C78D8"/>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Partnership with Uber: ~100K autonomous vehicles starting in 2027</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BlueField-4 DPU (Data Processing Unit) - combines 64-core NVIDIA Grace CPU and ConnectX-9, delivering 6x the compute of BlueField-3</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Omniverse DSX - blueprint for designing and operating 100MWatt to multi-GWatt AI factories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Models: </a:t>
            </a:r>
            <a:r>
              <a:rPr lang="en" sz="1100" b="1">
                <a:solidFill>
                  <a:srgbClr val="FF0000"/>
                </a:solidFill>
                <a:latin typeface="Calibri"/>
                <a:ea typeface="Calibri"/>
                <a:cs typeface="Calibri"/>
                <a:sym typeface="Calibri"/>
              </a:rPr>
              <a:t>Nemotron</a:t>
            </a:r>
            <a:r>
              <a:rPr lang="en" sz="1100">
                <a:solidFill>
                  <a:schemeClr val="dk1"/>
                </a:solidFill>
                <a:latin typeface="Calibri"/>
                <a:ea typeface="Calibri"/>
                <a:cs typeface="Calibri"/>
                <a:sym typeface="Calibri"/>
              </a:rPr>
              <a:t> (agentic AI), </a:t>
            </a:r>
            <a:r>
              <a:rPr lang="en" sz="1100" b="1">
                <a:solidFill>
                  <a:srgbClr val="FF0000"/>
                </a:solidFill>
                <a:latin typeface="Calibri"/>
                <a:ea typeface="Calibri"/>
                <a:cs typeface="Calibri"/>
                <a:sym typeface="Calibri"/>
              </a:rPr>
              <a:t>Cosmos</a:t>
            </a:r>
            <a:r>
              <a:rPr lang="en" sz="1100">
                <a:solidFill>
                  <a:schemeClr val="dk1"/>
                </a:solidFill>
                <a:latin typeface="Calibri"/>
                <a:ea typeface="Calibri"/>
                <a:cs typeface="Calibri"/>
                <a:sym typeface="Calibri"/>
              </a:rPr>
              <a:t> (synthetic data/physical AI), </a:t>
            </a:r>
            <a:r>
              <a:rPr lang="en" sz="1100" b="1">
                <a:solidFill>
                  <a:srgbClr val="FF0000"/>
                </a:solidFill>
                <a:latin typeface="Calibri"/>
                <a:ea typeface="Calibri"/>
                <a:cs typeface="Calibri"/>
                <a:sym typeface="Calibri"/>
              </a:rPr>
              <a:t>Isaac GR00T</a:t>
            </a:r>
            <a:r>
              <a:rPr lang="en" sz="1100">
                <a:solidFill>
                  <a:schemeClr val="dk1"/>
                </a:solidFill>
                <a:latin typeface="Calibri"/>
                <a:ea typeface="Calibri"/>
                <a:cs typeface="Calibri"/>
                <a:sym typeface="Calibri"/>
              </a:rPr>
              <a:t> (robotics), and </a:t>
            </a:r>
            <a:r>
              <a:rPr lang="en" sz="1100" b="1">
                <a:solidFill>
                  <a:srgbClr val="FF0000"/>
                </a:solidFill>
                <a:latin typeface="Calibri"/>
                <a:ea typeface="Calibri"/>
                <a:cs typeface="Calibri"/>
                <a:sym typeface="Calibri"/>
              </a:rPr>
              <a:t>Clara</a:t>
            </a:r>
            <a:r>
              <a:rPr lang="en" sz="1100">
                <a:solidFill>
                  <a:schemeClr val="dk1"/>
                </a:solidFill>
                <a:latin typeface="Calibri"/>
                <a:ea typeface="Calibri"/>
                <a:cs typeface="Calibri"/>
                <a:sym typeface="Calibri"/>
              </a:rPr>
              <a:t> (biomedical workflows)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Partnerships with CrowdStrike: Nemotron-based models for cybersecurity</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Partnerships with Palantir: Integrating into Palantir Ontology</a:t>
            </a:r>
            <a:endParaRPr sz="7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800" u="sng">
                <a:solidFill>
                  <a:schemeClr val="hlink"/>
                </a:solidFill>
                <a:latin typeface="Calibri"/>
                <a:ea typeface="Calibri"/>
                <a:cs typeface="Calibri"/>
                <a:sym typeface="Calibri"/>
                <a:hlinkClick r:id="rId3"/>
              </a:rPr>
              <a:t>https://blogs.nvidia.com/blog/nvidia-gtc-washington-dc-2025-news/</a:t>
            </a:r>
            <a:endParaRPr sz="1200">
              <a:solidFill>
                <a:schemeClr val="dk1"/>
              </a:solidFill>
              <a:latin typeface="Calibri"/>
              <a:ea typeface="Calibri"/>
              <a:cs typeface="Calibri"/>
              <a:sym typeface="Calibri"/>
            </a:endParaRPr>
          </a:p>
        </p:txBody>
      </p:sp>
      <p:pic>
        <p:nvPicPr>
          <p:cNvPr id="165" name="Google Shape;165;p18"/>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203247" y="61050"/>
            <a:ext cx="2410675" cy="1209150"/>
          </a:xfrm>
          <a:prstGeom prst="rect">
            <a:avLst/>
          </a:prstGeom>
          <a:noFill/>
          <a:ln w="9525" cap="flat" cmpd="sng">
            <a:solidFill>
              <a:srgbClr val="FF0000"/>
            </a:solidFill>
            <a:prstDash val="solid"/>
            <a:round/>
            <a:headEnd type="none" w="sm" len="sm"/>
            <a:tailEnd type="none" w="sm" len="sm"/>
          </a:ln>
        </p:spPr>
      </p:pic>
      <p:sp>
        <p:nvSpPr>
          <p:cNvPr id="166" name="Google Shape;166;p18"/>
          <p:cNvSpPr txBox="1"/>
          <p:nvPr/>
        </p:nvSpPr>
        <p:spPr>
          <a:xfrm>
            <a:off x="4614100" y="2780925"/>
            <a:ext cx="4397100" cy="1896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100" b="1">
                <a:solidFill>
                  <a:srgbClr val="FF0000"/>
                </a:solidFill>
                <a:latin typeface="Calibri"/>
                <a:ea typeface="Calibri"/>
                <a:cs typeface="Calibri"/>
                <a:sym typeface="Calibri"/>
              </a:rPr>
              <a:t>OpenAI converted to a for-profit</a:t>
            </a:r>
            <a:r>
              <a:rPr lang="en" sz="1100">
                <a:solidFill>
                  <a:schemeClr val="dk1"/>
                </a:solidFill>
                <a:latin typeface="Calibri"/>
                <a:ea typeface="Calibri"/>
                <a:cs typeface="Calibri"/>
                <a:sym typeface="Calibri"/>
              </a:rPr>
              <a:t> - October 28, 2025</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OpenAI is valued at $500 Bln:</a:t>
            </a:r>
            <a:br>
              <a:rPr lang="en" sz="1100">
                <a:solidFill>
                  <a:schemeClr val="dk1"/>
                </a:solidFill>
                <a:latin typeface="Calibri"/>
                <a:ea typeface="Calibri"/>
                <a:cs typeface="Calibri"/>
                <a:sym typeface="Calibri"/>
              </a:rPr>
            </a:br>
            <a:r>
              <a:rPr lang="en" sz="1100">
                <a:solidFill>
                  <a:schemeClr val="dk1"/>
                </a:solidFill>
                <a:latin typeface="Calibri"/>
                <a:ea typeface="Calibri"/>
                <a:cs typeface="Calibri"/>
                <a:sym typeface="Calibri"/>
              </a:rPr>
              <a:t>$130B (26%) - OpenAI Foundation (nonprofit, retains control)</a:t>
            </a:r>
            <a:br>
              <a:rPr lang="en" sz="1100">
                <a:solidFill>
                  <a:schemeClr val="dk1"/>
                </a:solidFill>
                <a:latin typeface="Calibri"/>
                <a:ea typeface="Calibri"/>
                <a:cs typeface="Calibri"/>
                <a:sym typeface="Calibri"/>
              </a:rPr>
            </a:br>
            <a:r>
              <a:rPr lang="en" sz="1100">
                <a:solidFill>
                  <a:schemeClr val="dk1"/>
                </a:solidFill>
                <a:latin typeface="Calibri"/>
                <a:ea typeface="Calibri"/>
                <a:cs typeface="Calibri"/>
                <a:sym typeface="Calibri"/>
              </a:rPr>
              <a:t>$135B (27%) - Microsoft</a:t>
            </a:r>
            <a:br>
              <a:rPr lang="en" sz="1100">
                <a:solidFill>
                  <a:schemeClr val="dk1"/>
                </a:solidFill>
                <a:latin typeface="Calibri"/>
                <a:ea typeface="Calibri"/>
                <a:cs typeface="Calibri"/>
                <a:sym typeface="Calibri"/>
              </a:rPr>
            </a:br>
            <a:r>
              <a:rPr lang="en" sz="1100">
                <a:solidFill>
                  <a:schemeClr val="dk1"/>
                </a:solidFill>
                <a:latin typeface="Calibri"/>
                <a:ea typeface="Calibri"/>
                <a:cs typeface="Calibri"/>
                <a:sym typeface="Calibri"/>
              </a:rPr>
              <a:t>$235B (47%) - other investors and current and former employees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This conversion removes the previous equity restrictions that limited OpenAI's fundraising capabilities.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Sam Altman doesn't have ownership stake in new structure. </a:t>
            </a:r>
            <a:br>
              <a:rPr lang="en" sz="1100">
                <a:solidFill>
                  <a:schemeClr val="dk1"/>
                </a:solidFill>
                <a:latin typeface="Calibri"/>
                <a:ea typeface="Calibri"/>
                <a:cs typeface="Calibri"/>
                <a:sym typeface="Calibri"/>
              </a:rPr>
            </a:br>
            <a:r>
              <a:rPr lang="en" sz="1100">
                <a:solidFill>
                  <a:schemeClr val="dk1"/>
                </a:solidFill>
                <a:latin typeface="Calibri"/>
                <a:ea typeface="Calibri"/>
                <a:cs typeface="Calibri"/>
                <a:sym typeface="Calibri"/>
              </a:rPr>
              <a:t>His personal wealth primarily comes from investments in major technology companies like Reddit, Stripe, and Airbnb, and numerous AI-related startups.</a:t>
            </a:r>
            <a:endParaRPr sz="1100">
              <a:solidFill>
                <a:schemeClr val="dk1"/>
              </a:solidFill>
              <a:latin typeface="Calibri"/>
              <a:ea typeface="Calibri"/>
              <a:cs typeface="Calibri"/>
              <a:sym typeface="Calibri"/>
            </a:endParaRPr>
          </a:p>
        </p:txBody>
      </p:sp>
      <p:pic>
        <p:nvPicPr>
          <p:cNvPr id="167" name="Google Shape;167;p18"/>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7001475" y="1379825"/>
            <a:ext cx="2009750" cy="1361900"/>
          </a:xfrm>
          <a:prstGeom prst="rect">
            <a:avLst/>
          </a:prstGeom>
          <a:noFill/>
          <a:ln w="9525" cap="flat" cmpd="sng">
            <a:solidFill>
              <a:srgbClr val="FF0000"/>
            </a:solidFill>
            <a:prstDash val="solid"/>
            <a:round/>
            <a:headEnd type="none" w="sm" len="sm"/>
            <a:tailEnd type="none" w="sm" len="sm"/>
          </a:ln>
        </p:spPr>
      </p:pic>
      <p:sp>
        <p:nvSpPr>
          <p:cNvPr id="168" name="Google Shape;168;p18"/>
          <p:cNvSpPr txBox="1"/>
          <p:nvPr/>
        </p:nvSpPr>
        <p:spPr>
          <a:xfrm>
            <a:off x="4621995" y="2439514"/>
            <a:ext cx="2333700" cy="2955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800" b="1">
                <a:solidFill>
                  <a:schemeClr val="dk1"/>
                </a:solidFill>
                <a:latin typeface="Calibri"/>
                <a:ea typeface="Calibri"/>
                <a:cs typeface="Calibri"/>
                <a:sym typeface="Calibri"/>
              </a:rPr>
              <a:t>OpenAI is A For-Profit !</a:t>
            </a:r>
            <a:endParaRPr sz="1800" b="1" i="0" u="none" strike="noStrike" cap="non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9"/>
          <p:cNvSpPr txBox="1"/>
          <p:nvPr/>
        </p:nvSpPr>
        <p:spPr>
          <a:xfrm>
            <a:off x="55075" y="20375"/>
            <a:ext cx="2501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1</a:t>
            </a:r>
            <a:endParaRPr sz="2000" b="1" i="0" u="none" strike="noStrike" cap="none">
              <a:solidFill>
                <a:schemeClr val="dk1"/>
              </a:solidFill>
              <a:latin typeface="Calibri"/>
              <a:ea typeface="Calibri"/>
              <a:cs typeface="Calibri"/>
              <a:sym typeface="Calibri"/>
            </a:endParaRPr>
          </a:p>
        </p:txBody>
      </p:sp>
      <p:sp>
        <p:nvSpPr>
          <p:cNvPr id="174" name="Google Shape;174;p19"/>
          <p:cNvSpPr txBox="1"/>
          <p:nvPr/>
        </p:nvSpPr>
        <p:spPr>
          <a:xfrm>
            <a:off x="55075" y="412953"/>
            <a:ext cx="4444500" cy="2173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MiniMax-M2 model Open-Source</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Released 26-27 October, Minimax - Chinese AI company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Designed for agents and coding workflows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 source (MIT license ) - Hugging Face, GitHub, and ModelScope​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200B params, MoE (10B active). This is notably smaller than DeepSeek's V3.2 (37B active) or Moonshot AI's Kimi K2 (32B active)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Coding: end-to-end dev. workflows, use from all popular AI Agents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Handles complex, long-chain tool-calling tasks, coordinating Shell, Browser, Python interpreter, and MCP tools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Priced at only 8% of Claude Sonnet's cost while running 2x faster</a:t>
            </a:r>
            <a:endParaRPr sz="12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3"/>
              </a:rPr>
              <a:t>https://www.minimax.io/news/minimax-m2</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ollama run minimax-m2:cloud</a:t>
            </a:r>
            <a:endParaRPr sz="1200" b="1">
              <a:solidFill>
                <a:srgbClr val="3C78D8"/>
              </a:solidFill>
              <a:latin typeface="Calibri"/>
              <a:ea typeface="Calibri"/>
              <a:cs typeface="Calibri"/>
              <a:sym typeface="Calibri"/>
            </a:endParaRPr>
          </a:p>
        </p:txBody>
      </p:sp>
      <p:sp>
        <p:nvSpPr>
          <p:cNvPr id="175" name="Google Shape;175;p19"/>
          <p:cNvSpPr txBox="1"/>
          <p:nvPr/>
        </p:nvSpPr>
        <p:spPr>
          <a:xfrm>
            <a:off x="55075" y="2658116"/>
            <a:ext cx="4444500" cy="2419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Self-improving AI agents - Huxley-Gödel Machine (HGM)</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Problem: an agent performing well in the short term doesn't necessarily lead to the best long-term improvements (a.k.a. Metaproductivity-Performance Mismatch)</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Huxley-Gödel Machine (research team including AI pioneer </a:t>
            </a:r>
            <a:r>
              <a:rPr lang="en" sz="1200" b="1">
                <a:solidFill>
                  <a:srgbClr val="FF0000"/>
                </a:solidFill>
                <a:latin typeface="Calibri"/>
                <a:ea typeface="Calibri"/>
                <a:cs typeface="Calibri"/>
                <a:sym typeface="Calibri"/>
              </a:rPr>
              <a:t>Jürgen Schmidhuber</a:t>
            </a:r>
            <a:r>
              <a:rPr lang="e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uses metric called Clade-level Metaproductivity (CMP), inspired by T.H. Huxley's concept of clades (lineages sharing common ancestry)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CMP estimates an agent's self-improvement potential by aggregating the performance of its future descendants (long term)</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HGM outperformed previous methods while using less time</a:t>
            </a:r>
            <a:endParaRPr sz="12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4"/>
              </a:rPr>
              <a:t>https://www.youtube.com/watch?v=TCDpDXjpgPI</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5"/>
              </a:rPr>
              <a:t>https://arxiv.org/abs/2510.21614</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6"/>
              </a:rPr>
              <a:t>https://github.com/metauto-ai/HGM</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p:txBody>
      </p:sp>
      <p:pic>
        <p:nvPicPr>
          <p:cNvPr id="176" name="Google Shape;176;p19"/>
          <p:cNvPicPr preferRelativeResize="0"/>
          <p:nvPr/>
        </p:nvPicPr>
        <p:blipFill>
          <a:blip r:embed="rId7">
            <a:alphaModFix/>
          </a:blip>
          <a:stretch>
            <a:fillRect/>
          </a:stretch>
        </p:blipFill>
        <p:spPr>
          <a:xfrm>
            <a:off x="4732700" y="489975"/>
            <a:ext cx="3590925" cy="1276350"/>
          </a:xfrm>
          <a:prstGeom prst="rect">
            <a:avLst/>
          </a:prstGeom>
          <a:noFill/>
          <a:ln>
            <a:noFill/>
          </a:ln>
        </p:spPr>
      </p:pic>
      <p:pic>
        <p:nvPicPr>
          <p:cNvPr id="177" name="Google Shape;177;p19"/>
          <p:cNvPicPr preferRelativeResize="0"/>
          <p:nvPr/>
        </p:nvPicPr>
        <p:blipFill>
          <a:blip r:embed="rId8">
            <a:alphaModFix/>
          </a:blip>
          <a:stretch>
            <a:fillRect/>
          </a:stretch>
        </p:blipFill>
        <p:spPr>
          <a:xfrm>
            <a:off x="4732700" y="2594113"/>
            <a:ext cx="2143125" cy="2143125"/>
          </a:xfrm>
          <a:prstGeom prst="rect">
            <a:avLst/>
          </a:prstGeom>
          <a:noFill/>
          <a:ln>
            <a:noFill/>
          </a:ln>
        </p:spPr>
      </p:pic>
      <p:pic>
        <p:nvPicPr>
          <p:cNvPr id="178" name="Google Shape;178;p19"/>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7182350" y="2794113"/>
            <a:ext cx="1611100" cy="1611100"/>
          </a:xfrm>
          <a:prstGeom prst="rect">
            <a:avLst/>
          </a:prstGeom>
          <a:noFill/>
          <a:ln>
            <a:noFill/>
          </a:ln>
        </p:spPr>
      </p:pic>
      <p:sp>
        <p:nvSpPr>
          <p:cNvPr id="179" name="Google Shape;179;p19"/>
          <p:cNvSpPr txBox="1"/>
          <p:nvPr/>
        </p:nvSpPr>
        <p:spPr>
          <a:xfrm>
            <a:off x="7266850" y="4465475"/>
            <a:ext cx="14421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1200" b="1">
                <a:solidFill>
                  <a:srgbClr val="FF0000"/>
                </a:solidFill>
                <a:latin typeface="Calibri"/>
                <a:ea typeface="Calibri"/>
                <a:cs typeface="Calibri"/>
                <a:sym typeface="Calibri"/>
              </a:rPr>
              <a:t>Jürgen Schmidhuber</a:t>
            </a:r>
            <a:endParaRPr sz="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0"/>
          <p:cNvSpPr txBox="1"/>
          <p:nvPr/>
        </p:nvSpPr>
        <p:spPr>
          <a:xfrm>
            <a:off x="148651" y="619300"/>
            <a:ext cx="4917900" cy="418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2500"/>
              <a:buFont typeface="Arial"/>
              <a:buNone/>
            </a:pPr>
            <a:r>
              <a:rPr lang="en" sz="2200">
                <a:solidFill>
                  <a:schemeClr val="dk1"/>
                </a:solidFill>
                <a:latin typeface="Calibri"/>
                <a:ea typeface="Calibri"/>
                <a:cs typeface="Calibri"/>
                <a:sym typeface="Calibri"/>
              </a:rPr>
              <a:t>We do these weekly videos every Friday</a:t>
            </a:r>
            <a:endParaRPr sz="2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2500"/>
              <a:buFont typeface="Arial"/>
              <a:buNone/>
            </a:pPr>
            <a:r>
              <a:rPr lang="en" sz="2200">
                <a:solidFill>
                  <a:schemeClr val="dk1"/>
                </a:solidFill>
                <a:latin typeface="Calibri"/>
                <a:ea typeface="Calibri"/>
                <a:cs typeface="Calibri"/>
                <a:sym typeface="Calibri"/>
              </a:rPr>
              <a:t>Stats: 5.5K subscribers, 250 videos</a:t>
            </a:r>
            <a:endParaRPr sz="2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endParaRPr sz="2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2500"/>
              <a:buFont typeface="Arial"/>
              <a:buNone/>
            </a:pPr>
            <a:r>
              <a:rPr lang="en" sz="2200">
                <a:solidFill>
                  <a:schemeClr val="dk1"/>
                </a:solidFill>
                <a:latin typeface="Calibri"/>
                <a:ea typeface="Calibri"/>
                <a:cs typeface="Calibri"/>
                <a:sym typeface="Calibri"/>
              </a:rPr>
              <a:t>Subscribe to this channel</a:t>
            </a:r>
            <a:endParaRPr sz="2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2500"/>
              <a:buFont typeface="Arial"/>
              <a:buNone/>
            </a:pPr>
            <a:r>
              <a:rPr lang="en" sz="1800" b="1" u="sng">
                <a:solidFill>
                  <a:schemeClr val="accent5"/>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https://www.youtube.com/@lev-selector</a:t>
            </a:r>
            <a:r>
              <a:rPr lang="en" sz="1800" b="1">
                <a:solidFill>
                  <a:schemeClr val="dk1"/>
                </a:solidFill>
                <a:latin typeface="Calibri"/>
                <a:ea typeface="Calibri"/>
                <a:cs typeface="Calibri"/>
                <a:sym typeface="Calibri"/>
              </a:rPr>
              <a:t> </a:t>
            </a:r>
            <a:endParaRPr sz="1800" b="1">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endParaRPr sz="2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r>
              <a:rPr lang="en" sz="2200">
                <a:solidFill>
                  <a:schemeClr val="dk1"/>
                </a:solidFill>
                <a:latin typeface="Calibri"/>
                <a:ea typeface="Calibri"/>
                <a:cs typeface="Calibri"/>
                <a:sym typeface="Calibri"/>
              </a:rPr>
              <a:t>Download slides from GitHub using links under the videos</a:t>
            </a:r>
            <a:endParaRPr sz="2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2500"/>
              <a:buFont typeface="Arial"/>
              <a:buNone/>
            </a:pPr>
            <a:endParaRPr sz="2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r>
              <a:rPr lang="en" sz="2200" b="1">
                <a:solidFill>
                  <a:srgbClr val="FF0000"/>
                </a:solidFill>
                <a:latin typeface="Calibri"/>
                <a:ea typeface="Calibri"/>
                <a:cs typeface="Calibri"/>
                <a:sym typeface="Calibri"/>
              </a:rPr>
              <a:t>Please pause the video - and answer the pinned question in comments under the video</a:t>
            </a:r>
            <a:endParaRPr sz="1800" b="1" i="0" u="none" strike="noStrike" cap="none">
              <a:solidFill>
                <a:srgbClr val="FF0000"/>
              </a:solidFill>
              <a:latin typeface="Calibri"/>
              <a:ea typeface="Calibri"/>
              <a:cs typeface="Calibri"/>
              <a:sym typeface="Calibri"/>
            </a:endParaRPr>
          </a:p>
        </p:txBody>
      </p:sp>
      <p:pic>
        <p:nvPicPr>
          <p:cNvPr id="185" name="Google Shape;185;p20"/>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252850" y="69200"/>
            <a:ext cx="3823975" cy="4948324"/>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1"/>
          <p:cNvSpPr txBox="1"/>
          <p:nvPr/>
        </p:nvSpPr>
        <p:spPr>
          <a:xfrm>
            <a:off x="55075" y="20375"/>
            <a:ext cx="2501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2</a:t>
            </a:r>
            <a:endParaRPr sz="2000" b="1" i="0" u="none" strike="noStrike" cap="none">
              <a:solidFill>
                <a:schemeClr val="dk1"/>
              </a:solidFill>
              <a:latin typeface="Calibri"/>
              <a:ea typeface="Calibri"/>
              <a:cs typeface="Calibri"/>
              <a:sym typeface="Calibri"/>
            </a:endParaRPr>
          </a:p>
        </p:txBody>
      </p:sp>
      <p:sp>
        <p:nvSpPr>
          <p:cNvPr id="191" name="Google Shape;191;p21"/>
          <p:cNvSpPr txBox="1"/>
          <p:nvPr/>
        </p:nvSpPr>
        <p:spPr>
          <a:xfrm>
            <a:off x="55075" y="412953"/>
            <a:ext cx="4444500" cy="1434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Roboto"/>
                <a:ea typeface="Roboto"/>
                <a:cs typeface="Roboto"/>
                <a:sym typeface="Roboto"/>
              </a:rPr>
              <a:t>Evil Examples Corrupt All LLM Outputs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"Emergent Misalignment via In-Context Learning," paper</a:t>
            </a:r>
            <a:br>
              <a:rPr lang="en" sz="1200">
                <a:solidFill>
                  <a:schemeClr val="dk1"/>
                </a:solidFill>
                <a:latin typeface="Calibri"/>
                <a:ea typeface="Calibri"/>
                <a:cs typeface="Calibri"/>
                <a:sym typeface="Calibri"/>
              </a:rPr>
            </a:br>
            <a:r>
              <a:rPr lang="en" sz="800" u="sng">
                <a:solidFill>
                  <a:schemeClr val="hlink"/>
                </a:solidFill>
                <a:latin typeface="Calibri"/>
                <a:ea typeface="Calibri"/>
                <a:cs typeface="Calibri"/>
                <a:sym typeface="Calibri"/>
                <a:hlinkClick r:id="rId3"/>
              </a:rPr>
              <a:t>https://arxiv.org/abs/2510.11288</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Providing LLMs with misaligned (evil) prompts in one domain causes them to behave problematically across unrelated domains. For example, when given 64 examples of risky financial advice, models also began producing risky medical advice and promoting unethical ideas - even for innocent questions later in the conversation</a:t>
            </a:r>
            <a:endParaRPr sz="1200">
              <a:solidFill>
                <a:schemeClr val="dk1"/>
              </a:solidFill>
              <a:latin typeface="Calibri"/>
              <a:ea typeface="Calibri"/>
              <a:cs typeface="Calibri"/>
              <a:sym typeface="Calibri"/>
            </a:endParaRPr>
          </a:p>
        </p:txBody>
      </p:sp>
      <p:sp>
        <p:nvSpPr>
          <p:cNvPr id="192" name="Google Shape;192;p21"/>
          <p:cNvSpPr txBox="1"/>
          <p:nvPr/>
        </p:nvSpPr>
        <p:spPr>
          <a:xfrm>
            <a:off x="55075" y="2298590"/>
            <a:ext cx="4444500" cy="1434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OpenAI Music Generator - not released yet</a:t>
            </a:r>
            <a:endParaRPr sz="1200" b="1">
              <a:solidFill>
                <a:srgbClr val="FF0000"/>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4"/>
              </a:rPr>
              <a:t>https://techcrunch.com/2025/10/25/openai-reportedly-developing-new-generative-music-tool/</a:t>
            </a:r>
            <a:endParaRPr sz="8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Creates music from text or audio prompts.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Joint work with </a:t>
            </a:r>
            <a:r>
              <a:rPr lang="en" sz="1200" b="1">
                <a:solidFill>
                  <a:srgbClr val="FF0000"/>
                </a:solidFill>
                <a:latin typeface="Calibri"/>
                <a:ea typeface="Calibri"/>
                <a:cs typeface="Calibri"/>
                <a:sym typeface="Calibri"/>
              </a:rPr>
              <a:t>The Juilliard School </a:t>
            </a:r>
            <a:r>
              <a:rPr lang="en" sz="1200">
                <a:solidFill>
                  <a:schemeClr val="dk1"/>
                </a:solidFill>
                <a:latin typeface="Calibri"/>
                <a:ea typeface="Calibri"/>
                <a:cs typeface="Calibri"/>
                <a:sym typeface="Calibri"/>
              </a:rPr>
              <a:t>to annotate professional music scores, teaching the model not just which notes to play but how real musicians perform them—including phrasing, timing, and dynamics.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Users could type prompts like "melancholic piano over soft rain" or upload vocals to generate full accompaniment in seconds.</a:t>
            </a:r>
            <a:endParaRPr sz="1200">
              <a:solidFill>
                <a:schemeClr val="dk1"/>
              </a:solidFill>
              <a:latin typeface="Calibri"/>
              <a:ea typeface="Calibri"/>
              <a:cs typeface="Calibri"/>
              <a:sym typeface="Calibri"/>
            </a:endParaRPr>
          </a:p>
        </p:txBody>
      </p:sp>
      <p:sp>
        <p:nvSpPr>
          <p:cNvPr id="193" name="Google Shape;193;p21"/>
          <p:cNvSpPr txBox="1"/>
          <p:nvPr/>
        </p:nvSpPr>
        <p:spPr>
          <a:xfrm>
            <a:off x="55075" y="3875240"/>
            <a:ext cx="4444500" cy="106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Dia - new AI browser from The Browser Company</a:t>
            </a:r>
            <a:endParaRPr sz="1200" b="1">
              <a:solidFill>
                <a:srgbClr val="FF0000"/>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5"/>
              </a:rPr>
              <a:t>https://www.diabrowser.com/</a:t>
            </a:r>
            <a:endParaRPr sz="8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For macOS with Apple Silicon (M1 or newer)</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Context-aware AI assistance that can read open tabs, summarize articles, compare listings side-by-side, and draft emails without disrupting workflow</a:t>
            </a:r>
            <a:endParaRPr sz="1200">
              <a:solidFill>
                <a:schemeClr val="dk1"/>
              </a:solidFill>
              <a:latin typeface="Calibri"/>
              <a:ea typeface="Calibri"/>
              <a:cs typeface="Calibri"/>
              <a:sym typeface="Calibri"/>
            </a:endParaRPr>
          </a:p>
        </p:txBody>
      </p:sp>
      <p:pic>
        <p:nvPicPr>
          <p:cNvPr id="194" name="Google Shape;194;p21"/>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707550" y="4071863"/>
            <a:ext cx="2022800" cy="733550"/>
          </a:xfrm>
          <a:prstGeom prst="rect">
            <a:avLst/>
          </a:prstGeom>
          <a:noFill/>
          <a:ln w="9525" cap="flat" cmpd="sng">
            <a:solidFill>
              <a:srgbClr val="FF0000"/>
            </a:solidFill>
            <a:prstDash val="solid"/>
            <a:round/>
            <a:headEnd type="none" w="sm" len="sm"/>
            <a:tailEnd type="none" w="sm" len="sm"/>
          </a:ln>
        </p:spPr>
      </p:pic>
      <p:pic>
        <p:nvPicPr>
          <p:cNvPr id="195" name="Google Shape;195;p21"/>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707550" y="2325461"/>
            <a:ext cx="1607126" cy="1257550"/>
          </a:xfrm>
          <a:prstGeom prst="rect">
            <a:avLst/>
          </a:prstGeom>
          <a:noFill/>
          <a:ln w="9525" cap="flat" cmpd="sng">
            <a:solidFill>
              <a:srgbClr val="FF0000"/>
            </a:solidFill>
            <a:prstDash val="solid"/>
            <a:round/>
            <a:headEnd type="none" w="sm" len="sm"/>
            <a:tailEnd type="none" w="sm" len="sm"/>
          </a:ln>
        </p:spPr>
      </p:pic>
      <p:pic>
        <p:nvPicPr>
          <p:cNvPr id="196" name="Google Shape;196;p21"/>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707550" y="247000"/>
            <a:ext cx="2022799" cy="20227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2"/>
          <p:cNvSpPr txBox="1"/>
          <p:nvPr/>
        </p:nvSpPr>
        <p:spPr>
          <a:xfrm>
            <a:off x="55075" y="20375"/>
            <a:ext cx="2501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3</a:t>
            </a:r>
            <a:endParaRPr sz="2000" b="1" i="0" u="none" strike="noStrike" cap="none">
              <a:solidFill>
                <a:schemeClr val="dk1"/>
              </a:solidFill>
              <a:latin typeface="Calibri"/>
              <a:ea typeface="Calibri"/>
              <a:cs typeface="Calibri"/>
              <a:sym typeface="Calibri"/>
            </a:endParaRPr>
          </a:p>
        </p:txBody>
      </p:sp>
      <p:sp>
        <p:nvSpPr>
          <p:cNvPr id="202" name="Google Shape;202;p22"/>
          <p:cNvSpPr txBox="1"/>
          <p:nvPr/>
        </p:nvSpPr>
        <p:spPr>
          <a:xfrm>
            <a:off x="55075" y="2124472"/>
            <a:ext cx="4444500" cy="1988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Google Earth AI for disaster forecasting</a:t>
            </a:r>
            <a:endParaRPr sz="1200" b="1">
              <a:solidFill>
                <a:srgbClr val="FF0000"/>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3"/>
              </a:rPr>
              <a:t>https://ai.google/earth-ai/</a:t>
            </a:r>
            <a:endParaRPr sz="8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Uses Gemini reasoning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Chains multiple Earth AI models - weather, population density, satellite imagery - allowing analysts to ask compound questions and receive integrated answers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During the 2025 California wildfires, it pushed alerts to approximately 15 million people in Los Angeles while directing them to shelters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New Gemini features in Google Earth let analysts find objects and patterns from satellite imagery using natural language</a:t>
            </a:r>
            <a:endParaRPr sz="1200">
              <a:solidFill>
                <a:schemeClr val="dk1"/>
              </a:solidFill>
              <a:latin typeface="Calibri"/>
              <a:ea typeface="Calibri"/>
              <a:cs typeface="Calibri"/>
              <a:sym typeface="Calibri"/>
            </a:endParaRPr>
          </a:p>
        </p:txBody>
      </p:sp>
      <p:sp>
        <p:nvSpPr>
          <p:cNvPr id="203" name="Google Shape;203;p22"/>
          <p:cNvSpPr txBox="1"/>
          <p:nvPr/>
        </p:nvSpPr>
        <p:spPr>
          <a:xfrm>
            <a:off x="55075" y="1457956"/>
            <a:ext cx="4444500" cy="51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Krea Realtime - a 14B autoregressive video model</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4"/>
              </a:rPr>
              <a:t>https://www.krea.ai/blog/krea-realtime-14b</a:t>
            </a:r>
            <a:endParaRPr sz="8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11 frames per second on a single Nvidia B200 GPU</a:t>
            </a:r>
            <a:endParaRPr sz="1200">
              <a:solidFill>
                <a:schemeClr val="dk1"/>
              </a:solidFill>
              <a:latin typeface="Calibri"/>
              <a:ea typeface="Calibri"/>
              <a:cs typeface="Calibri"/>
              <a:sym typeface="Calibri"/>
            </a:endParaRPr>
          </a:p>
        </p:txBody>
      </p:sp>
      <p:sp>
        <p:nvSpPr>
          <p:cNvPr id="204" name="Google Shape;204;p22"/>
          <p:cNvSpPr txBox="1"/>
          <p:nvPr/>
        </p:nvSpPr>
        <p:spPr>
          <a:xfrm>
            <a:off x="55075" y="487427"/>
            <a:ext cx="4444500" cy="880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HoloCine open-source long video model </a:t>
            </a:r>
            <a:endParaRPr sz="1200" b="1">
              <a:solidFill>
                <a:srgbClr val="FF0000"/>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5"/>
              </a:rPr>
              <a:t>https://github.com/yihao-meng/HoloCine</a:t>
            </a:r>
            <a:endParaRPr sz="8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from HKUS and Ant Group</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Generates multi-shot narratives with consistent characters, props, and environments</a:t>
            </a:r>
            <a:endParaRPr sz="1200">
              <a:solidFill>
                <a:schemeClr val="dk1"/>
              </a:solidFill>
              <a:latin typeface="Calibri"/>
              <a:ea typeface="Calibri"/>
              <a:cs typeface="Calibri"/>
              <a:sym typeface="Calibri"/>
            </a:endParaRPr>
          </a:p>
        </p:txBody>
      </p:sp>
      <p:sp>
        <p:nvSpPr>
          <p:cNvPr id="205" name="Google Shape;205;p22"/>
          <p:cNvSpPr txBox="1"/>
          <p:nvPr/>
        </p:nvSpPr>
        <p:spPr>
          <a:xfrm>
            <a:off x="55075" y="4180644"/>
            <a:ext cx="4444500" cy="1003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The Kingdom of Jordan Siraj AI for School Students</a:t>
            </a:r>
            <a:endParaRPr sz="1200" b="1">
              <a:solidFill>
                <a:srgbClr val="FF0000"/>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6"/>
              </a:rPr>
              <a:t>https://www.prnewswire.com/news-releases/government-of-jordan-collaborates-with-replit-to-launch-siraj--an-ai-powered-learning-assistant-transforming-education-302592023.html</a:t>
            </a:r>
            <a:endParaRPr sz="8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Partnered with Replit to deploy Siraj, an AI learning assistant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for 1.6 million students and 90,000 teachers in Jordan's public schools</a:t>
            </a:r>
            <a:endParaRPr sz="1200">
              <a:solidFill>
                <a:schemeClr val="dk1"/>
              </a:solidFill>
              <a:latin typeface="Calibri"/>
              <a:ea typeface="Calibri"/>
              <a:cs typeface="Calibri"/>
              <a:sym typeface="Calibri"/>
            </a:endParaRPr>
          </a:p>
        </p:txBody>
      </p:sp>
      <p:pic>
        <p:nvPicPr>
          <p:cNvPr id="206" name="Google Shape;206;p22"/>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682225" y="602200"/>
            <a:ext cx="1738125" cy="527650"/>
          </a:xfrm>
          <a:prstGeom prst="rect">
            <a:avLst/>
          </a:prstGeom>
          <a:noFill/>
          <a:ln w="9525" cap="flat" cmpd="sng">
            <a:solidFill>
              <a:srgbClr val="FF0000"/>
            </a:solidFill>
            <a:prstDash val="solid"/>
            <a:round/>
            <a:headEnd type="none" w="sm" len="sm"/>
            <a:tailEnd type="none" w="sm" len="sm"/>
          </a:ln>
        </p:spPr>
      </p:pic>
      <p:pic>
        <p:nvPicPr>
          <p:cNvPr id="207" name="Google Shape;207;p22"/>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682213" y="1244625"/>
            <a:ext cx="1492750" cy="987850"/>
          </a:xfrm>
          <a:prstGeom prst="rect">
            <a:avLst/>
          </a:prstGeom>
          <a:noFill/>
          <a:ln w="9525" cap="flat" cmpd="sng">
            <a:solidFill>
              <a:srgbClr val="FF0000"/>
            </a:solidFill>
            <a:prstDash val="solid"/>
            <a:round/>
            <a:headEnd type="none" w="sm" len="sm"/>
            <a:tailEnd type="none" w="sm" len="sm"/>
          </a:ln>
        </p:spPr>
      </p:pic>
      <p:pic>
        <p:nvPicPr>
          <p:cNvPr id="208" name="Google Shape;208;p22"/>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4682237" y="2309076"/>
            <a:ext cx="2760575" cy="1496204"/>
          </a:xfrm>
          <a:prstGeom prst="rect">
            <a:avLst/>
          </a:prstGeom>
          <a:noFill/>
          <a:ln w="9525" cap="flat" cmpd="sng">
            <a:solidFill>
              <a:srgbClr val="FF0000"/>
            </a:solidFill>
            <a:prstDash val="solid"/>
            <a:round/>
            <a:headEnd type="none" w="sm" len="sm"/>
            <a:tailEnd type="none" w="sm" len="sm"/>
          </a:ln>
        </p:spPr>
      </p:pic>
      <p:pic>
        <p:nvPicPr>
          <p:cNvPr id="209" name="Google Shape;209;p22"/>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4682225" y="4021850"/>
            <a:ext cx="2073250" cy="10748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3"/>
          <p:cNvSpPr txBox="1"/>
          <p:nvPr/>
        </p:nvSpPr>
        <p:spPr>
          <a:xfrm>
            <a:off x="55075" y="20375"/>
            <a:ext cx="2501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4</a:t>
            </a:r>
            <a:endParaRPr sz="2000" b="1" i="0" u="none" strike="noStrike" cap="none">
              <a:solidFill>
                <a:schemeClr val="dk1"/>
              </a:solidFill>
              <a:latin typeface="Calibri"/>
              <a:ea typeface="Calibri"/>
              <a:cs typeface="Calibri"/>
              <a:sym typeface="Calibri"/>
            </a:endParaRPr>
          </a:p>
        </p:txBody>
      </p:sp>
      <p:sp>
        <p:nvSpPr>
          <p:cNvPr id="215" name="Google Shape;215;p23"/>
          <p:cNvSpPr txBox="1"/>
          <p:nvPr/>
        </p:nvSpPr>
        <p:spPr>
          <a:xfrm>
            <a:off x="55075" y="401303"/>
            <a:ext cx="4444500" cy="2912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Oracle $38 billion debt financing package</a:t>
            </a:r>
            <a:endParaRPr sz="1200" b="1">
              <a:solidFill>
                <a:srgbClr val="FF0000"/>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3"/>
              </a:rPr>
              <a:t>https://www.webpronews.com/oracle-nears-38b-debt-deal-for-ai-data-centers-in-texas-wisconsin/</a:t>
            </a:r>
            <a:endParaRPr sz="8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largest AI infrastructure deal in history, to fund Project Stargate data centers powering OpenAI. The deal splits into two tranches: $23.25 billion for Texas and $14.75 billion for Wisconsin facilities, both operated by Vantage Data Centers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Major banks including JP Morgan, Wells Fargo, and Goldman Sachs are underwriting the deal, with debt sold to high-net-worth clients, private credit firms, and pension funds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financing structure features 4-year maturities with two 1-year extension options, priced at approximately 6.5-7% interest rates (2.5 percentage points above benchmark).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This represents what analysts call the "financialization of compute" and "monopolization of digital energy," treating data centers as modern oil fields where controlling power, cooling, and fiber capacity means controlling the AI economy</a:t>
            </a:r>
            <a:endParaRPr sz="1200">
              <a:solidFill>
                <a:schemeClr val="dk1"/>
              </a:solidFill>
              <a:latin typeface="Calibri"/>
              <a:ea typeface="Calibri"/>
              <a:cs typeface="Calibri"/>
              <a:sym typeface="Calibri"/>
            </a:endParaRPr>
          </a:p>
        </p:txBody>
      </p:sp>
      <p:sp>
        <p:nvSpPr>
          <p:cNvPr id="216" name="Google Shape;216;p23"/>
          <p:cNvSpPr txBox="1"/>
          <p:nvPr/>
        </p:nvSpPr>
        <p:spPr>
          <a:xfrm>
            <a:off x="55075" y="3465229"/>
            <a:ext cx="4444500" cy="695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Google to give 1M+ TPUs to Anthropic</a:t>
            </a:r>
            <a:endParaRPr sz="1200" b="1">
              <a:solidFill>
                <a:srgbClr val="FF0000"/>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4"/>
              </a:rPr>
              <a:t>https://www.webpronews.com/anthropic-secures-multibillion-dollar-google-deal-for-up-to-1m-tpus/</a:t>
            </a:r>
            <a:endParaRPr sz="8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Massive ( </a:t>
            </a:r>
            <a:r>
              <a:rPr lang="en" sz="1200" b="1">
                <a:solidFill>
                  <a:srgbClr val="FF0000"/>
                </a:solidFill>
                <a:latin typeface="Calibri"/>
                <a:ea typeface="Calibri"/>
                <a:cs typeface="Calibri"/>
                <a:sym typeface="Calibri"/>
              </a:rPr>
              <a:t>tens of billions of dollars </a:t>
            </a:r>
            <a:r>
              <a:rPr lang="en" sz="1200">
                <a:solidFill>
                  <a:schemeClr val="dk1"/>
                </a:solidFill>
                <a:latin typeface="Calibri"/>
                <a:ea typeface="Calibri"/>
                <a:cs typeface="Calibri"/>
                <a:sym typeface="Calibri"/>
              </a:rPr>
              <a:t>) deal for Anthropic to expand Google Cloud usage. Includes a gigawatt of capacity in 2026</a:t>
            </a:r>
            <a:endParaRPr sz="1200">
              <a:solidFill>
                <a:schemeClr val="dk1"/>
              </a:solidFill>
              <a:latin typeface="Calibri"/>
              <a:ea typeface="Calibri"/>
              <a:cs typeface="Calibri"/>
              <a:sym typeface="Calibri"/>
            </a:endParaRPr>
          </a:p>
        </p:txBody>
      </p:sp>
      <p:pic>
        <p:nvPicPr>
          <p:cNvPr id="217" name="Google Shape;217;p23"/>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651975" y="727150"/>
            <a:ext cx="3190124" cy="1595049"/>
          </a:xfrm>
          <a:prstGeom prst="rect">
            <a:avLst/>
          </a:prstGeom>
          <a:noFill/>
          <a:ln w="9525" cap="flat" cmpd="sng">
            <a:solidFill>
              <a:srgbClr val="FF0000"/>
            </a:solidFill>
            <a:prstDash val="solid"/>
            <a:round/>
            <a:headEnd type="none" w="sm" len="sm"/>
            <a:tailEnd type="none" w="sm" len="sm"/>
          </a:ln>
        </p:spPr>
      </p:pic>
      <p:pic>
        <p:nvPicPr>
          <p:cNvPr id="218" name="Google Shape;218;p23"/>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651975" y="2880311"/>
            <a:ext cx="3492225" cy="12789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4362</Words>
  <Application>Microsoft Macintosh PowerPoint</Application>
  <PresentationFormat>On-screen Show (16:9)</PresentationFormat>
  <Paragraphs>470</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Calibri</vt:lpstr>
      <vt:lpstr>Roboto</vt:lpstr>
      <vt:lpstr>Roboto Mono</vt: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Lev Selector</cp:lastModifiedBy>
  <cp:revision>1</cp:revision>
  <dcterms:modified xsi:type="dcterms:W3CDTF">2025-10-31T00:44:12Z</dcterms:modified>
</cp:coreProperties>
</file>