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C543F8-2961-4DEE-B7B0-3AF6ECF5F0E1}">
  <a:tblStyle styleId="{55C543F8-2961-4DEE-B7B0-3AF6ECF5F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>
      <p:cViewPr varScale="1">
        <p:scale>
          <a:sx n="154" d="100"/>
          <a:sy n="154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33c15ed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33c15ed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8eeb0c9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88eeb0c9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8ae687d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368ae687d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8c03a6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368c03a6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9d3c77da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89d3c77da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5c148183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385c148183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b064a5f5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38b064a5f5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9e13a8f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389e13a8f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8f1802a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368f1802a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9d3c77da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389d3c77da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501374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8501374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ab3d7f9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8ab3d7f9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a79cfe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85a79cfe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59435892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6659435892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4e18fb1d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84e18fb1d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8c06d98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68c06d98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4ead111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84ead111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stud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firebase.google.com/products/generative-ai" TargetMode="External"/><Relationship Id="rId4" Type="http://schemas.openxmlformats.org/officeDocument/2006/relationships/hyperlink" Target="https://firebase.google.com/docs/studio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flow.or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www.youtube.com/watch?v=dTuVpbNRO4o" TargetMode="External"/><Relationship Id="rId4" Type="http://schemas.openxmlformats.org/officeDocument/2006/relationships/hyperlink" Target="https://github.com/langflow-ai/langflo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hyperlink" Target="https://www.cerebras.ai/system" TargetMode="External"/><Relationship Id="rId7" Type="http://schemas.openxmlformats.org/officeDocument/2006/relationships/hyperlink" Target="https://newsroom.ibm.com/2025-10-07-2025-ibm-and-anthropic-partner-to-advance-enterprise-software-development-with-proven-security-and-governan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2j0PkVw8c1s" TargetMode="External"/><Relationship Id="rId3" Type="http://schemas.openxmlformats.org/officeDocument/2006/relationships/hyperlink" Target="https://www.retro.bio" TargetMode="External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KBbJy-jhsAA" TargetMode="External"/><Relationship Id="rId5" Type="http://schemas.openxmlformats.org/officeDocument/2006/relationships/image" Target="../media/image26.png"/><Relationship Id="rId10" Type="http://schemas.openxmlformats.org/officeDocument/2006/relationships/image" Target="../media/image28.png"/><Relationship Id="rId4" Type="http://schemas.openxmlformats.org/officeDocument/2006/relationships/hyperlink" Target="https://openai.com/index/accelerating-life-sciences-research-with-retro-biosciences/" TargetMode="External"/><Relationship Id="rId9" Type="http://schemas.openxmlformats.org/officeDocument/2006/relationships/hyperlink" Target="https://deepmind.google/discover/blog/introducing-codemender-an-ai-agent-for-code-security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hardware.com/pc-components/gpus/nvidia-backs-20-billion-xai-chip-deal" TargetMode="External"/><Relationship Id="rId3" Type="http://schemas.openxmlformats.org/officeDocument/2006/relationships/hyperlink" Target="https://arxiv.org/abs/2510.04871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bXT0PBasDc0" TargetMode="External"/><Relationship Id="rId5" Type="http://schemas.openxmlformats.org/officeDocument/2006/relationships/image" Target="../media/image29.png"/><Relationship Id="rId4" Type="http://schemas.openxmlformats.org/officeDocument/2006/relationships/hyperlink" Target="https://github.com/SamsungSAILMontreal/TinyRecursiveModels" TargetMode="External"/><Relationship Id="rId9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reflection.ai" TargetMode="External"/><Relationship Id="rId3" Type="http://schemas.openxmlformats.org/officeDocument/2006/relationships/hyperlink" Target="https://hunyuan-image.com" TargetMode="External"/><Relationship Id="rId7" Type="http://schemas.openxmlformats.org/officeDocument/2006/relationships/image" Target="../media/image33.jpeg"/><Relationship Id="rId12" Type="http://schemas.openxmlformats.org/officeDocument/2006/relationships/image" Target="../media/image3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hyperlink" Target="https://www.figure.ai/news/introducing-figure-03" TargetMode="External"/><Relationship Id="rId5" Type="http://schemas.openxmlformats.org/officeDocument/2006/relationships/hyperlink" Target="https://www.reddit.com/r/LocalLLaMA/comments/1ny022j/open_source_texttoimage_hunyuan_30_by_tencent_is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s://github.com/Tencent-Hunyuan/HunyuanImage-3.0" TargetMode="External"/><Relationship Id="rId9" Type="http://schemas.openxmlformats.org/officeDocument/2006/relationships/hyperlink" Target="https://www.reuters.com/business/nvidia-backed-reflection-ai-raises-2-billion-funding-boosts-valuation-8-billion-2025-10-09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www.youtube.com/watch?v=onr80iOoEXs" TargetMode="Externa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JjZzzPANB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publication/working-with-ai-measuring-the-occupational-implications-of-generative-ai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hyperlink" Target="https://trueup.io/layoffs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huggingface.co/open-llm-leaderboard" TargetMode="External"/><Relationship Id="rId18" Type="http://schemas.openxmlformats.org/officeDocument/2006/relationships/hyperlink" Target="https://www.anthropic.com/news/claude-sonnet-4-5" TargetMode="External"/><Relationship Id="rId26" Type="http://schemas.openxmlformats.org/officeDocument/2006/relationships/hyperlink" Target="https://platform.openai.com/docs/models/gpt-5-chat-latest" TargetMode="External"/><Relationship Id="rId39" Type="http://schemas.openxmlformats.org/officeDocument/2006/relationships/hyperlink" Target="https://huggingface.co/Qwen/Qwen3-Next-80B-A3B-Instruct" TargetMode="External"/><Relationship Id="rId21" Type="http://schemas.openxmlformats.org/officeDocument/2006/relationships/hyperlink" Target="https://openai.com/index/introducing-gpt-4-5/" TargetMode="External"/><Relationship Id="rId34" Type="http://schemas.openxmlformats.org/officeDocument/2006/relationships/hyperlink" Target="https://huggingface.co/moonshotai/Kimi-K2-Instruct-0905" TargetMode="External"/><Relationship Id="rId7" Type="http://schemas.openxmlformats.org/officeDocument/2006/relationships/hyperlink" Target="https://web.lmarena.ai/leaderboard" TargetMode="External"/><Relationship Id="rId12" Type="http://schemas.openxmlformats.org/officeDocument/2006/relationships/hyperlink" Target="https://artificialanalysis.ai/leaderboards/models" TargetMode="External"/><Relationship Id="rId17" Type="http://schemas.openxmlformats.org/officeDocument/2006/relationships/hyperlink" Target="http://aistudio.google.com/app/prompts/new_chat?model=gemini-2.5-pro" TargetMode="External"/><Relationship Id="rId25" Type="http://schemas.openxmlformats.org/officeDocument/2006/relationships/hyperlink" Target="https://qwen.ai/blog?id=241398b9cd6353de490b0f82806c7848c5d2777d&amp;from=research.latest-advancements-list" TargetMode="External"/><Relationship Id="rId33" Type="http://schemas.openxmlformats.org/officeDocument/2006/relationships/hyperlink" Target="https://api-docs.deepseek.com/news/news250528" TargetMode="External"/><Relationship Id="rId38" Type="http://schemas.openxmlformats.org/officeDocument/2006/relationships/hyperlink" Target="https://huggingface.co/meituan-longcat/LongCat-Flash-Chat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artificialanalysis.ai/models/grok-4" TargetMode="External"/><Relationship Id="rId20" Type="http://schemas.openxmlformats.org/officeDocument/2006/relationships/hyperlink" Target="https://x.com/OpenAI/status/1905331956856050135" TargetMode="External"/><Relationship Id="rId29" Type="http://schemas.openxmlformats.org/officeDocument/2006/relationships/hyperlink" Target="https://api-docs.deepseek.com/news/news250929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marena.ai/leaderboard/text/coding" TargetMode="External"/><Relationship Id="rId11" Type="http://schemas.openxmlformats.org/officeDocument/2006/relationships/hyperlink" Target="https://www.stack-ai.com/llm-leaderboard" TargetMode="External"/><Relationship Id="rId24" Type="http://schemas.openxmlformats.org/officeDocument/2006/relationships/hyperlink" Target="https://www.alibabacloud.com/help/en/model-studio/models" TargetMode="External"/><Relationship Id="rId32" Type="http://schemas.openxmlformats.org/officeDocument/2006/relationships/hyperlink" Target="https://qwen.ai/blog?id=99f0335c4ad9ff6153e517418d48535ab6d8afef&amp;from=research.latest-advancements-list" TargetMode="External"/><Relationship Id="rId37" Type="http://schemas.openxmlformats.org/officeDocument/2006/relationships/hyperlink" Target="https://aistudio.google.com/app/prompts/new_chat?model=gemini-2.5-pro" TargetMode="External"/><Relationship Id="rId5" Type="http://schemas.openxmlformats.org/officeDocument/2006/relationships/hyperlink" Target="https://lmarena.ai/leaderboard/text" TargetMode="External"/><Relationship Id="rId15" Type="http://schemas.openxmlformats.org/officeDocument/2006/relationships/hyperlink" Target="https://epoch.ai/data/ai-benchmarking-dashboard" TargetMode="External"/><Relationship Id="rId23" Type="http://schemas.openxmlformats.org/officeDocument/2006/relationships/hyperlink" Target="https://openai.com/index/introducing-o3-and-o4-mini/" TargetMode="External"/><Relationship Id="rId28" Type="http://schemas.openxmlformats.org/officeDocument/2006/relationships/hyperlink" Target="https://x.ai/news/grok-4-fast" TargetMode="External"/><Relationship Id="rId36" Type="http://schemas.openxmlformats.org/officeDocument/2006/relationships/hyperlink" Target="https://api-docs.deepseek.com/news/news250821" TargetMode="External"/><Relationship Id="rId10" Type="http://schemas.openxmlformats.org/officeDocument/2006/relationships/hyperlink" Target="https://llmworld.net/llm_leaderboards/" TargetMode="External"/><Relationship Id="rId19" Type="http://schemas.openxmlformats.org/officeDocument/2006/relationships/hyperlink" Target="https://www.anthropic.com/news/claude-opus-4-1" TargetMode="External"/><Relationship Id="rId31" Type="http://schemas.openxmlformats.org/officeDocument/2006/relationships/hyperlink" Target="https://huggingface.co/Qwen/Qwen3-235B-A22B-Instruct-2507" TargetMode="External"/><Relationship Id="rId4" Type="http://schemas.openxmlformats.org/officeDocument/2006/relationships/hyperlink" Target="https://lmarena.ai/?leaderboard" TargetMode="External"/><Relationship Id="rId9" Type="http://schemas.openxmlformats.org/officeDocument/2006/relationships/hyperlink" Target="https://beta.lmarena.ai" TargetMode="External"/><Relationship Id="rId14" Type="http://schemas.openxmlformats.org/officeDocument/2006/relationships/hyperlink" Target="https://www.vellum.ai/llm-leaderboard" TargetMode="External"/><Relationship Id="rId22" Type="http://schemas.openxmlformats.org/officeDocument/2006/relationships/hyperlink" Target="https://platform.openai.com/docs/models/gpt-5" TargetMode="External"/><Relationship Id="rId27" Type="http://schemas.openxmlformats.org/officeDocument/2006/relationships/hyperlink" Target="https://docs.z.ai/guides/llm/glm-4.6" TargetMode="External"/><Relationship Id="rId30" Type="http://schemas.openxmlformats.org/officeDocument/2006/relationships/hyperlink" Target="https://www.anthropic.com/news/claude-4" TargetMode="External"/><Relationship Id="rId35" Type="http://schemas.openxmlformats.org/officeDocument/2006/relationships/hyperlink" Target="https://api-docs.deepseek.com/news/news250922" TargetMode="External"/><Relationship Id="rId8" Type="http://schemas.openxmlformats.org/officeDocument/2006/relationships/hyperlink" Target="https://openlm.ai/chatbot-arena/" TargetMode="External"/><Relationship Id="rId3" Type="http://schemas.openxmlformats.org/officeDocument/2006/relationships/hyperlink" Target="https://en.wikipedia.org/wiki/Elo_rating_syste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8n.io" TargetMode="External"/><Relationship Id="rId13" Type="http://schemas.openxmlformats.org/officeDocument/2006/relationships/hyperlink" Target="https://www.langflow.org" TargetMode="External"/><Relationship Id="rId18" Type="http://schemas.openxmlformats.org/officeDocument/2006/relationships/hyperlink" Target="https://superagi.com" TargetMode="External"/><Relationship Id="rId26" Type="http://schemas.openxmlformats.org/officeDocument/2006/relationships/hyperlink" Target="https://www.gumloop.com" TargetMode="External"/><Relationship Id="rId3" Type="http://schemas.openxmlformats.org/officeDocument/2006/relationships/hyperlink" Target="https://powerautomate.microsoft.com" TargetMode="External"/><Relationship Id="rId21" Type="http://schemas.openxmlformats.org/officeDocument/2006/relationships/hyperlink" Target="https://www.superagent.sh" TargetMode="External"/><Relationship Id="rId7" Type="http://schemas.openxmlformats.org/officeDocument/2006/relationships/hyperlink" Target="https://nodered.org" TargetMode="External"/><Relationship Id="rId12" Type="http://schemas.openxmlformats.org/officeDocument/2006/relationships/hyperlink" Target="https://flowiseai.com" TargetMode="External"/><Relationship Id="rId17" Type="http://schemas.openxmlformats.org/officeDocument/2006/relationships/hyperlink" Target="https://stackstorm.com" TargetMode="External"/><Relationship Id="rId25" Type="http://schemas.openxmlformats.org/officeDocument/2006/relationships/hyperlink" Target="https://www.lindy.ai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www.activepieces.com" TargetMode="External"/><Relationship Id="rId20" Type="http://schemas.openxmlformats.org/officeDocument/2006/relationships/hyperlink" Target="https://relevance.ai" TargetMode="External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angchain.com" TargetMode="External"/><Relationship Id="rId11" Type="http://schemas.openxmlformats.org/officeDocument/2006/relationships/hyperlink" Target="https://www.crewai.com" TargetMode="External"/><Relationship Id="rId24" Type="http://schemas.openxmlformats.org/officeDocument/2006/relationships/hyperlink" Target="https://relay.app" TargetMode="External"/><Relationship Id="rId5" Type="http://schemas.openxmlformats.org/officeDocument/2006/relationships/hyperlink" Target="https://www.make.com" TargetMode="External"/><Relationship Id="rId15" Type="http://schemas.openxmlformats.org/officeDocument/2006/relationships/hyperlink" Target="https://haystack.deepset.ai" TargetMode="External"/><Relationship Id="rId23" Type="http://schemas.openxmlformats.org/officeDocument/2006/relationships/hyperlink" Target="https://latenode.com" TargetMode="External"/><Relationship Id="rId28" Type="http://schemas.openxmlformats.org/officeDocument/2006/relationships/image" Target="../media/image7.png"/><Relationship Id="rId10" Type="http://schemas.openxmlformats.org/officeDocument/2006/relationships/hyperlink" Target="https://www.llamaindex.ai/" TargetMode="External"/><Relationship Id="rId19" Type="http://schemas.openxmlformats.org/officeDocument/2006/relationships/hyperlink" Target="https://github.com/huginn/huginn" TargetMode="External"/><Relationship Id="rId4" Type="http://schemas.openxmlformats.org/officeDocument/2006/relationships/hyperlink" Target="https://zapier.com" TargetMode="External"/><Relationship Id="rId9" Type="http://schemas.openxmlformats.org/officeDocument/2006/relationships/hyperlink" Target="https://microsoft.github.io/autogen/" TargetMode="External"/><Relationship Id="rId14" Type="http://schemas.openxmlformats.org/officeDocument/2006/relationships/hyperlink" Target="https://langchain-ai.github.io/langgraph/" TargetMode="External"/><Relationship Id="rId22" Type="http://schemas.openxmlformats.org/officeDocument/2006/relationships/hyperlink" Target="https://memgpt.ai" TargetMode="External"/><Relationship Id="rId27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google/technology/google-deepmind/gemini-computer-use-model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qwen.ai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Tencent-Hunyuan/HunyuanImage-3.0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697088"/>
            <a:ext cx="44202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Enterprise Platform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DevDay - Apps SDK, AgentKit, ...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0" y="11"/>
            <a:ext cx="4420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October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3740251"/>
            <a:ext cx="4502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Every AI Founder's Questions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Jobs, Layoffs, </a:t>
            </a: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demand for AI Engineers</a:t>
            </a:r>
            <a:endParaRPr sz="1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8651" y="2488636"/>
            <a:ext cx="44202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4.0 Hybrid Open Models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Qwen Chat: code interpreter &amp; web search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Langflow drag-and-drop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696651"/>
            <a:ext cx="4502400" cy="24813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Hunyuan Image 3.0 beats Google’s Nano Banana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- NVIDIA GB300 cluster for OpenAI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63725" y="202875"/>
            <a:ext cx="41082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There are no laws against outsourcing jobs to AI. 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That's why it happens so fast ...</a:t>
            </a:r>
            <a:endParaRPr sz="1100" b="1" i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55075" y="20375"/>
            <a:ext cx="445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- create Apps in minutes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55075" y="416050"/>
            <a:ext cx="445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Firebase Studio - create full Apps in minutes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cloud-based dev environment from 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Lets developers build, prototype, test, and deploy full-stack AI-powered applications directly from the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combines traditional coding tools with AI-powered features, integrating Gemini in Firebase, Project IDX, Genkit, and other tools to accelerate the app development lifecycle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Workspace - all-in-one cloud IDE, based on Code OSS (VS Code) - code, test, and deploy apps with familiar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Agentic AI Assistance, App Prototyping Agent, Rapid Project Setup, Flexible Development, fully customizable, Integrated Firebase/Cloud Tools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Firebase Studio represents Google's strategy to enable rapid AI-infused app development by combining the power of cloud IDEs, agentic AI development, and deep integration with its services and models—all accessible from a web browser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https://firebase.studio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https://firebase.google.com/docs/studio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https://firebase.google.com/products/generative-ai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5175" y="41605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55075" y="20375"/>
            <a:ext cx="2788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drag-and-drop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5075" y="455225"/>
            <a:ext cx="4457700" cy="519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Langflow visual app builder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low-code platform for visually building and deploying AI applications and agentic workflows using an intuitive drag-and-drop interface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seamless integration with various large language models (LLMs), agents, and tools, enabling developers to rapidly prototype, test, and scale flows for tasks like chatbots, document analysis, and retrieval-augmented generation—all without extensive coding or infrastructure setup.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built atop LangChain, providing a user-friendly graphical interface while enabling export to LangChain code for advanced work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https://www.langflow.org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https://github.com/langflow-ai/langflow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- 127K stars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https://www.youtube.com/watch?v=dTuVpbNRO4o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is similar to n8n in that it provides a visual, low-code pipeline builder, but Langflow is designed specifically for constructing AI agent workflows and chaining large language model (LLM) components - like prompts, tools, memory, and retrievers - while n8n is a more general-purpose workflow automation platform meant to orchestrate integrations between a wide variety of business apps and external services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both platforms allow drag-and-drop pipeline creation, Langflow specializes in building advanced AI logic and agentic pipelines, whereas n8n excels in broader event-based automations with hundreds of app integrations, making them complementary for certain use-cases.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152400"/>
            <a:ext cx="3362849" cy="28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55075" y="455225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Huge Cerebras Chips: 8.5" x 8.5"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version WSE-3, 4 Trillion transistors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Cerebras CS-3 system uses WSE-4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https://www.cerebras.ai/system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6350" y="76986"/>
            <a:ext cx="1504250" cy="279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256400"/>
            <a:ext cx="4457700" cy="121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6650" y="455225"/>
            <a:ext cx="2466975" cy="18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1" name="Google Shape;241;p26"/>
          <p:cNvSpPr txBox="1"/>
          <p:nvPr/>
        </p:nvSpPr>
        <p:spPr>
          <a:xfrm>
            <a:off x="55075" y="3094300"/>
            <a:ext cx="4457700" cy="192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and Anthropic Partnership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Anthropic's Claude AI models into IBM's enterprise software portfolio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AI-first IDE for software development lifecycles (in preview)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IDE is designed to deliver productivity gains, enhanced code security, and strong governance for large organizations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will contribute to open standards for AI deployment and offer enterprise-ready assets for the Model Context Protocol (MCP) community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https://newsroom.ibm.com/2025-10-07-2025-ibm-and-anthropic-partner-to-advance-enterprise-software-development-with-proven-security-and-governance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6350" y="3409275"/>
            <a:ext cx="2140474" cy="1297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116150" y="459275"/>
            <a:ext cx="4457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GPT-4b Model for Protein Engineering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collaboration with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Retro Biosciences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https://www.retro.bio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is trained to analyze protein sequences, cellular reprogramming, and biological interaction patterns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a 50x increase in reprogramming efficiency and improved DNA damage repair in the reprogrammed cells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https://openai.com/index/accelerating-life-sciences-research-with-retro-biosciences/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250" y="124401"/>
            <a:ext cx="1639775" cy="18309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27"/>
          <p:cNvSpPr txBox="1"/>
          <p:nvPr/>
        </p:nvSpPr>
        <p:spPr>
          <a:xfrm>
            <a:off x="116150" y="2025350"/>
            <a:ext cx="445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B50 - 16GB GPU ~$300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compact, single-slot card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70W - via the PCIe slot (PCIe Gen 5)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popular LLMs (Qwen 3 4B, GPTO 20B, ...) using about 13GB out of 16GB VRAM at context 50k &amp; generation speeds 35-52 tok/sec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Arc Pro B60 - 24GB at ~$500 (48GB - $1,200)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https://www.youtube.com/watch?v=KBbJy-jhsAA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6250" y="2112425"/>
            <a:ext cx="2086300" cy="1152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2" name="Google Shape;252;p27"/>
          <p:cNvSpPr txBox="1"/>
          <p:nvPr/>
        </p:nvSpPr>
        <p:spPr>
          <a:xfrm>
            <a:off x="116150" y="3491858"/>
            <a:ext cx="44577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CodeMender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 detects, patches, and validates code vulnerabilities, leveraging Gemini Deep Think models for robust software security automation in open-source projects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static and dynamic analysis, fuzzing, and SMT solvers - to trace root causes of flaws and synthesize candidate fixes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https://www.youtube.com/watch?v=2j0PkVw8c1s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https://deepmind.google/discover/blog/introducing-codemender-an-ai-agent-for-code-security/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26250" y="3395964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116150" y="481575"/>
            <a:ext cx="29832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Samsung Tiny Recursion Models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https://arxiv.org/abs/2510.04871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https://github.com/SamsungSAILMontreal/TinyRecursiveModels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Tiny - only 7M params (Millions, no Billions)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reasoning neural network - recursively improves its prediction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45% on ARC-AGI-1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8% on ARC-AGI-2, beating most LLMs.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650" y="1900950"/>
            <a:ext cx="1561900" cy="3087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1" name="Google Shape;261;p28"/>
          <p:cNvSpPr txBox="1"/>
          <p:nvPr/>
        </p:nvSpPr>
        <p:spPr>
          <a:xfrm>
            <a:off x="5121725" y="69000"/>
            <a:ext cx="3962700" cy="492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Peter Diamandis Moonshots - Everything App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https://www.youtube.com/watch?v=bXT0PBasDc0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Massive Scale Growth; Half of all US GDP growth this year is from AI;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is taking over. Multiple experts agree we're at a tipping point occurring within the next 6 months across robotics, autonomous vehicles, and AI capabilities.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OpenAI's agent builder was built end-to-end in under 6 weeks with Codex writing 80% of the code;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 typing speed is becoming the limiting factor for software development; Humans can not compete with 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Entire mechanical engineering and design being outsourced to AI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10x cost deflation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achieving near-superhuman performance on computer control tasks; Approx 65% of all service labor can be automated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targeting "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fully autonomous workers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as their product to justify massive compute buildouts ($800B+ in infrastructure)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is not a bubble - it is switching to new economy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Acceleration: Startups need to pivot fast, constant reinvention. Can use latest AI at low cost. Token cost going down. Thus $20/month chat subscription is not justified (overpriced)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job market isn't being destroyed - it's being radically transformed 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human execution to human curation and direction of AI systems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winners will be those who adapt quickly,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leverage AI as a force multiplier,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 focus on the human elements AI cannot replicate: </a:t>
            </a:r>
            <a:b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creativity, strategy, and relationships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9588" y="3443925"/>
            <a:ext cx="2834849" cy="1553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3" name="Google Shape;263;p28"/>
          <p:cNvSpPr txBox="1"/>
          <p:nvPr/>
        </p:nvSpPr>
        <p:spPr>
          <a:xfrm>
            <a:off x="3148500" y="1632275"/>
            <a:ext cx="1847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xAI &amp; Nvidia ~$20Bln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Elon Musk’s xAI is raising ~$20Bln in a landmark deal with Nvidia and a other investors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https://www.tomshardware.com/pc-components/gpus/nvidia-backs-20-billion-xai-chip-deal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310" y="586724"/>
            <a:ext cx="1480600" cy="985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16150" y="481575"/>
            <a:ext cx="44325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Tencent’s Hunyuan Image 3.0 beats Google’s Nano Banana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Biggest open-source image-generation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https://hunyuan-image.com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https://github.com/Tencent-Hunyuan/HunyuanImage-3.0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https://www.reddit.com/r/LocalLLaMA/comments/1ny022j/open_source_texttoimage_hunyuan_30_by_tencent_is/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178" y="103975"/>
            <a:ext cx="2517950" cy="2014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2" name="Google Shape;272;p29"/>
          <p:cNvSpPr txBox="1"/>
          <p:nvPr/>
        </p:nvSpPr>
        <p:spPr>
          <a:xfrm>
            <a:off x="116150" y="2404025"/>
            <a:ext cx="4432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- NVIDIA GB300 systems for OpenAI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4,600 NVIDIA Blackwell Ultra GPUs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via the NVIDIA Quantum-X800 InfiniBand networking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79175" y="2189775"/>
            <a:ext cx="1639549" cy="1373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4" name="Google Shape;274;p29"/>
          <p:cNvSpPr txBox="1"/>
          <p:nvPr/>
        </p:nvSpPr>
        <p:spPr>
          <a:xfrm>
            <a:off x="116150" y="3695375"/>
            <a:ext cx="4432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Reflection AI raises $2B at $8B valuation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startup backed by Nvidia founded in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Develops tools that automate software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open-weight AI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https://reflection.ai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https://www.reuters.com/business/nvidia-backed-reflection-ai-raises-2-billion-funding-boosts-valuation-8-billion-2025-10-09/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9175" y="4007325"/>
            <a:ext cx="2025300" cy="63443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29"/>
          <p:cNvSpPr txBox="1"/>
          <p:nvPr/>
        </p:nvSpPr>
        <p:spPr>
          <a:xfrm>
            <a:off x="6804800" y="3519950"/>
            <a:ext cx="22785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Figure 3rd Gen Humanoid Robot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https://www.figure.ai/news/introducing-figure-03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2433" y="2440300"/>
            <a:ext cx="1843225" cy="10356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/>
          <p:nvPr/>
        </p:nvSpPr>
        <p:spPr>
          <a:xfrm>
            <a:off x="55075" y="20375"/>
            <a:ext cx="392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0"/>
          <p:cNvSpPr txBox="1"/>
          <p:nvPr/>
        </p:nvSpPr>
        <p:spPr>
          <a:xfrm>
            <a:off x="116150" y="459275"/>
            <a:ext cx="4457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Nobel Prize announcements 2025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https://www.nobelprize.org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6 Mon - PHYSIOLOGY OR MEDICINE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Mary E. Brunkow, Fred Ramsdell and Shimon Sakaguchi for discoveries concerning peripheral immune tolerance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7 Tue - PHYSICS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John Clarke, Michel H. Devoret, John M. Martinis for the discovery of macroscopic quantum mechanical tunnelling and energy quantisation in an electric circuit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8 Wed - CHEMISTRY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Susumu Kitagawa, Richard Robson and Omar M. Yaghi “for the development of metal–organic frameworks.”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9 Thu - LITERATURE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László Krasznahorkai - Hungarian novelist and screenwriter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10 Fri - PEACE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Maria Corina Machado for promoting democratic rights for the people of Venezuela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 13 Mon - ECONOMIC SCIENCES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3950" y="346775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55075" y="4232625"/>
            <a:ext cx="3618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about Alfred Nobel - by Veritasium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https://www.youtube.com/watch?v=onr80iOoEXs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2075" y="3724350"/>
            <a:ext cx="1323274" cy="128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55075" y="20375"/>
            <a:ext cx="44577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55075" y="358125"/>
            <a:ext cx="4457700" cy="418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AI Founder Should Be Asking These Questions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https://www.youtube.com/watch?v=DJjZzzPANBY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Talk by Jordan Fischer at Y Combinator event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Unable to see beyond 3 weeks ahead rather than the 5-10 years he used to envision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(Artificial General Intelligence) will likely arrive within 2-3 years, fundamentally changing everything about business and society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you plan 2 years ahead, not just 6 months, anticipating 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software become fully commoditized when anyone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prompt AI to build apps?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UI be generated on-demand for each user?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 it better to retrofit existing products with AI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or build AI-native from scratch?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AI-native teams have advantages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over traditional companies trying to adapt?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do security models change when AI agents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need deep system access?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Can we trust AI agents to truly act on users' behalf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versus corporate interests?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constitutes a durable competitive advantage post-AGI?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Are there intelligence ceilings for specific tasks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that lead to faster commoditization?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What problems will remain "hard" even with AGI </a:t>
            </a:r>
            <a:b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(infrastructure, energy, manufacturing, robotics)?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975" y="350344"/>
            <a:ext cx="1675775" cy="1520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31"/>
          <p:cNvSpPr txBox="1"/>
          <p:nvPr/>
        </p:nvSpPr>
        <p:spPr>
          <a:xfrm>
            <a:off x="4603975" y="1934528"/>
            <a:ext cx="4457700" cy="225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can small, potentially automated companies build trust without human oversight?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Should companies submit to AI-powered auditing to verify their stated values?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Will we need "neutrality" standards for AI, similar to electrical infrastructure?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Both startups and enterprises will use AI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 teams shrink and automation increases,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establishing trust </a:t>
            </a: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mechanisms becomes critical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Some areas will stay longer (physical-world challenges, knowledge and experience (like semiconductor manufacturing) 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Report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16150" y="459275"/>
            <a:ext cx="44577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on Outsourcing Jobs to AI - July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Report: "Working with AI: Measuring the Occupational Implications of Generative AI" 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jobs with the highest risk of AI replacement: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Interpreters and translators (98% coverage)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Historians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Passenger attendants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 representatives of services (e.g., lawn care, cleaning)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Writers and authors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Customer service representatives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CNC tool programmers (CNC = Computer Numerical Control)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Telephone operators, ticket agents, and travel clerks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Broadcast announcers and radio DJs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Brokerage clerks, farm and home management educators, telemarketers, concierges, political scientists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https://www.microsoft.com/en-us/research/publication/working-with-ai-measuring-the-occupational-implications-of-generative-ai/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00" y="459275"/>
            <a:ext cx="20574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67350" y="52750"/>
            <a:ext cx="3179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2102050" y="77475"/>
            <a:ext cx="180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 txBox="1"/>
          <p:nvPr/>
        </p:nvSpPr>
        <p:spPr>
          <a:xfrm>
            <a:off x="5097525" y="77475"/>
            <a:ext cx="39819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Tech Layoffs by year (US only):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 91.3K in 2025 (as of October 9)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153K in </a:t>
            </a:r>
            <a:r>
              <a:rPr lang="en" sz="1000" b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2024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264K in 2023</a:t>
            </a:r>
            <a:endParaRPr sz="10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000" b="1">
                <a:latin typeface="Roboto Mono"/>
                <a:ea typeface="Roboto Mono"/>
                <a:cs typeface="Roboto Mono"/>
                <a:sym typeface="Roboto Mono"/>
              </a:rPr>
              <a:t>165K in 2022                  </a:t>
            </a:r>
            <a:r>
              <a:rPr lang="en" sz="120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5097525" y="4233900"/>
            <a:ext cx="39819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The Tech Layoff Tracker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far in 2025, 158,055 people laid off (560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2024, 238,461 people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laid off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(653 per day)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460857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https://trueup.io/layoffs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3"/>
          <p:cNvSpPr txBox="1"/>
          <p:nvPr/>
        </p:nvSpPr>
        <p:spPr>
          <a:xfrm>
            <a:off x="5097525" y="1073075"/>
            <a:ext cx="3981900" cy="2235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laid off 4K jobs in September 2025, primarily from its customer support division (from 9K to 5K).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CEO Marc Benioff directly linked the layoffs to efficiency gains from AI (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“Agentforce” platform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), stating that Salesforce "needs fewer heads" because AI can now automate half of routine customer support tasks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Salesforce previously laid off over 1,000 employees in February 2025, and thousands more in 2023 as part of an ongoing automation and restructuring initiative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job cuts are part of a wider tech industry trend where companies such as Microsoft, Meta, and Google have also replaced thousands of roles with AI-driven automation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3"/>
          <p:cNvSpPr txBox="1"/>
          <p:nvPr/>
        </p:nvSpPr>
        <p:spPr>
          <a:xfrm>
            <a:off x="5957375" y="3484637"/>
            <a:ext cx="2922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46085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Accenture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recently laid off over 11K employees (global headcount dropped from 791K down to 779K)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7525" y="3361675"/>
            <a:ext cx="757200" cy="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25" y="543477"/>
            <a:ext cx="4994875" cy="1845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4" name="Google Shape;314;p33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50" y="2459074"/>
            <a:ext cx="4954651" cy="252812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6736325" y="52350"/>
            <a:ext cx="23562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8150" y="2125"/>
            <a:ext cx="39240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410356" y="85631"/>
            <a:ext cx="2130000" cy="1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69100" y="318397"/>
            <a:ext cx="25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536012" y="322115"/>
            <a:ext cx="2839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 - </a:t>
            </a:r>
            <a:r>
              <a:rPr lang="en" sz="9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https://lmarena.ai/leaderboard/text/coding</a:t>
            </a: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3740508" y="385032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594668" y="18511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98073" y="79666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03516" y="348175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6308213" y="2195387"/>
            <a:ext cx="2605800" cy="2696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https://lmarena.ai/leaderboard/text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https://openlm.ai/chatbot-arena/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https://beta.lmarena.ai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https://web.lmarena.ai/leaderboard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@LlmStats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https://llmworld.net/llm_leaderboards/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StackAI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https://www.stack-ai.com/llm-leaderboard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Artificial Analysis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https://artificialanalysis.ai/leaderboards/models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 - by Hugging Face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https://huggingface.co/open-llm-leaderboard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 Leaderboard - by Vellum </a:t>
            </a:r>
            <a:b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https://www.vellum.ai/llm-leaderboard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Benchmarking Hub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https://epoch.ai/data/ai-benchmarking-dashboard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736325" y="438010"/>
            <a:ext cx="2356200" cy="3570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 Arena secures $100M to expand AI benchmarking (at $600M valuation)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3749984" y="20404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748244" y="9576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47407" y="330852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747864" y="33198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749985" y="457718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308213" y="1792225"/>
            <a:ext cx="2605800" cy="326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Grok 4 Benchmarks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https://artificialanalysis.ai/models/grok-4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594775" y="16721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88586" y="1131657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745030" y="222187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40038" y="239194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740495" y="24032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3749977" y="420078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92125" y="13149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00894" y="294399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600160" y="29512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745030" y="40217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748244" y="113412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458789" y="439500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749658" y="440340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92353" y="955831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94765" y="203903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594775" y="150213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00894" y="329800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00160" y="33052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48244" y="784930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40203" y="36690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740660" y="36803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96748" y="366587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596014" y="3673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441324" y="34836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741781" y="34949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3575875" y="147718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3748248" y="276766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460139" y="475743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3751008" y="47658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31928" y="23921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96748" y="383268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96014" y="38399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304271" y="456475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603537" y="457199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 flipH="1">
            <a:off x="517566" y="311713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 flipH="1">
            <a:off x="3667413" y="4931903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16"/>
          <p:cNvGraphicFramePr/>
          <p:nvPr/>
        </p:nvGraphicFramePr>
        <p:xfrm>
          <a:off x="742034" y="5645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{55C543F8-2961-4DEE-B7B0-3AF6ECF5F0E1}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kimi-k2-0905-preview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1416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1415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aphicFrame>
        <p:nvGraphicFramePr>
          <p:cNvPr id="127" name="Google Shape;127;p16"/>
          <p:cNvGraphicFramePr/>
          <p:nvPr/>
        </p:nvGraphicFramePr>
        <p:xfrm>
          <a:off x="3891753" y="5594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{55C543F8-2961-4DEE-B7B0-3AF6ECF5F0E1}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Score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claude-sonnet-4-5-20250929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claude-opus-4-1-20250805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qwen3-max-preview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qwen3-max-2025-09-23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claude-opus-4-20250514-thinking-16k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gemini-2.5-pro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chatgpt-4o-latest-20250326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qwen3-235b-a22b-instruct-2507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qwen3-vl-235b-a22b-instruct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1469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gpt-5-high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longcat-flash-chat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1464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deepseek-v3.2-exp-thinking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1460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deepseek-v3.1-terminus-thinking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qwen3-next-80b-a3b-instruct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1463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glm-4.6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gpt-4.5-preview-2025-02-27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1462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o3-2025-04-16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1465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claude-sonnet-4-20250514-thinking-32k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deepseek-v3.1-thinking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gpt-5-chat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1461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3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deepseek-r1-0528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1458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sng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  <a:hlinkClick r:id="rId2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grok-4-fast</a:t>
                      </a:r>
                      <a:endParaRPr sz="800" u="sng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3687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1457</a:t>
                      </a:r>
                      <a:endParaRPr sz="800">
                        <a:solidFill>
                          <a:srgbClr val="63687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D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128" name="Google Shape;128;p16"/>
          <p:cNvSpPr/>
          <p:nvPr/>
        </p:nvSpPr>
        <p:spPr>
          <a:xfrm>
            <a:off x="3748244" y="130138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3575875" y="165931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748244" y="185708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440038" y="255921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740495" y="25704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447407" y="310965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3747864" y="31209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447407" y="2934952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3747864" y="294624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98509" y="221373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431928" y="256681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594668" y="275815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296748" y="401481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96014" y="40220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96748" y="41969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596014" y="42041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296748" y="437164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596014" y="43788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304271" y="474688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03537" y="4754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04271" y="4921581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03537" y="49288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55075" y="20375"/>
            <a:ext cx="25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Enterprise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55075" y="777878"/>
            <a:ext cx="4444500" cy="374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Enterprise Platform - available worldwide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Gemini Models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Workbench (no-code tools)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Pre-built Google Agents - Deep Research, Data Insights, Coding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Enterprise Context Integration - connection to company data across Google Workspace, Microsoft 365, SharePoint, SAP, Oracle, Slack, ServiceNow, ...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Governance &amp; Security - Central control, audit, and compliance features (including IL5 authorization - Department of Defense (DoD) Impact Level 5 security certification for cloud service providers (CSPs))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AutoNum type="arabicPeriod"/>
            </a:pPr>
            <a:r>
              <a:rPr lang="en" sz="11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Partner Ecosystem - Marketplace for third-party agents</a:t>
            </a:r>
            <a:endParaRPr sz="11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Designer - visual tool for building agents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(over 1 million developers already using it) - ver 3.0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ADK (Agent Development Kit) - Open source framework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CLI Extensions - Framework to customize and connect CLI to services from partners like Atlassian, GitLab, MongoDB, Stripe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Vids - transform presentations into engaging videos with AI-generated scripts and voiceovers (2.5 million monthly users)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VEO 3 Text-to-video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Speech Translation in Meet - Preserves natural tone and expression across languages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Nano-Banana (Gemini 2.5 Flash Image)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4585400" y="1963178"/>
            <a:ext cx="4444500" cy="2558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Data Science Agent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Conversational Agents (customer service, ...)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Campaign Agents (for marketing workflows)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Inventory Management Agents - For supply chain and stock control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Agent2Agent (A2A) Protocol - open standard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Payments Protocol (AP2) - for financial transactions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Context Protocol (MCP)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Skills Platform - Free training across Google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GEAR Program - Gemini Enterprise Agent Ready - to train 1M developers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Delta - Elite Google AI engineers for embedded support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over 1.3 trillion tokens monthly (up from 980 trillion)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65% of Google Cloud customers using AI products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million developers building with generative models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Nearly half of new code at Google is AI-generated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8350" y="861500"/>
            <a:ext cx="3208501" cy="778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DevDay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55075" y="346773"/>
            <a:ext cx="53403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DevDay October 6, 2025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developer conference, San Francisco, CA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1,500 attendees</a:t>
            </a:r>
            <a:endParaRPr sz="11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Apps - run in Chat (Spotify, Zillow, Canva, ...)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Apps SDK preview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allows to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create and run apps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directly within chat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AgentKit - no-code node-based AI Agents workflows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Build, deploy, manage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Sora 2 in API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text-to-video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Codex Upgrades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Slack integration, a new Codex SDK, and enterprise controls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GPT-5 Pro API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gpt-realtime-mini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gpt-image-1-mini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small, cost-efficient new models for real-time voice and image generation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 and Multimodal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enhanced voice controls using natural speech and images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&amp; AMD chip deal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 addition to their Nvidia and Oracle partnerships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44751"/>
            <a:ext cx="2730400" cy="15290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1781443"/>
            <a:ext cx="2730403" cy="15341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30189" y="3417109"/>
            <a:ext cx="2111785" cy="1581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0" y="2670453"/>
            <a:ext cx="1914300" cy="10720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AgentKit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65344" y="346775"/>
            <a:ext cx="4449600" cy="462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AgentKit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similar to many others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node-based agent workflow builders: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Power Automate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https://powerautomate.microsoft.com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Zapier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https://zapier.com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(Integromat)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https://www.make.com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https://www.langchain.com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Node-RED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https://nodered.org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n8n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https://n8n.io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AutoGen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https://microsoft.github.io/autogen/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LlamaIndex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https://www.llamaindex.ai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CrewAI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https://www.crewai.com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FlowiseAI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https://flowiseai.com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Langflow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https://www.langflow.org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LangGraph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https://langchain-ai.github.io/langgraph/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Haystack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https://haystack.deepset.ai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Activepieces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https://www.activepieces.com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StackStorm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https://stackstorm.com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8"/>
              </a:rPr>
              <a:t>https://superagi.com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Huginn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https://github.com/huginn/huginn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RelevanceAI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0"/>
              </a:rPr>
              <a:t>https://relevance.ai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Superagent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1"/>
              </a:rPr>
              <a:t>https://www.superagent.sh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MemGPT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2"/>
              </a:rPr>
              <a:t>https://memgpt.ai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Latenode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3"/>
              </a:rPr>
              <a:t>https://latenode.com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4"/>
              </a:rPr>
              <a:t>https://relay.app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Lindy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5"/>
              </a:rPr>
              <a:t>https://www.lindy.ai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Gumloop :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6"/>
              </a:rPr>
              <a:t>https://www.gumloop.com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848" y="3540975"/>
            <a:ext cx="2226561" cy="1481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2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9275" y="1692251"/>
            <a:ext cx="2176824" cy="1481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6098" y="160125"/>
            <a:ext cx="2025300" cy="12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7506183" y="6575"/>
            <a:ext cx="95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/>
        </p:nvSpPr>
        <p:spPr>
          <a:xfrm>
            <a:off x="148651" y="619300"/>
            <a:ext cx="4917900" cy="418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these weekly videos every Friday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Stats: 5.4K subscribers, 248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to this channel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https://www.youtube.com/@lev-selector</a:t>
            </a: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slides from GitHub using links under the videos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Please pause the video - and answer the pinned question in comments under the video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2850" y="69200"/>
            <a:ext cx="3823975" cy="4948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55075" y="407275"/>
            <a:ext cx="4457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In‑Chat Shopping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 Checkout feature in ChatGPT, lets users buy products from Etsy and some Shopify merchants without leaving the chat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 are handled via Stripe, with no added fees for users and a small fee charged to merchants.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2062107" y="1830678"/>
            <a:ext cx="40860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has reached a $500 Billion valuation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following a $6.6 billion secondary share sale by employees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now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world's most valuable startup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surpassing SpaceX's $456B mark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653850" y="1294150"/>
            <a:ext cx="2339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Comet - globally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- increased hallucinations recently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175" y="407275"/>
            <a:ext cx="1802600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9775" y="278100"/>
            <a:ext cx="1682143" cy="94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26" y="1595250"/>
            <a:ext cx="1856363" cy="1137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21"/>
          <p:cNvSpPr txBox="1"/>
          <p:nvPr/>
        </p:nvSpPr>
        <p:spPr>
          <a:xfrm>
            <a:off x="82743" y="3250698"/>
            <a:ext cx="44577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2.5 Computer Use Model - Preview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user interfaces (UI) by simulating actions such as clicks, typing, and scrolling in web browsers and mobile apps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Access via Google AI Studio and Vertex AI, APIs, CLI or SDK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visually understand UI layouts, generate interface actions, and automate tasks that typically require human input, such as filling forms, manipulating dropdowns, and testing UI flows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https://blog.google/technology/google-deepmind/gemini-computer-use-model/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2837" y="3574573"/>
            <a:ext cx="2025300" cy="113416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 txBox="1"/>
          <p:nvPr/>
        </p:nvSpPr>
        <p:spPr>
          <a:xfrm>
            <a:off x="55075" y="508839"/>
            <a:ext cx="48468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 V3.2X with Sparse Attention - Experimental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Cuts costs for long, complex tasks by up to 50%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DSA = DeepSeek Sparse Attention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retrofits V3.1-Terminus with a learned sparse attention scheme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step process: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"lightning indexer" to scan text and identify important sections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"fine-grained token selection system" picks top-k positions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system is processing only what matters instead of everything, changing complexity from O[L^2] to O[Lk]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open-source on Hugging Face.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55075" y="3716561"/>
            <a:ext cx="4846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4.0 Open Hybrid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Hybrid (MAMBA+ Transformer)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sizes from 3B to 32B params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 9:1 ratio of MAMBA 2 to transformer architecture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memory use by over 70%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open models with ISO certification for AI management. This means that IBM’s processes and safeguards around Granite models align with internationally recognized requirements for safe and responsible AI.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00" y="175114"/>
            <a:ext cx="1115700" cy="74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3716557"/>
            <a:ext cx="1835826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275" y="1081385"/>
            <a:ext cx="2359842" cy="1292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/>
        </p:nvSpPr>
        <p:spPr>
          <a:xfrm>
            <a:off x="55075" y="20375"/>
            <a:ext cx="202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075" y="4384257"/>
            <a:ext cx="4457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Qwen Chat adds code interpreter and web 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https://chat.qwen.ai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2137232"/>
            <a:ext cx="2530474" cy="151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4" name="Google Shape;214;p23"/>
          <p:cNvSpPr txBox="1"/>
          <p:nvPr/>
        </p:nvSpPr>
        <p:spPr>
          <a:xfrm>
            <a:off x="55075" y="2422507"/>
            <a:ext cx="4457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Tencent - HunyuanImage-3.0 - Text-to-Image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Model for Image Generation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https://github.com/Tencent-Hunyuan/HunyuanImage-3.0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700" y="3981457"/>
            <a:ext cx="2530474" cy="1082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6" name="Google Shape;216;p23"/>
          <p:cNvSpPr txBox="1"/>
          <p:nvPr/>
        </p:nvSpPr>
        <p:spPr>
          <a:xfrm>
            <a:off x="55075" y="436778"/>
            <a:ext cx="48468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Canvas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fully functional web applications in minutes without writing any code. It lives within Gemini's ecosystem alongside videos, deep research, and image generation tools.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videos and hundreds of documents as context when building applications; Allows conversational iteration and debugging through chat; Supports voice commands for adding features; - Generates shareable links for deployment - allowing others to access and use the web application immediately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54275" y="462107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3843</Words>
  <Application>Microsoft Macintosh PowerPoint</Application>
  <PresentationFormat>On-screen Show (16:9)</PresentationFormat>
  <Paragraphs>462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2025-10-10T15:10:29Z</dcterms:modified>
</cp:coreProperties>
</file>