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302" r:id="rId2"/>
    <p:sldId id="298" r:id="rId3"/>
    <p:sldId id="262" r:id="rId4"/>
    <p:sldId id="263" r:id="rId5"/>
    <p:sldId id="264" r:id="rId6"/>
    <p:sldId id="294" r:id="rId7"/>
    <p:sldId id="256" r:id="rId8"/>
    <p:sldId id="295" r:id="rId9"/>
    <p:sldId id="296" r:id="rId10"/>
    <p:sldId id="297" r:id="rId11"/>
    <p:sldId id="265" r:id="rId12"/>
    <p:sldId id="301" r:id="rId13"/>
    <p:sldId id="257" r:id="rId14"/>
    <p:sldId id="299"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618C5A-BF4F-44D7-ADB2-C5301EF81F8A}">
  <a:tblStyle styleId="{B1618C5A-BF4F-44D7-ADB2-C5301EF81F8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66"/>
    <p:restoredTop sz="92158"/>
  </p:normalViewPr>
  <p:slideViewPr>
    <p:cSldViewPr snapToGrid="0" snapToObjects="1">
      <p:cViewPr varScale="1">
        <p:scale>
          <a:sx n="137" d="100"/>
          <a:sy n="137" d="100"/>
        </p:scale>
        <p:origin x="9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1070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0bda0dc20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60bda0dc20_0_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g60bda0dc20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extLst>
      <p:ext uri="{BB962C8B-B14F-4D97-AF65-F5344CB8AC3E}">
        <p14:creationId xmlns:p14="http://schemas.microsoft.com/office/powerpoint/2010/main" val="2246438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91425" rIns="91425" bIns="91425"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91425" rIns="91425" bIns="91425"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831850" y="1709738"/>
            <a:ext cx="10515600" cy="2852737"/>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 name="Google Shape;36;p5"/>
          <p:cNvSpPr txBox="1">
            <a:spLocks noGrp="1"/>
          </p:cNvSpPr>
          <p:nvPr>
            <p:ph type="body" idx="1"/>
          </p:nvPr>
        </p:nvSpPr>
        <p:spPr>
          <a:xfrm>
            <a:off x="831850" y="4589463"/>
            <a:ext cx="10515600" cy="1500187"/>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91425" rIns="91425" bIns="91425"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1.tiff"/><Relationship Id="rId3" Type="http://schemas.openxmlformats.org/officeDocument/2006/relationships/image" Target="../media/image16.png"/><Relationship Id="rId7" Type="http://schemas.openxmlformats.org/officeDocument/2006/relationships/image" Target="../media/image20.tiff"/><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hyperlink" Target="https://www.quora.com/What-are-some-good-books-for-learning-probability-and-statistics"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p60-Jdq754A" TargetMode="External"/><Relationship Id="rId2" Type="http://schemas.openxmlformats.org/officeDocument/2006/relationships/hyperlink" Target="https://www.youtube.com/watch?v=B3YQJ5DwTzM" TargetMode="External"/><Relationship Id="rId1" Type="http://schemas.openxmlformats.org/officeDocument/2006/relationships/slideLayout" Target="../slideLayouts/slideLayout2.xml"/><Relationship Id="rId6" Type="http://schemas.openxmlformats.org/officeDocument/2006/relationships/image" Target="../media/image12.tiff"/><Relationship Id="rId5" Type="http://schemas.openxmlformats.org/officeDocument/2006/relationships/hyperlink" Target="https://www.youtube.com/watch?v=y8qaI5mpJeA" TargetMode="External"/><Relationship Id="rId4" Type="http://schemas.openxmlformats.org/officeDocument/2006/relationships/hyperlink" Target="https://www.youtube.com/watch?v=Gi4YeRqfb24"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KhAUfqhLakw"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73061C-39FD-C383-133A-CC156F75E2C6}"/>
              </a:ext>
            </a:extLst>
          </p:cNvPr>
          <p:cNvSpPr txBox="1"/>
          <p:nvPr/>
        </p:nvSpPr>
        <p:spPr>
          <a:xfrm>
            <a:off x="1160780" y="1747520"/>
            <a:ext cx="9870440" cy="1938992"/>
          </a:xfrm>
          <a:prstGeom prst="rect">
            <a:avLst/>
          </a:prstGeom>
          <a:noFill/>
        </p:spPr>
        <p:txBody>
          <a:bodyPr wrap="square" rtlCol="0">
            <a:spAutoFit/>
          </a:bodyPr>
          <a:lstStyle/>
          <a:p>
            <a:pPr algn="ctr"/>
            <a:r>
              <a:rPr lang="en-US" sz="4000" b="1">
                <a:latin typeface="Calibri" panose="020F0502020204030204" pitchFamily="34" charset="0"/>
                <a:cs typeface="Calibri" panose="020F0502020204030204" pitchFamily="34" charset="0"/>
              </a:rPr>
              <a:t>Statistics 01</a:t>
            </a:r>
          </a:p>
          <a:p>
            <a:pPr algn="ctr"/>
            <a:endParaRPr lang="en-US" sz="4000" b="1">
              <a:latin typeface="Calibri" panose="020F0502020204030204" pitchFamily="34" charset="0"/>
              <a:cs typeface="Calibri" panose="020F0502020204030204" pitchFamily="34" charset="0"/>
            </a:endParaRPr>
          </a:p>
          <a:p>
            <a:pPr algn="ctr"/>
            <a:r>
              <a:rPr lang="en-US" sz="4000" b="1">
                <a:latin typeface="Calibri" panose="020F0502020204030204" pitchFamily="34" charset="0"/>
                <a:cs typeface="Calibri" panose="020F0502020204030204" pitchFamily="34" charset="0"/>
              </a:rPr>
              <a:t>Probability</a:t>
            </a:r>
          </a:p>
        </p:txBody>
      </p:sp>
    </p:spTree>
    <p:extLst>
      <p:ext uri="{BB962C8B-B14F-4D97-AF65-F5344CB8AC3E}">
        <p14:creationId xmlns:p14="http://schemas.microsoft.com/office/powerpoint/2010/main" val="2237090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93;p13">
            <a:extLst>
              <a:ext uri="{FF2B5EF4-FFF2-40B4-BE49-F238E27FC236}">
                <a16:creationId xmlns:a16="http://schemas.microsoft.com/office/drawing/2014/main" id="{F5066C6A-F841-BB4E-888A-251B4AF760F4}"/>
              </a:ext>
            </a:extLst>
          </p:cNvPr>
          <p:cNvSpPr txBox="1"/>
          <p:nvPr/>
        </p:nvSpPr>
        <p:spPr>
          <a:xfrm>
            <a:off x="2748641" y="1644652"/>
            <a:ext cx="6694715" cy="1637391"/>
          </a:xfrm>
          <a:prstGeom prst="rect">
            <a:avLst/>
          </a:prstGeom>
          <a:noFill/>
          <a:ln w="63500">
            <a:solidFill>
              <a:schemeClr val="accent6">
                <a:lumMod val="40000"/>
                <a:lumOff val="60000"/>
              </a:schemeClr>
            </a:solid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chemeClr val="accent1"/>
                </a:solidFill>
                <a:latin typeface="Calibri" panose="020F0502020204030204" pitchFamily="34" charset="0"/>
                <a:cs typeface="Calibri" panose="020F0502020204030204" pitchFamily="34" charset="0"/>
                <a:sym typeface="Calibri"/>
              </a:rPr>
              <a:t>Frequentist interpretation of Bayes’ theorem.</a:t>
            </a:r>
            <a:endParaRPr sz="2400" b="1" dirty="0">
              <a:solidFill>
                <a:schemeClr val="accent1"/>
              </a:solidFill>
              <a:latin typeface="Calibri" panose="020F0502020204030204" pitchFamily="34" charset="0"/>
              <a:cs typeface="Calibri" panose="020F0502020204030204" pitchFamily="34" charset="0"/>
            </a:endParaRPr>
          </a:p>
          <a:p>
            <a:pPr marL="0" marR="0" lvl="0" indent="0" algn="l" rtl="0">
              <a:spcBef>
                <a:spcPts val="0"/>
              </a:spcBef>
              <a:spcAft>
                <a:spcPts val="0"/>
              </a:spcAft>
              <a:buNone/>
            </a:pPr>
            <a:r>
              <a:rPr lang="en-US" sz="1800" b="1" dirty="0">
                <a:solidFill>
                  <a:srgbClr val="00B050"/>
                </a:solidFill>
                <a:latin typeface="Calibri" panose="020F0502020204030204" pitchFamily="34" charset="0"/>
                <a:cs typeface="Calibri" panose="020F0502020204030204" pitchFamily="34" charset="0"/>
                <a:sym typeface="Calibri"/>
              </a:rPr>
              <a:t>Probability measures a proportion of outcomes.</a:t>
            </a:r>
            <a:endParaRPr sz="1800" b="1" dirty="0">
              <a:solidFill>
                <a:srgbClr val="00B050"/>
              </a:solidFill>
              <a:latin typeface="Calibri" panose="020F0502020204030204" pitchFamily="34" charset="0"/>
              <a:cs typeface="Calibri" panose="020F0502020204030204" pitchFamily="34" charset="0"/>
              <a:sym typeface="Calibri"/>
            </a:endParaRPr>
          </a:p>
          <a:p>
            <a:pPr marL="0" marR="0" lvl="0" indent="0" algn="l" rtl="0">
              <a:spcBef>
                <a:spcPts val="0"/>
              </a:spcBef>
              <a:spcAft>
                <a:spcPts val="0"/>
              </a:spcAft>
              <a:buNone/>
            </a:pPr>
            <a:r>
              <a:rPr lang="en-US" sz="1800" dirty="0">
                <a:solidFill>
                  <a:schemeClr val="dk1"/>
                </a:solidFill>
                <a:latin typeface="Calibri" panose="020F0502020204030204" pitchFamily="34" charset="0"/>
                <a:cs typeface="Calibri" panose="020F0502020204030204" pitchFamily="34" charset="0"/>
                <a:sym typeface="Calibri"/>
              </a:rPr>
              <a:t>P(A) - proportions of outcomes A</a:t>
            </a:r>
          </a:p>
          <a:p>
            <a:r>
              <a:rPr lang="en-US" sz="1800" dirty="0">
                <a:solidFill>
                  <a:schemeClr val="dk1"/>
                </a:solidFill>
                <a:latin typeface="Calibri" panose="020F0502020204030204" pitchFamily="34" charset="0"/>
                <a:cs typeface="Calibri" panose="020F0502020204030204" pitchFamily="34" charset="0"/>
                <a:sym typeface="Calibri"/>
              </a:rPr>
              <a:t>P(B) - proportions of outcomes B</a:t>
            </a:r>
          </a:p>
          <a:p>
            <a:pPr marL="0" marR="0" lvl="0" indent="0" algn="l" rtl="0">
              <a:spcBef>
                <a:spcPts val="0"/>
              </a:spcBef>
              <a:spcAft>
                <a:spcPts val="0"/>
              </a:spcAft>
              <a:buNone/>
            </a:pPr>
            <a:r>
              <a:rPr lang="en-US" sz="1800" dirty="0">
                <a:solidFill>
                  <a:schemeClr val="dk1"/>
                </a:solidFill>
                <a:latin typeface="Calibri" panose="020F0502020204030204" pitchFamily="34" charset="0"/>
                <a:cs typeface="Calibri" panose="020F0502020204030204" pitchFamily="34" charset="0"/>
                <a:sym typeface="Calibri"/>
              </a:rPr>
              <a:t>P(B|A) is the proportion of outcomes B out of outcomes A</a:t>
            </a:r>
          </a:p>
        </p:txBody>
      </p:sp>
      <p:sp>
        <p:nvSpPr>
          <p:cNvPr id="7" name="TextBox 6">
            <a:extLst>
              <a:ext uri="{FF2B5EF4-FFF2-40B4-BE49-F238E27FC236}">
                <a16:creationId xmlns:a16="http://schemas.microsoft.com/office/drawing/2014/main" id="{925C92EE-03D8-DB44-AE43-BDAD05469BE7}"/>
              </a:ext>
            </a:extLst>
          </p:cNvPr>
          <p:cNvSpPr txBox="1"/>
          <p:nvPr/>
        </p:nvSpPr>
        <p:spPr>
          <a:xfrm>
            <a:off x="-1" y="37572"/>
            <a:ext cx="6694715" cy="523220"/>
          </a:xfrm>
          <a:prstGeom prst="rect">
            <a:avLst/>
          </a:prstGeom>
          <a:noFill/>
        </p:spPr>
        <p:txBody>
          <a:bodyPr wrap="square" rtlCol="0">
            <a:spAutoFit/>
          </a:bodyPr>
          <a:lstStyle/>
          <a:p>
            <a:r>
              <a:rPr lang="en-US" sz="2800" b="1" dirty="0"/>
              <a:t>Frequentist vs Bayesian </a:t>
            </a:r>
          </a:p>
        </p:txBody>
      </p:sp>
      <p:sp>
        <p:nvSpPr>
          <p:cNvPr id="8" name="Google Shape;93;p13">
            <a:extLst>
              <a:ext uri="{FF2B5EF4-FFF2-40B4-BE49-F238E27FC236}">
                <a16:creationId xmlns:a16="http://schemas.microsoft.com/office/drawing/2014/main" id="{63B1458D-308E-4C42-81E2-BCB6757E15B7}"/>
              </a:ext>
            </a:extLst>
          </p:cNvPr>
          <p:cNvSpPr txBox="1"/>
          <p:nvPr/>
        </p:nvSpPr>
        <p:spPr>
          <a:xfrm>
            <a:off x="2748642" y="4114801"/>
            <a:ext cx="6694715" cy="1637390"/>
          </a:xfrm>
          <a:prstGeom prst="rect">
            <a:avLst/>
          </a:prstGeom>
          <a:noFill/>
          <a:ln w="63500">
            <a:solidFill>
              <a:schemeClr val="accent6">
                <a:lumMod val="40000"/>
                <a:lumOff val="60000"/>
              </a:schemeClr>
            </a:solidFill>
          </a:ln>
        </p:spPr>
        <p:txBody>
          <a:bodyPr spcFirstLastPara="1" wrap="square" lIns="91425" tIns="45700" rIns="91425" bIns="45700" anchor="t" anchorCtr="0">
            <a:noAutofit/>
          </a:bodyPr>
          <a:lstStyle/>
          <a:p>
            <a:r>
              <a:rPr lang="en-US" sz="2400" b="1" dirty="0">
                <a:solidFill>
                  <a:schemeClr val="accent1"/>
                </a:solidFill>
                <a:latin typeface="Calibri" panose="020F0502020204030204" pitchFamily="34" charset="0"/>
                <a:cs typeface="Calibri" panose="020F0502020204030204" pitchFamily="34" charset="0"/>
                <a:sym typeface="Calibri"/>
              </a:rPr>
              <a:t>Bayesian interpretation of Bayes’ theorem.</a:t>
            </a:r>
            <a:endParaRPr lang="en-US" sz="2400" b="1" dirty="0">
              <a:solidFill>
                <a:schemeClr val="accent1"/>
              </a:solidFill>
              <a:latin typeface="Calibri" panose="020F0502020204030204" pitchFamily="34" charset="0"/>
              <a:cs typeface="Calibri" panose="020F0502020204030204" pitchFamily="34" charset="0"/>
            </a:endParaRPr>
          </a:p>
          <a:p>
            <a:pPr lvl="0"/>
            <a:r>
              <a:rPr lang="en-US" sz="1800" b="1" dirty="0">
                <a:solidFill>
                  <a:srgbClr val="00B050"/>
                </a:solidFill>
                <a:latin typeface="Calibri" panose="020F0502020204030204" pitchFamily="34" charset="0"/>
                <a:cs typeface="Calibri" panose="020F0502020204030204" pitchFamily="34" charset="0"/>
                <a:sym typeface="Calibri"/>
              </a:rPr>
              <a:t>Probability measures a degree of belief.</a:t>
            </a:r>
            <a:br>
              <a:rPr lang="en-US" sz="1800" b="1" dirty="0">
                <a:solidFill>
                  <a:srgbClr val="00B050"/>
                </a:solidFill>
                <a:latin typeface="Calibri" panose="020F0502020204030204" pitchFamily="34" charset="0"/>
                <a:cs typeface="Calibri" panose="020F0502020204030204" pitchFamily="34" charset="0"/>
                <a:sym typeface="Calibri"/>
              </a:rPr>
            </a:br>
            <a:r>
              <a:rPr lang="en-US" sz="1800" dirty="0">
                <a:solidFill>
                  <a:schemeClr val="dk1"/>
                </a:solidFill>
                <a:latin typeface="Calibri" panose="020F0502020204030204" pitchFamily="34" charset="0"/>
                <a:cs typeface="Calibri" panose="020F0502020204030204" pitchFamily="34" charset="0"/>
                <a:sym typeface="Calibri"/>
              </a:rPr>
              <a:t>P(A), the </a:t>
            </a:r>
            <a:r>
              <a:rPr lang="en-US" sz="1800" b="1" dirty="0">
                <a:solidFill>
                  <a:schemeClr val="accent1"/>
                </a:solidFill>
                <a:latin typeface="Calibri" panose="020F0502020204030204" pitchFamily="34" charset="0"/>
                <a:cs typeface="Calibri" panose="020F0502020204030204" pitchFamily="34" charset="0"/>
                <a:sym typeface="Calibri"/>
              </a:rPr>
              <a:t>prior</a:t>
            </a:r>
            <a:r>
              <a:rPr lang="en-US" sz="1800" dirty="0">
                <a:solidFill>
                  <a:schemeClr val="dk1"/>
                </a:solidFill>
                <a:latin typeface="Calibri" panose="020F0502020204030204" pitchFamily="34" charset="0"/>
                <a:cs typeface="Calibri" panose="020F0502020204030204" pitchFamily="34" charset="0"/>
                <a:sym typeface="Calibri"/>
              </a:rPr>
              <a:t>, is the initial degree of belief in A.</a:t>
            </a:r>
            <a:endParaRPr lang="en-US" sz="1800" dirty="0">
              <a:solidFill>
                <a:schemeClr val="dk1"/>
              </a:solidFill>
              <a:latin typeface="Calibri" panose="020F0502020204030204" pitchFamily="34" charset="0"/>
              <a:cs typeface="Calibri" panose="020F0502020204030204" pitchFamily="34" charset="0"/>
            </a:endParaRPr>
          </a:p>
          <a:p>
            <a:pPr lvl="0"/>
            <a:r>
              <a:rPr lang="en-US" sz="1800" dirty="0">
                <a:solidFill>
                  <a:schemeClr val="dk1"/>
                </a:solidFill>
                <a:latin typeface="Calibri" panose="020F0502020204030204" pitchFamily="34" charset="0"/>
                <a:cs typeface="Calibri" panose="020F0502020204030204" pitchFamily="34" charset="0"/>
                <a:sym typeface="Calibri"/>
              </a:rPr>
              <a:t>P(A|B), the </a:t>
            </a:r>
            <a:r>
              <a:rPr lang="en-US" sz="1800" b="1" dirty="0">
                <a:solidFill>
                  <a:schemeClr val="accent1"/>
                </a:solidFill>
                <a:latin typeface="Calibri" panose="020F0502020204030204" pitchFamily="34" charset="0"/>
                <a:cs typeface="Calibri" panose="020F0502020204030204" pitchFamily="34" charset="0"/>
                <a:sym typeface="Calibri"/>
              </a:rPr>
              <a:t>posterior</a:t>
            </a:r>
            <a:r>
              <a:rPr lang="en-US" sz="1800" dirty="0">
                <a:solidFill>
                  <a:schemeClr val="dk1"/>
                </a:solidFill>
                <a:latin typeface="Calibri" panose="020F0502020204030204" pitchFamily="34" charset="0"/>
                <a:cs typeface="Calibri" panose="020F0502020204030204" pitchFamily="34" charset="0"/>
                <a:sym typeface="Calibri"/>
              </a:rPr>
              <a:t>, is the degree of belief having accounted for B.</a:t>
            </a:r>
            <a:br>
              <a:rPr lang="en-US" sz="1800" dirty="0">
                <a:solidFill>
                  <a:schemeClr val="dk1"/>
                </a:solidFill>
                <a:latin typeface="Calibri" panose="020F0502020204030204" pitchFamily="34" charset="0"/>
                <a:cs typeface="Calibri" panose="020F0502020204030204" pitchFamily="34" charset="0"/>
                <a:sym typeface="Calibri"/>
              </a:rPr>
            </a:br>
            <a:r>
              <a:rPr lang="en-US" sz="1800" dirty="0">
                <a:solidFill>
                  <a:schemeClr val="dk1"/>
                </a:solidFill>
                <a:latin typeface="Calibri" panose="020F0502020204030204" pitchFamily="34" charset="0"/>
                <a:cs typeface="Calibri" panose="020F0502020204030204" pitchFamily="34" charset="0"/>
                <a:sym typeface="Calibri"/>
              </a:rPr>
              <a:t>P(B|A)/P(B) – represents the support that B provides for A.</a:t>
            </a:r>
            <a:endParaRPr lang="en-US" sz="1800" dirty="0">
              <a:solidFill>
                <a:schemeClr val="dk1"/>
              </a:solidFill>
              <a:latin typeface="Calibri" panose="020F0502020204030204" pitchFamily="34" charset="0"/>
              <a:cs typeface="Calibri" panose="020F0502020204030204" pitchFamily="34" charset="0"/>
            </a:endParaRPr>
          </a:p>
          <a:p>
            <a:pPr marL="0" marR="0" lvl="0" indent="0" algn="l" rtl="0">
              <a:spcBef>
                <a:spcPts val="0"/>
              </a:spcBef>
              <a:spcAft>
                <a:spcPts val="0"/>
              </a:spcAft>
              <a:buNone/>
            </a:pPr>
            <a:endParaRPr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24935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B5F268-965F-C142-A102-83C02389B555}"/>
              </a:ext>
            </a:extLst>
          </p:cNvPr>
          <p:cNvSpPr txBox="1"/>
          <p:nvPr/>
        </p:nvSpPr>
        <p:spPr>
          <a:xfrm>
            <a:off x="-1" y="0"/>
            <a:ext cx="7513984" cy="2246769"/>
          </a:xfrm>
          <a:prstGeom prst="rect">
            <a:avLst/>
          </a:prstGeom>
          <a:noFill/>
        </p:spPr>
        <p:txBody>
          <a:bodyPr wrap="square" rtlCol="0">
            <a:spAutoFit/>
          </a:bodyPr>
          <a:lstStyle/>
          <a:p>
            <a:r>
              <a:rPr lang="en-US" sz="2800" b="1" dirty="0"/>
              <a:t>Random Variable. Probability Distribution</a:t>
            </a:r>
          </a:p>
          <a:p>
            <a:br>
              <a:rPr lang="en-US" dirty="0"/>
            </a:br>
            <a:r>
              <a:rPr lang="en-US" b="1" dirty="0">
                <a:solidFill>
                  <a:srgbClr val="0070C0"/>
                </a:solidFill>
              </a:rPr>
              <a:t>Random variable </a:t>
            </a:r>
            <a:r>
              <a:rPr lang="en-US" dirty="0"/>
              <a:t>is a numerical variable taking different values.</a:t>
            </a:r>
          </a:p>
          <a:p>
            <a:endParaRPr lang="en-US" dirty="0"/>
          </a:p>
          <a:p>
            <a:r>
              <a:rPr lang="en-US" dirty="0"/>
              <a:t>Values may be </a:t>
            </a:r>
            <a:r>
              <a:rPr lang="en-US" b="1" dirty="0">
                <a:solidFill>
                  <a:srgbClr val="0070C0"/>
                </a:solidFill>
              </a:rPr>
              <a:t>discrete or continuous</a:t>
            </a:r>
            <a:r>
              <a:rPr lang="en-US" dirty="0"/>
              <a:t>.</a:t>
            </a:r>
          </a:p>
          <a:p>
            <a:endParaRPr lang="en-US" dirty="0"/>
          </a:p>
          <a:p>
            <a:r>
              <a:rPr lang="en-US" dirty="0"/>
              <a:t>For example, think of variable “x” which may have any </a:t>
            </a:r>
            <a:r>
              <a:rPr lang="en-US" b="1" dirty="0">
                <a:solidFill>
                  <a:srgbClr val="00B050"/>
                </a:solidFill>
              </a:rPr>
              <a:t>real value</a:t>
            </a:r>
            <a:r>
              <a:rPr lang="en-US" dirty="0"/>
              <a:t> between -10 and +10.</a:t>
            </a:r>
          </a:p>
          <a:p>
            <a:endParaRPr lang="en-US" dirty="0"/>
          </a:p>
          <a:p>
            <a:r>
              <a:rPr lang="en-US" dirty="0"/>
              <a:t>Or think of a variable “z” which can have </a:t>
            </a:r>
            <a:r>
              <a:rPr lang="en-US" b="1" dirty="0">
                <a:solidFill>
                  <a:srgbClr val="00B050"/>
                </a:solidFill>
              </a:rPr>
              <a:t>discrete values</a:t>
            </a:r>
            <a:r>
              <a:rPr lang="en-US" dirty="0"/>
              <a:t> 0,0.1,0.2, … 0.9, 1.0</a:t>
            </a:r>
          </a:p>
        </p:txBody>
      </p:sp>
      <p:sp>
        <p:nvSpPr>
          <p:cNvPr id="6" name="TextBox 5">
            <a:extLst>
              <a:ext uri="{FF2B5EF4-FFF2-40B4-BE49-F238E27FC236}">
                <a16:creationId xmlns:a16="http://schemas.microsoft.com/office/drawing/2014/main" id="{9E86DD06-5924-18EF-09A0-3BF0E4738D63}"/>
              </a:ext>
            </a:extLst>
          </p:cNvPr>
          <p:cNvSpPr txBox="1"/>
          <p:nvPr/>
        </p:nvSpPr>
        <p:spPr>
          <a:xfrm>
            <a:off x="56665" y="2791239"/>
            <a:ext cx="5906814" cy="2031325"/>
          </a:xfrm>
          <a:prstGeom prst="rect">
            <a:avLst/>
          </a:prstGeom>
          <a:solidFill>
            <a:schemeClr val="accent4">
              <a:lumMod val="20000"/>
              <a:lumOff val="80000"/>
            </a:schemeClr>
          </a:solidFill>
        </p:spPr>
        <p:txBody>
          <a:bodyPr wrap="square" rtlCol="0">
            <a:spAutoFit/>
          </a:bodyPr>
          <a:lstStyle/>
          <a:p>
            <a:r>
              <a:rPr lang="en-US" b="1" dirty="0">
                <a:solidFill>
                  <a:srgbClr val="0070C0"/>
                </a:solidFill>
              </a:rPr>
              <a:t>Probability function </a:t>
            </a:r>
            <a:r>
              <a:rPr lang="en-US" dirty="0"/>
              <a:t>P(x) of a discrete random variable “x” </a:t>
            </a:r>
          </a:p>
          <a:p>
            <a:r>
              <a:rPr lang="en-US" dirty="0"/>
              <a:t>is simply a function which gives probability of discrete values.</a:t>
            </a:r>
          </a:p>
          <a:p>
            <a:endParaRPr lang="en-US" dirty="0"/>
          </a:p>
          <a:p>
            <a:r>
              <a:rPr lang="en-US" dirty="0"/>
              <a:t>For example, if the random variable “x” may have two values: ( 0 or 1 ),</a:t>
            </a:r>
          </a:p>
          <a:p>
            <a:r>
              <a:rPr lang="en-US" dirty="0"/>
              <a:t>and if probabilities of those values are equal, then</a:t>
            </a:r>
          </a:p>
          <a:p>
            <a:endParaRPr lang="en-US" dirty="0"/>
          </a:p>
          <a:p>
            <a:r>
              <a:rPr lang="en-US" dirty="0"/>
              <a:t>P(0) = 0.5, f(1) = 0.5.</a:t>
            </a:r>
          </a:p>
          <a:p>
            <a:endParaRPr lang="en-US" dirty="0"/>
          </a:p>
          <a:p>
            <a:r>
              <a:rPr lang="en-US" dirty="0"/>
              <a:t>The sum of individual probabilities for all possible values should be 1.</a:t>
            </a:r>
          </a:p>
        </p:txBody>
      </p:sp>
      <p:pic>
        <p:nvPicPr>
          <p:cNvPr id="7" name="Picture 6">
            <a:extLst>
              <a:ext uri="{FF2B5EF4-FFF2-40B4-BE49-F238E27FC236}">
                <a16:creationId xmlns:a16="http://schemas.microsoft.com/office/drawing/2014/main" id="{9704D00B-D35D-3732-B7A6-6A42C7A8C4F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461512" y="542787"/>
            <a:ext cx="3372678" cy="2248452"/>
          </a:xfrm>
          <a:prstGeom prst="rect">
            <a:avLst/>
          </a:prstGeom>
        </p:spPr>
      </p:pic>
      <p:sp>
        <p:nvSpPr>
          <p:cNvPr id="8" name="TextBox 7">
            <a:extLst>
              <a:ext uri="{FF2B5EF4-FFF2-40B4-BE49-F238E27FC236}">
                <a16:creationId xmlns:a16="http://schemas.microsoft.com/office/drawing/2014/main" id="{3EBF9907-FABE-4540-CF1E-3172AEA780A8}"/>
              </a:ext>
            </a:extLst>
          </p:cNvPr>
          <p:cNvSpPr txBox="1"/>
          <p:nvPr/>
        </p:nvSpPr>
        <p:spPr>
          <a:xfrm>
            <a:off x="8461512" y="235010"/>
            <a:ext cx="3372678" cy="307777"/>
          </a:xfrm>
          <a:prstGeom prst="rect">
            <a:avLst/>
          </a:prstGeom>
          <a:noFill/>
        </p:spPr>
        <p:txBody>
          <a:bodyPr wrap="square" rtlCol="0">
            <a:spAutoFit/>
          </a:bodyPr>
          <a:lstStyle/>
          <a:p>
            <a:r>
              <a:rPr lang="en-US" b="1"/>
              <a:t>Tossing coin 1000 times - histogram</a:t>
            </a:r>
          </a:p>
        </p:txBody>
      </p:sp>
      <p:pic>
        <p:nvPicPr>
          <p:cNvPr id="3" name="Picture 2">
            <a:extLst>
              <a:ext uri="{FF2B5EF4-FFF2-40B4-BE49-F238E27FC236}">
                <a16:creationId xmlns:a16="http://schemas.microsoft.com/office/drawing/2014/main" id="{9C36CE07-1EF4-DC7D-A8CC-98CC4332926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644005" y="5062325"/>
            <a:ext cx="3007692" cy="1361974"/>
          </a:xfrm>
          <a:prstGeom prst="rect">
            <a:avLst/>
          </a:prstGeom>
        </p:spPr>
      </p:pic>
      <p:sp>
        <p:nvSpPr>
          <p:cNvPr id="11" name="TextBox 10">
            <a:extLst>
              <a:ext uri="{FF2B5EF4-FFF2-40B4-BE49-F238E27FC236}">
                <a16:creationId xmlns:a16="http://schemas.microsoft.com/office/drawing/2014/main" id="{1CD5EBE0-DEFA-A2A4-1C40-DF8AA3CC11A6}"/>
              </a:ext>
            </a:extLst>
          </p:cNvPr>
          <p:cNvSpPr txBox="1"/>
          <p:nvPr/>
        </p:nvSpPr>
        <p:spPr>
          <a:xfrm>
            <a:off x="8556347" y="4397728"/>
            <a:ext cx="3183007" cy="523220"/>
          </a:xfrm>
          <a:prstGeom prst="rect">
            <a:avLst/>
          </a:prstGeom>
          <a:noFill/>
        </p:spPr>
        <p:txBody>
          <a:bodyPr wrap="square" rtlCol="0">
            <a:spAutoFit/>
          </a:bodyPr>
          <a:lstStyle/>
          <a:p>
            <a:pPr algn="ctr"/>
            <a:r>
              <a:rPr lang="en-US" b="1"/>
              <a:t>Tossing dice cube.</a:t>
            </a:r>
          </a:p>
          <a:p>
            <a:pPr algn="ctr"/>
            <a:r>
              <a:rPr lang="en-US" b="1"/>
              <a:t>Discrete probability distribution</a:t>
            </a:r>
          </a:p>
        </p:txBody>
      </p:sp>
      <p:sp>
        <p:nvSpPr>
          <p:cNvPr id="9" name="Right Arrow 8">
            <a:extLst>
              <a:ext uri="{FF2B5EF4-FFF2-40B4-BE49-F238E27FC236}">
                <a16:creationId xmlns:a16="http://schemas.microsoft.com/office/drawing/2014/main" id="{2179ECE3-1DD7-2EFF-53C1-8D808998DB41}"/>
              </a:ext>
            </a:extLst>
          </p:cNvPr>
          <p:cNvSpPr/>
          <p:nvPr/>
        </p:nvSpPr>
        <p:spPr>
          <a:xfrm rot="20027856">
            <a:off x="6030310" y="3132806"/>
            <a:ext cx="2126973" cy="1974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F3FD789-7828-A84B-EA36-73F9B2D423BA}"/>
              </a:ext>
            </a:extLst>
          </p:cNvPr>
          <p:cNvSpPr txBox="1"/>
          <p:nvPr/>
        </p:nvSpPr>
        <p:spPr>
          <a:xfrm>
            <a:off x="56665" y="5062325"/>
            <a:ext cx="5906814" cy="1600438"/>
          </a:xfrm>
          <a:prstGeom prst="rect">
            <a:avLst/>
          </a:prstGeom>
          <a:solidFill>
            <a:schemeClr val="accent4">
              <a:lumMod val="20000"/>
              <a:lumOff val="80000"/>
            </a:schemeClr>
          </a:solidFill>
        </p:spPr>
        <p:txBody>
          <a:bodyPr wrap="square" rtlCol="0">
            <a:spAutoFit/>
          </a:bodyPr>
          <a:lstStyle/>
          <a:p>
            <a:r>
              <a:rPr lang="en-US" b="1" dirty="0">
                <a:solidFill>
                  <a:srgbClr val="0070C0"/>
                </a:solidFill>
              </a:rPr>
              <a:t>Expected value (mean) </a:t>
            </a:r>
            <a:r>
              <a:rPr lang="en-US" dirty="0"/>
              <a:t>is an weighted average of all values.</a:t>
            </a:r>
          </a:p>
          <a:p>
            <a:endParaRPr lang="en-US" dirty="0"/>
          </a:p>
          <a:p>
            <a:r>
              <a:rPr lang="en-US" dirty="0"/>
              <a:t>E(x) = sum(Xi*P(Xi)), where Xi goes through all allowed values of X.</a:t>
            </a:r>
          </a:p>
          <a:p>
            <a:endParaRPr lang="en-US" dirty="0"/>
          </a:p>
          <a:p>
            <a:r>
              <a:rPr lang="en-US" b="1" dirty="0">
                <a:solidFill>
                  <a:srgbClr val="0070C0"/>
                </a:solidFill>
              </a:rPr>
              <a:t>Variance = sigma squared </a:t>
            </a:r>
            <a:r>
              <a:rPr lang="en-US" dirty="0"/>
              <a:t>= sum( (Xi-E(x))**2 * P(Xi) )</a:t>
            </a:r>
          </a:p>
          <a:p>
            <a:endParaRPr lang="en-US" dirty="0"/>
          </a:p>
          <a:p>
            <a:r>
              <a:rPr lang="en-US" b="1" dirty="0">
                <a:solidFill>
                  <a:srgbClr val="0070C0"/>
                </a:solidFill>
              </a:rPr>
              <a:t>Standard Deviation </a:t>
            </a:r>
            <a:r>
              <a:rPr lang="en-US" dirty="0"/>
              <a:t>= sqrt(sigma squared)</a:t>
            </a:r>
          </a:p>
        </p:txBody>
      </p:sp>
      <p:sp>
        <p:nvSpPr>
          <p:cNvPr id="10" name="TextBox 9">
            <a:extLst>
              <a:ext uri="{FF2B5EF4-FFF2-40B4-BE49-F238E27FC236}">
                <a16:creationId xmlns:a16="http://schemas.microsoft.com/office/drawing/2014/main" id="{CECA96D9-E3C4-C8AA-7C59-949EC4EC43B2}"/>
              </a:ext>
            </a:extLst>
          </p:cNvPr>
          <p:cNvSpPr txBox="1"/>
          <p:nvPr/>
        </p:nvSpPr>
        <p:spPr>
          <a:xfrm>
            <a:off x="56665" y="2430189"/>
            <a:ext cx="2544417" cy="369332"/>
          </a:xfrm>
          <a:prstGeom prst="rect">
            <a:avLst/>
          </a:prstGeom>
          <a:noFill/>
        </p:spPr>
        <p:txBody>
          <a:bodyPr wrap="square" rtlCol="0">
            <a:spAutoFit/>
          </a:bodyPr>
          <a:lstStyle/>
          <a:p>
            <a:r>
              <a:rPr lang="en-US" sz="1800" b="1" dirty="0">
                <a:solidFill>
                  <a:srgbClr val="00B050"/>
                </a:solidFill>
              </a:rPr>
              <a:t>Discrete Case</a:t>
            </a:r>
          </a:p>
        </p:txBody>
      </p:sp>
      <p:sp>
        <p:nvSpPr>
          <p:cNvPr id="15" name="Right Arrow 14">
            <a:extLst>
              <a:ext uri="{FF2B5EF4-FFF2-40B4-BE49-F238E27FC236}">
                <a16:creationId xmlns:a16="http://schemas.microsoft.com/office/drawing/2014/main" id="{1D992182-F92F-4DCE-87B0-02D414157027}"/>
              </a:ext>
            </a:extLst>
          </p:cNvPr>
          <p:cNvSpPr/>
          <p:nvPr/>
        </p:nvSpPr>
        <p:spPr>
          <a:xfrm rot="16871430">
            <a:off x="10080669" y="2884162"/>
            <a:ext cx="311389" cy="104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1004297-1B9C-4EBA-F160-DF2E7C9154B7}"/>
              </a:ext>
            </a:extLst>
          </p:cNvPr>
          <p:cNvSpPr txBox="1"/>
          <p:nvPr/>
        </p:nvSpPr>
        <p:spPr>
          <a:xfrm>
            <a:off x="9471827" y="3116590"/>
            <a:ext cx="1497496" cy="523220"/>
          </a:xfrm>
          <a:prstGeom prst="rect">
            <a:avLst/>
          </a:prstGeom>
          <a:noFill/>
        </p:spPr>
        <p:txBody>
          <a:bodyPr wrap="square" rtlCol="0">
            <a:spAutoFit/>
          </a:bodyPr>
          <a:lstStyle/>
          <a:p>
            <a:pPr algn="ctr"/>
            <a:r>
              <a:rPr lang="en-US"/>
              <a:t>Expected Value</a:t>
            </a:r>
          </a:p>
          <a:p>
            <a:pPr algn="ctr"/>
            <a:r>
              <a:rPr lang="en-US"/>
              <a:t>( mean )</a:t>
            </a:r>
          </a:p>
        </p:txBody>
      </p:sp>
    </p:spTree>
    <p:extLst>
      <p:ext uri="{BB962C8B-B14F-4D97-AF65-F5344CB8AC3E}">
        <p14:creationId xmlns:p14="http://schemas.microsoft.com/office/powerpoint/2010/main" val="2249432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2EEA3B-9D50-A145-B8FE-B6686486D979}"/>
              </a:ext>
            </a:extLst>
          </p:cNvPr>
          <p:cNvSpPr txBox="1"/>
          <p:nvPr/>
        </p:nvSpPr>
        <p:spPr>
          <a:xfrm>
            <a:off x="137491" y="1168736"/>
            <a:ext cx="5463207" cy="4401205"/>
          </a:xfrm>
          <a:prstGeom prst="rect">
            <a:avLst/>
          </a:prstGeom>
          <a:solidFill>
            <a:schemeClr val="accent4">
              <a:lumMod val="20000"/>
              <a:lumOff val="80000"/>
            </a:schemeClr>
          </a:solidFill>
        </p:spPr>
        <p:txBody>
          <a:bodyPr wrap="square" rtlCol="0">
            <a:spAutoFit/>
          </a:bodyPr>
          <a:lstStyle/>
          <a:p>
            <a:r>
              <a:rPr lang="en-US" b="1" dirty="0">
                <a:solidFill>
                  <a:srgbClr val="0070C0"/>
                </a:solidFill>
              </a:rPr>
              <a:t>Probability Density Function (PDF)</a:t>
            </a:r>
            <a:r>
              <a:rPr lang="en-US" dirty="0"/>
              <a:t> </a:t>
            </a:r>
          </a:p>
          <a:p>
            <a:endParaRPr lang="en-US" dirty="0"/>
          </a:p>
          <a:p>
            <a:r>
              <a:rPr lang="en-US" dirty="0"/>
              <a:t>f(x) is a continuous function.</a:t>
            </a:r>
          </a:p>
          <a:p>
            <a:endParaRPr lang="en-US" dirty="0"/>
          </a:p>
          <a:p>
            <a:r>
              <a:rPr lang="en-US" dirty="0"/>
              <a:t>f(x)*dx gives probability that value is between x and </a:t>
            </a:r>
            <a:r>
              <a:rPr lang="en-US" dirty="0" err="1"/>
              <a:t>x+dx</a:t>
            </a:r>
            <a:r>
              <a:rPr lang="en-US" dirty="0"/>
              <a:t>.</a:t>
            </a:r>
          </a:p>
          <a:p>
            <a:endParaRPr lang="en-US" dirty="0"/>
          </a:p>
          <a:p>
            <a:r>
              <a:rPr lang="en-US" dirty="0"/>
              <a:t>The total integral of f(x)*dx should be equal to 1.</a:t>
            </a:r>
          </a:p>
          <a:p>
            <a:endParaRPr lang="en-US" dirty="0"/>
          </a:p>
          <a:p>
            <a:endParaRPr lang="en-US" dirty="0"/>
          </a:p>
          <a:p>
            <a:r>
              <a:rPr lang="en-US" b="1" dirty="0">
                <a:solidFill>
                  <a:srgbClr val="0070C0"/>
                </a:solidFill>
              </a:rPr>
              <a:t>Cumulative Probability Function (CPF)</a:t>
            </a:r>
          </a:p>
          <a:p>
            <a:endParaRPr lang="en-US" dirty="0"/>
          </a:p>
          <a:p>
            <a:r>
              <a:rPr lang="en-US" dirty="0"/>
              <a:t>This is simply a function F(x) </a:t>
            </a:r>
          </a:p>
          <a:p>
            <a:r>
              <a:rPr lang="en-US" dirty="0"/>
              <a:t>    which gives probability that value is less than x.</a:t>
            </a:r>
          </a:p>
          <a:p>
            <a:r>
              <a:rPr lang="en-US" dirty="0"/>
              <a:t>It is </a:t>
            </a:r>
            <a:r>
              <a:rPr lang="en-US"/>
              <a:t>monotonically increasing</a:t>
            </a:r>
            <a:r>
              <a:rPr lang="en-US" dirty="0"/>
              <a:t> from 0 to 1 </a:t>
            </a:r>
          </a:p>
          <a:p>
            <a:r>
              <a:rPr lang="en-US" dirty="0"/>
              <a:t>    as x grows (from small to large values).</a:t>
            </a:r>
          </a:p>
          <a:p>
            <a:endParaRPr lang="en-US" dirty="0"/>
          </a:p>
          <a:p>
            <a:endParaRPr lang="en-US" dirty="0"/>
          </a:p>
          <a:p>
            <a:r>
              <a:rPr lang="en-US" b="1" dirty="0">
                <a:solidFill>
                  <a:srgbClr val="0070C0"/>
                </a:solidFill>
              </a:rPr>
              <a:t>The PDF is a first derivative of CPF.</a:t>
            </a:r>
            <a:endParaRPr lang="en-US" dirty="0"/>
          </a:p>
          <a:p>
            <a:endParaRPr lang="en-US" dirty="0"/>
          </a:p>
          <a:p>
            <a:r>
              <a:rPr lang="en-US" dirty="0"/>
              <a:t>CPF(</a:t>
            </a:r>
            <a:r>
              <a:rPr lang="en-US" dirty="0" err="1"/>
              <a:t>x+dx</a:t>
            </a:r>
            <a:r>
              <a:rPr lang="en-US" dirty="0"/>
              <a:t>) – CPF(x) == [Prob &lt; (</a:t>
            </a:r>
            <a:r>
              <a:rPr lang="en-US" dirty="0" err="1"/>
              <a:t>x+dx</a:t>
            </a:r>
            <a:r>
              <a:rPr lang="en-US" dirty="0"/>
              <a:t>)] – [Prob &lt; x] = f(x)*dx</a:t>
            </a:r>
          </a:p>
        </p:txBody>
      </p:sp>
      <p:pic>
        <p:nvPicPr>
          <p:cNvPr id="6" name="Picture 5">
            <a:extLst>
              <a:ext uri="{FF2B5EF4-FFF2-40B4-BE49-F238E27FC236}">
                <a16:creationId xmlns:a16="http://schemas.microsoft.com/office/drawing/2014/main" id="{D4A65814-4D7C-A975-4423-2C654186F4F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738192" y="1657625"/>
            <a:ext cx="6221648" cy="2821609"/>
          </a:xfrm>
          <a:prstGeom prst="rect">
            <a:avLst/>
          </a:prstGeom>
        </p:spPr>
      </p:pic>
      <p:sp>
        <p:nvSpPr>
          <p:cNvPr id="7" name="TextBox 6">
            <a:extLst>
              <a:ext uri="{FF2B5EF4-FFF2-40B4-BE49-F238E27FC236}">
                <a16:creationId xmlns:a16="http://schemas.microsoft.com/office/drawing/2014/main" id="{9DD8A69E-372A-BCAF-83AC-7EA9C66C6AB1}"/>
              </a:ext>
            </a:extLst>
          </p:cNvPr>
          <p:cNvSpPr txBox="1"/>
          <p:nvPr/>
        </p:nvSpPr>
        <p:spPr>
          <a:xfrm>
            <a:off x="6591302" y="384313"/>
            <a:ext cx="4876800" cy="646331"/>
          </a:xfrm>
          <a:prstGeom prst="rect">
            <a:avLst/>
          </a:prstGeom>
          <a:noFill/>
        </p:spPr>
        <p:txBody>
          <a:bodyPr wrap="square" rtlCol="0">
            <a:spAutoFit/>
          </a:bodyPr>
          <a:lstStyle/>
          <a:p>
            <a:r>
              <a:rPr lang="en-US" sz="1800" dirty="0">
                <a:solidFill>
                  <a:srgbClr val="00B050"/>
                </a:solidFill>
              </a:rPr>
              <a:t>Probability Density Function (</a:t>
            </a:r>
            <a:r>
              <a:rPr lang="en-US" sz="1800" b="1" dirty="0">
                <a:solidFill>
                  <a:srgbClr val="00B050"/>
                </a:solidFill>
              </a:rPr>
              <a:t>PDF</a:t>
            </a:r>
            <a:r>
              <a:rPr lang="en-US" sz="1800" dirty="0">
                <a:solidFill>
                  <a:srgbClr val="00B050"/>
                </a:solidFill>
              </a:rPr>
              <a:t>)  </a:t>
            </a:r>
          </a:p>
          <a:p>
            <a:r>
              <a:rPr lang="en-US" sz="1800" dirty="0">
                <a:solidFill>
                  <a:srgbClr val="00B050"/>
                </a:solidFill>
              </a:rPr>
              <a:t>vs.  Cumulative Probability Function ( </a:t>
            </a:r>
            <a:r>
              <a:rPr lang="en-US" sz="1800" b="1" dirty="0">
                <a:solidFill>
                  <a:srgbClr val="00B050"/>
                </a:solidFill>
              </a:rPr>
              <a:t>CPF</a:t>
            </a:r>
            <a:r>
              <a:rPr lang="en-US" sz="1800" dirty="0">
                <a:solidFill>
                  <a:srgbClr val="00B050"/>
                </a:solidFill>
              </a:rPr>
              <a:t>)</a:t>
            </a:r>
          </a:p>
        </p:txBody>
      </p:sp>
      <p:sp>
        <p:nvSpPr>
          <p:cNvPr id="9" name="TextBox 8">
            <a:extLst>
              <a:ext uri="{FF2B5EF4-FFF2-40B4-BE49-F238E27FC236}">
                <a16:creationId xmlns:a16="http://schemas.microsoft.com/office/drawing/2014/main" id="{07EC1BEC-30F9-B89D-5EE0-89B3AF73A26D}"/>
              </a:ext>
            </a:extLst>
          </p:cNvPr>
          <p:cNvSpPr txBox="1"/>
          <p:nvPr/>
        </p:nvSpPr>
        <p:spPr>
          <a:xfrm>
            <a:off x="137491" y="707478"/>
            <a:ext cx="3322980" cy="369332"/>
          </a:xfrm>
          <a:prstGeom prst="rect">
            <a:avLst/>
          </a:prstGeom>
          <a:noFill/>
        </p:spPr>
        <p:txBody>
          <a:bodyPr wrap="square" rtlCol="0">
            <a:spAutoFit/>
          </a:bodyPr>
          <a:lstStyle/>
          <a:p>
            <a:r>
              <a:rPr lang="en-US" sz="1800" b="1" dirty="0">
                <a:solidFill>
                  <a:srgbClr val="00B050"/>
                </a:solidFill>
              </a:rPr>
              <a:t>Continuous Case</a:t>
            </a:r>
          </a:p>
        </p:txBody>
      </p:sp>
      <p:sp>
        <p:nvSpPr>
          <p:cNvPr id="10" name="TextBox 9">
            <a:extLst>
              <a:ext uri="{FF2B5EF4-FFF2-40B4-BE49-F238E27FC236}">
                <a16:creationId xmlns:a16="http://schemas.microsoft.com/office/drawing/2014/main" id="{7C28A159-EC1E-0D11-BBAA-B563CEAD9049}"/>
              </a:ext>
            </a:extLst>
          </p:cNvPr>
          <p:cNvSpPr txBox="1"/>
          <p:nvPr/>
        </p:nvSpPr>
        <p:spPr>
          <a:xfrm>
            <a:off x="7399686" y="5106215"/>
            <a:ext cx="3467097" cy="1538883"/>
          </a:xfrm>
          <a:prstGeom prst="rect">
            <a:avLst/>
          </a:prstGeom>
          <a:solidFill>
            <a:schemeClr val="accent4">
              <a:lumMod val="20000"/>
              <a:lumOff val="80000"/>
            </a:schemeClr>
          </a:solidFill>
        </p:spPr>
        <p:txBody>
          <a:bodyPr wrap="square" rtlCol="0">
            <a:spAutoFit/>
          </a:bodyPr>
          <a:lstStyle/>
          <a:p>
            <a:r>
              <a:rPr lang="en-US" b="1" dirty="0">
                <a:solidFill>
                  <a:srgbClr val="0070C0"/>
                </a:solidFill>
              </a:rPr>
              <a:t>Mean value = Expected value</a:t>
            </a:r>
            <a:endParaRPr lang="en-US" dirty="0"/>
          </a:p>
          <a:p>
            <a:endParaRPr lang="en-US" dirty="0"/>
          </a:p>
          <a:p>
            <a:r>
              <a:rPr lang="en-US" dirty="0"/>
              <a:t>For discrete case we had:</a:t>
            </a:r>
          </a:p>
          <a:p>
            <a:r>
              <a:rPr lang="en-US" sz="1200" b="1" dirty="0">
                <a:solidFill>
                  <a:srgbClr val="00B0F0"/>
                </a:solidFill>
                <a:latin typeface="Menlo" panose="020B0609030804020204" pitchFamily="49" charset="0"/>
                <a:ea typeface="Menlo" panose="020B0609030804020204" pitchFamily="49" charset="0"/>
                <a:cs typeface="Menlo" panose="020B0609030804020204" pitchFamily="49" charset="0"/>
              </a:rPr>
              <a:t>    E(x) = sum(Xi*P(Xi))</a:t>
            </a:r>
          </a:p>
          <a:p>
            <a:endParaRPr lang="en-US" dirty="0"/>
          </a:p>
          <a:p>
            <a:r>
              <a:rPr lang="en-US" dirty="0"/>
              <a:t>For continuous case this translates into</a:t>
            </a:r>
          </a:p>
          <a:p>
            <a:r>
              <a:rPr lang="en-US" sz="1200" b="1" dirty="0">
                <a:solidFill>
                  <a:srgbClr val="00B0F0"/>
                </a:solidFill>
                <a:latin typeface="Menlo" panose="020B0609030804020204" pitchFamily="49" charset="0"/>
                <a:ea typeface="Menlo" panose="020B0609030804020204" pitchFamily="49" charset="0"/>
                <a:cs typeface="Menlo" panose="020B0609030804020204" pitchFamily="49" charset="0"/>
              </a:rPr>
              <a:t>    E(x) = Integral(</a:t>
            </a:r>
            <a:r>
              <a:rPr lang="en-US" sz="1200" b="1" dirty="0" err="1">
                <a:solidFill>
                  <a:srgbClr val="00B0F0"/>
                </a:solidFill>
                <a:latin typeface="Menlo" panose="020B0609030804020204" pitchFamily="49" charset="0"/>
                <a:ea typeface="Menlo" panose="020B0609030804020204" pitchFamily="49" charset="0"/>
                <a:cs typeface="Menlo" panose="020B0609030804020204" pitchFamily="49" charset="0"/>
              </a:rPr>
              <a:t>xF</a:t>
            </a:r>
            <a:r>
              <a:rPr lang="en-US" sz="1200" b="1" dirty="0">
                <a:solidFill>
                  <a:srgbClr val="00B0F0"/>
                </a:solidFill>
                <a:latin typeface="Menlo" panose="020B0609030804020204" pitchFamily="49" charset="0"/>
                <a:ea typeface="Menlo" panose="020B0609030804020204" pitchFamily="49" charset="0"/>
                <a:cs typeface="Menlo" panose="020B0609030804020204" pitchFamily="49" charset="0"/>
              </a:rPr>
              <a:t>(x)dx)</a:t>
            </a:r>
          </a:p>
        </p:txBody>
      </p:sp>
      <p:sp>
        <p:nvSpPr>
          <p:cNvPr id="8" name="TextBox 7">
            <a:extLst>
              <a:ext uri="{FF2B5EF4-FFF2-40B4-BE49-F238E27FC236}">
                <a16:creationId xmlns:a16="http://schemas.microsoft.com/office/drawing/2014/main" id="{79C332C1-9113-5317-45E7-1683E8BB5333}"/>
              </a:ext>
            </a:extLst>
          </p:cNvPr>
          <p:cNvSpPr txBox="1"/>
          <p:nvPr/>
        </p:nvSpPr>
        <p:spPr>
          <a:xfrm>
            <a:off x="0" y="0"/>
            <a:ext cx="4465983" cy="523220"/>
          </a:xfrm>
          <a:prstGeom prst="rect">
            <a:avLst/>
          </a:prstGeom>
          <a:noFill/>
        </p:spPr>
        <p:txBody>
          <a:bodyPr wrap="square" rtlCol="0">
            <a:spAutoFit/>
          </a:bodyPr>
          <a:lstStyle/>
          <a:p>
            <a:r>
              <a:rPr lang="en-US" sz="2800" b="1" dirty="0"/>
              <a:t>Probability Distribution</a:t>
            </a:r>
            <a:endParaRPr lang="en-US" sz="2800"/>
          </a:p>
        </p:txBody>
      </p:sp>
    </p:spTree>
    <p:extLst>
      <p:ext uri="{BB962C8B-B14F-4D97-AF65-F5344CB8AC3E}">
        <p14:creationId xmlns:p14="http://schemas.microsoft.com/office/powerpoint/2010/main" val="618311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p:nvPr/>
        </p:nvSpPr>
        <p:spPr>
          <a:xfrm>
            <a:off x="0" y="0"/>
            <a:ext cx="5802900" cy="675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3000" b="1" dirty="0">
                <a:latin typeface="Calibri" panose="020F0502020204030204" pitchFamily="34" charset="0"/>
                <a:ea typeface="Calibri"/>
                <a:cs typeface="Calibri" panose="020F0502020204030204" pitchFamily="34" charset="0"/>
                <a:sym typeface="Calibri"/>
              </a:rPr>
              <a:t>Central Limit Theorem (CLT)</a:t>
            </a:r>
            <a:endParaRPr sz="3000" b="1" dirty="0">
              <a:latin typeface="Calibri" panose="020F0502020204030204" pitchFamily="34" charset="0"/>
              <a:ea typeface="Calibri"/>
              <a:cs typeface="Calibri" panose="020F0502020204030204" pitchFamily="34" charset="0"/>
              <a:sym typeface="Calibri"/>
            </a:endParaRPr>
          </a:p>
          <a:p>
            <a:pPr marL="0" lvl="0" indent="0" algn="l" rtl="0">
              <a:spcBef>
                <a:spcPts val="0"/>
              </a:spcBef>
              <a:spcAft>
                <a:spcPts val="0"/>
              </a:spcAft>
              <a:buNone/>
            </a:pPr>
            <a:endParaRPr dirty="0">
              <a:latin typeface="Calibri" panose="020F0502020204030204" pitchFamily="34" charset="0"/>
              <a:ea typeface="Calibri"/>
              <a:cs typeface="Calibri" panose="020F0502020204030204" pitchFamily="34" charset="0"/>
              <a:sym typeface="Calibri"/>
            </a:endParaRPr>
          </a:p>
          <a:p>
            <a:pPr marL="0" lvl="0" indent="0" algn="l" rtl="0">
              <a:spcBef>
                <a:spcPts val="0"/>
              </a:spcBef>
              <a:spcAft>
                <a:spcPts val="0"/>
              </a:spcAft>
              <a:buNone/>
            </a:pPr>
            <a:r>
              <a:rPr lang="en-US" dirty="0">
                <a:latin typeface="Calibri" panose="020F0502020204030204" pitchFamily="34" charset="0"/>
                <a:ea typeface="Calibri"/>
                <a:cs typeface="Calibri" panose="020F0502020204030204" pitchFamily="34" charset="0"/>
                <a:sym typeface="Calibri"/>
              </a:rPr>
              <a:t>We have all heard about </a:t>
            </a:r>
            <a:r>
              <a:rPr lang="en-US" sz="1800" b="1" dirty="0">
                <a:solidFill>
                  <a:srgbClr val="0070C0"/>
                </a:solidFill>
                <a:latin typeface="Calibri" panose="020F0502020204030204" pitchFamily="34" charset="0"/>
                <a:ea typeface="Calibri"/>
                <a:cs typeface="Calibri" panose="020F0502020204030204" pitchFamily="34" charset="0"/>
                <a:sym typeface="Calibri"/>
              </a:rPr>
              <a:t>Normal (Gaussian) distribution</a:t>
            </a:r>
            <a:r>
              <a:rPr lang="en-US" dirty="0">
                <a:latin typeface="Calibri" panose="020F0502020204030204" pitchFamily="34" charset="0"/>
                <a:ea typeface="Calibri"/>
                <a:cs typeface="Calibri" panose="020F0502020204030204" pitchFamily="34" charset="0"/>
                <a:sym typeface="Calibri"/>
              </a:rPr>
              <a:t>.</a:t>
            </a:r>
            <a:endParaRPr dirty="0">
              <a:latin typeface="Calibri" panose="020F0502020204030204" pitchFamily="34" charset="0"/>
              <a:ea typeface="Calibri"/>
              <a:cs typeface="Calibri" panose="020F0502020204030204" pitchFamily="34" charset="0"/>
              <a:sym typeface="Calibri"/>
            </a:endParaRPr>
          </a:p>
          <a:p>
            <a:pPr marL="0" lvl="0" indent="0" algn="l" rtl="0">
              <a:spcBef>
                <a:spcPts val="0"/>
              </a:spcBef>
              <a:spcAft>
                <a:spcPts val="0"/>
              </a:spcAft>
              <a:buClr>
                <a:schemeClr val="dk1"/>
              </a:buClr>
              <a:buSzPts val="1100"/>
              <a:buFont typeface="Arial"/>
              <a:buNone/>
            </a:pPr>
            <a:r>
              <a:rPr lang="en-US" dirty="0">
                <a:latin typeface="Calibri" panose="020F0502020204030204" pitchFamily="34" charset="0"/>
                <a:ea typeface="Calibri"/>
                <a:cs typeface="Calibri" panose="020F0502020204030204" pitchFamily="34" charset="0"/>
                <a:sym typeface="Calibri"/>
              </a:rPr>
              <a:t>This distribution is very foundational in statistics. And </a:t>
            </a:r>
            <a:r>
              <a:rPr lang="en-US" b="1" dirty="0">
                <a:solidFill>
                  <a:srgbClr val="0070C0"/>
                </a:solidFill>
                <a:latin typeface="Calibri" panose="020F0502020204030204" pitchFamily="34" charset="0"/>
                <a:ea typeface="Calibri"/>
                <a:cs typeface="Calibri" panose="020F0502020204030204" pitchFamily="34" charset="0"/>
                <a:sym typeface="Calibri"/>
              </a:rPr>
              <a:t>it comes from CLT</a:t>
            </a:r>
            <a:r>
              <a:rPr lang="en-US" dirty="0">
                <a:latin typeface="Calibri" panose="020F0502020204030204" pitchFamily="34" charset="0"/>
                <a:ea typeface="Calibri"/>
                <a:cs typeface="Calibri" panose="020F0502020204030204" pitchFamily="34" charset="0"/>
                <a:sym typeface="Calibri"/>
              </a:rPr>
              <a:t>.</a:t>
            </a:r>
            <a:endParaRPr dirty="0">
              <a:latin typeface="Calibri" panose="020F0502020204030204" pitchFamily="34" charset="0"/>
              <a:ea typeface="Calibri"/>
              <a:cs typeface="Calibri" panose="020F0502020204030204" pitchFamily="34" charset="0"/>
              <a:sym typeface="Calibri"/>
            </a:endParaRPr>
          </a:p>
          <a:p>
            <a:pPr marL="0" lvl="0" indent="0" algn="l" rtl="0">
              <a:spcBef>
                <a:spcPts val="0"/>
              </a:spcBef>
              <a:spcAft>
                <a:spcPts val="0"/>
              </a:spcAft>
              <a:buClr>
                <a:schemeClr val="dk1"/>
              </a:buClr>
              <a:buSzPts val="1100"/>
              <a:buFont typeface="Arial"/>
              <a:buNone/>
            </a:pPr>
            <a:endParaRPr dirty="0">
              <a:latin typeface="Calibri" panose="020F0502020204030204" pitchFamily="34" charset="0"/>
              <a:ea typeface="Calibri"/>
              <a:cs typeface="Calibri" panose="020F0502020204030204" pitchFamily="34" charset="0"/>
              <a:sym typeface="Calibri"/>
            </a:endParaRPr>
          </a:p>
          <a:p>
            <a:pPr marL="0" lvl="0" indent="0" algn="l" rtl="0">
              <a:spcBef>
                <a:spcPts val="0"/>
              </a:spcBef>
              <a:spcAft>
                <a:spcPts val="0"/>
              </a:spcAft>
              <a:buClr>
                <a:schemeClr val="dk1"/>
              </a:buClr>
              <a:buSzPts val="1100"/>
              <a:buFont typeface="Arial"/>
              <a:buNone/>
            </a:pPr>
            <a:r>
              <a:rPr lang="en-US" dirty="0">
                <a:latin typeface="Calibri" panose="020F0502020204030204" pitchFamily="34" charset="0"/>
                <a:ea typeface="Calibri"/>
                <a:cs typeface="Calibri" panose="020F0502020204030204" pitchFamily="34" charset="0"/>
                <a:sym typeface="Calibri"/>
              </a:rPr>
              <a:t>Classical CLT mathematically proves that if we calculate group averages (sample means) in many groups, then the distribution of those averages converges to Normal distribution as long as we have large number of points in each group (30..100 ...) and large number of groups (30-100 ...).</a:t>
            </a:r>
            <a:endParaRPr dirty="0">
              <a:latin typeface="Calibri" panose="020F0502020204030204" pitchFamily="34" charset="0"/>
              <a:ea typeface="Calibri"/>
              <a:cs typeface="Calibri" panose="020F0502020204030204" pitchFamily="34" charset="0"/>
              <a:sym typeface="Calibri"/>
            </a:endParaRPr>
          </a:p>
          <a:p>
            <a:pPr marL="0" lvl="0" indent="0" algn="l" rtl="0">
              <a:spcBef>
                <a:spcPts val="0"/>
              </a:spcBef>
              <a:spcAft>
                <a:spcPts val="0"/>
              </a:spcAft>
              <a:buClr>
                <a:schemeClr val="dk1"/>
              </a:buClr>
              <a:buSzPts val="1100"/>
              <a:buFont typeface="Arial"/>
              <a:buNone/>
            </a:pPr>
            <a:endParaRPr dirty="0">
              <a:latin typeface="Calibri" panose="020F0502020204030204" pitchFamily="34" charset="0"/>
              <a:ea typeface="Calibri"/>
              <a:cs typeface="Calibri" panose="020F0502020204030204" pitchFamily="34" charset="0"/>
              <a:sym typeface="Calibri"/>
            </a:endParaRPr>
          </a:p>
          <a:p>
            <a:pPr marL="0" lvl="0" indent="0" algn="l" rtl="0">
              <a:spcBef>
                <a:spcPts val="0"/>
              </a:spcBef>
              <a:spcAft>
                <a:spcPts val="0"/>
              </a:spcAft>
              <a:buClr>
                <a:schemeClr val="dk1"/>
              </a:buClr>
              <a:buSzPts val="1100"/>
              <a:buFont typeface="Arial"/>
              <a:buNone/>
            </a:pPr>
            <a:r>
              <a:rPr lang="en-US" dirty="0">
                <a:latin typeface="Calibri" panose="020F0502020204030204" pitchFamily="34" charset="0"/>
                <a:ea typeface="Calibri"/>
                <a:cs typeface="Calibri" panose="020F0502020204030204" pitchFamily="34" charset="0"/>
                <a:sym typeface="Calibri"/>
              </a:rPr>
              <a:t>Specifically, suppose we have our data points sampled from a distribution with finite average and finite variance. We subdivide this data into </a:t>
            </a:r>
            <a:r>
              <a:rPr lang="en-US" b="1" dirty="0">
                <a:solidFill>
                  <a:srgbClr val="FF0000"/>
                </a:solidFill>
                <a:latin typeface="Calibri" panose="020F0502020204030204" pitchFamily="34" charset="0"/>
                <a:ea typeface="Calibri"/>
                <a:cs typeface="Calibri" panose="020F0502020204030204" pitchFamily="34" charset="0"/>
                <a:sym typeface="Calibri"/>
              </a:rPr>
              <a:t>Ng</a:t>
            </a:r>
            <a:r>
              <a:rPr lang="en-US" dirty="0">
                <a:latin typeface="Calibri" panose="020F0502020204030204" pitchFamily="34" charset="0"/>
                <a:ea typeface="Calibri"/>
                <a:cs typeface="Calibri" panose="020F0502020204030204" pitchFamily="34" charset="0"/>
                <a:sym typeface="Calibri"/>
              </a:rPr>
              <a:t> groups, each containing Ns samples:</a:t>
            </a:r>
            <a:endParaRPr dirty="0">
              <a:latin typeface="Calibri" panose="020F0502020204030204" pitchFamily="34" charset="0"/>
              <a:ea typeface="Calibri"/>
              <a:cs typeface="Calibri" panose="020F0502020204030204" pitchFamily="34" charset="0"/>
              <a:sym typeface="Calibri"/>
            </a:endParaRPr>
          </a:p>
          <a:p>
            <a:pPr marL="0" lvl="0" indent="0" algn="l" rtl="0">
              <a:spcBef>
                <a:spcPts val="0"/>
              </a:spcBef>
              <a:spcAft>
                <a:spcPts val="0"/>
              </a:spcAft>
              <a:buClr>
                <a:schemeClr val="dk1"/>
              </a:buClr>
              <a:buSzPts val="1100"/>
              <a:buFont typeface="Arial"/>
              <a:buNone/>
            </a:pPr>
            <a:endParaRPr dirty="0">
              <a:latin typeface="Calibri" panose="020F0502020204030204" pitchFamily="34" charset="0"/>
              <a:ea typeface="Calibri"/>
              <a:cs typeface="Calibri" panose="020F0502020204030204" pitchFamily="34" charset="0"/>
              <a:sym typeface="Calibri"/>
            </a:endParaRPr>
          </a:p>
          <a:p>
            <a:pPr marL="0" lvl="0" indent="0" algn="l" rtl="0">
              <a:spcBef>
                <a:spcPts val="0"/>
              </a:spcBef>
              <a:spcAft>
                <a:spcPts val="0"/>
              </a:spcAft>
              <a:buClr>
                <a:schemeClr val="dk1"/>
              </a:buClr>
              <a:buSzPts val="1100"/>
              <a:buFont typeface="Arial"/>
              <a:buNone/>
            </a:pPr>
            <a:r>
              <a:rPr lang="en-US" dirty="0">
                <a:latin typeface="Calibri" panose="020F0502020204030204" pitchFamily="34" charset="0"/>
                <a:ea typeface="Calibri"/>
                <a:cs typeface="Calibri" panose="020F0502020204030204" pitchFamily="34" charset="0"/>
                <a:sym typeface="Calibri"/>
              </a:rPr>
              <a:t>              [...]    [...]   [...]   [...]   [...]   [...]   [...]   [...]   [...] </a:t>
            </a:r>
            <a:endParaRPr dirty="0">
              <a:latin typeface="Calibri" panose="020F0502020204030204" pitchFamily="34" charset="0"/>
              <a:ea typeface="Calibri"/>
              <a:cs typeface="Calibri" panose="020F0502020204030204" pitchFamily="34" charset="0"/>
              <a:sym typeface="Calibri"/>
            </a:endParaRPr>
          </a:p>
          <a:p>
            <a:pPr marL="0" lvl="0" indent="0" algn="l" rtl="0">
              <a:spcBef>
                <a:spcPts val="0"/>
              </a:spcBef>
              <a:spcAft>
                <a:spcPts val="0"/>
              </a:spcAft>
              <a:buNone/>
            </a:pPr>
            <a:endParaRPr dirty="0">
              <a:latin typeface="Calibri" panose="020F0502020204030204" pitchFamily="34" charset="0"/>
              <a:ea typeface="Calibri"/>
              <a:cs typeface="Calibri" panose="020F0502020204030204" pitchFamily="34" charset="0"/>
              <a:sym typeface="Calibri"/>
            </a:endParaRPr>
          </a:p>
          <a:p>
            <a:pPr marL="0" lvl="0" indent="0" algn="l" rtl="0">
              <a:spcBef>
                <a:spcPts val="0"/>
              </a:spcBef>
              <a:spcAft>
                <a:spcPts val="0"/>
              </a:spcAft>
              <a:buClr>
                <a:schemeClr val="dk1"/>
              </a:buClr>
              <a:buSzPts val="1100"/>
              <a:buFont typeface="Arial"/>
              <a:buNone/>
            </a:pPr>
            <a:r>
              <a:rPr lang="en-US" dirty="0">
                <a:latin typeface="Calibri" panose="020F0502020204030204" pitchFamily="34" charset="0"/>
                <a:ea typeface="Calibri"/>
                <a:cs typeface="Calibri" panose="020F0502020204030204" pitchFamily="34" charset="0"/>
                <a:sym typeface="Calibri"/>
              </a:rPr>
              <a:t>For each group we calculate average value of its </a:t>
            </a:r>
            <a:r>
              <a:rPr lang="en-US" b="1" dirty="0">
                <a:solidFill>
                  <a:srgbClr val="FF0000"/>
                </a:solidFill>
                <a:latin typeface="Calibri" panose="020F0502020204030204" pitchFamily="34" charset="0"/>
                <a:ea typeface="Calibri"/>
                <a:cs typeface="Calibri" panose="020F0502020204030204" pitchFamily="34" charset="0"/>
                <a:sym typeface="Calibri"/>
              </a:rPr>
              <a:t>Ns</a:t>
            </a:r>
            <a:r>
              <a:rPr lang="en-US" dirty="0">
                <a:latin typeface="Calibri" panose="020F0502020204030204" pitchFamily="34" charset="0"/>
                <a:ea typeface="Calibri"/>
                <a:cs typeface="Calibri" panose="020F0502020204030204" pitchFamily="34" charset="0"/>
                <a:sym typeface="Calibri"/>
              </a:rPr>
              <a:t> samples. Thus we have </a:t>
            </a:r>
            <a:r>
              <a:rPr lang="en-US" b="1" dirty="0">
                <a:solidFill>
                  <a:srgbClr val="FF0000"/>
                </a:solidFill>
                <a:latin typeface="Calibri" panose="020F0502020204030204" pitchFamily="34" charset="0"/>
                <a:ea typeface="Calibri"/>
                <a:cs typeface="Calibri" panose="020F0502020204030204" pitchFamily="34" charset="0"/>
                <a:sym typeface="Calibri"/>
              </a:rPr>
              <a:t>Ng</a:t>
            </a:r>
            <a:r>
              <a:rPr lang="en-US" dirty="0">
                <a:latin typeface="Calibri" panose="020F0502020204030204" pitchFamily="34" charset="0"/>
                <a:ea typeface="Calibri"/>
                <a:cs typeface="Calibri" panose="020F0502020204030204" pitchFamily="34" charset="0"/>
                <a:sym typeface="Calibri"/>
              </a:rPr>
              <a:t> averages values, and we plot them as a histogram.</a:t>
            </a:r>
            <a:endParaRPr dirty="0">
              <a:latin typeface="Calibri" panose="020F0502020204030204" pitchFamily="34" charset="0"/>
              <a:ea typeface="Calibri"/>
              <a:cs typeface="Calibri" panose="020F0502020204030204" pitchFamily="34" charset="0"/>
              <a:sym typeface="Calibri"/>
            </a:endParaRPr>
          </a:p>
          <a:p>
            <a:pPr marL="0" lvl="0" indent="0" algn="l" rtl="0">
              <a:spcBef>
                <a:spcPts val="0"/>
              </a:spcBef>
              <a:spcAft>
                <a:spcPts val="0"/>
              </a:spcAft>
              <a:buClr>
                <a:schemeClr val="dk1"/>
              </a:buClr>
              <a:buSzPts val="1100"/>
              <a:buFont typeface="Arial"/>
              <a:buNone/>
            </a:pPr>
            <a:endParaRPr dirty="0">
              <a:latin typeface="Calibri" panose="020F0502020204030204" pitchFamily="34" charset="0"/>
              <a:ea typeface="Calibri"/>
              <a:cs typeface="Calibri" panose="020F0502020204030204" pitchFamily="34" charset="0"/>
              <a:sym typeface="Calibri"/>
            </a:endParaRPr>
          </a:p>
          <a:p>
            <a:pPr marL="0" lvl="0" indent="0" algn="l" rtl="0">
              <a:spcBef>
                <a:spcPts val="0"/>
              </a:spcBef>
              <a:spcAft>
                <a:spcPts val="0"/>
              </a:spcAft>
              <a:buNone/>
            </a:pPr>
            <a:r>
              <a:rPr lang="en-US" dirty="0">
                <a:latin typeface="Calibri" panose="020F0502020204030204" pitchFamily="34" charset="0"/>
                <a:ea typeface="Calibri"/>
                <a:cs typeface="Calibri" panose="020F0502020204030204" pitchFamily="34" charset="0"/>
                <a:sym typeface="Calibri"/>
              </a:rPr>
              <a:t>If </a:t>
            </a:r>
            <a:r>
              <a:rPr lang="en-US" b="1" dirty="0">
                <a:solidFill>
                  <a:srgbClr val="FF0000"/>
                </a:solidFill>
                <a:latin typeface="Calibri" panose="020F0502020204030204" pitchFamily="34" charset="0"/>
                <a:ea typeface="Calibri"/>
                <a:cs typeface="Calibri" panose="020F0502020204030204" pitchFamily="34" charset="0"/>
                <a:sym typeface="Calibri"/>
              </a:rPr>
              <a:t>Ng</a:t>
            </a:r>
            <a:r>
              <a:rPr lang="en-US" dirty="0">
                <a:latin typeface="Calibri" panose="020F0502020204030204" pitchFamily="34" charset="0"/>
                <a:ea typeface="Calibri"/>
                <a:cs typeface="Calibri" panose="020F0502020204030204" pitchFamily="34" charset="0"/>
                <a:sym typeface="Calibri"/>
              </a:rPr>
              <a:t> and </a:t>
            </a:r>
            <a:r>
              <a:rPr lang="en-US" b="1" dirty="0">
                <a:solidFill>
                  <a:srgbClr val="FF0000"/>
                </a:solidFill>
                <a:latin typeface="Calibri" panose="020F0502020204030204" pitchFamily="34" charset="0"/>
                <a:ea typeface="Calibri"/>
                <a:cs typeface="Calibri" panose="020F0502020204030204" pitchFamily="34" charset="0"/>
                <a:sym typeface="Calibri"/>
              </a:rPr>
              <a:t>Ns</a:t>
            </a:r>
            <a:r>
              <a:rPr lang="en-US" dirty="0">
                <a:latin typeface="Calibri" panose="020F0502020204030204" pitchFamily="34" charset="0"/>
                <a:ea typeface="Calibri"/>
                <a:cs typeface="Calibri" panose="020F0502020204030204" pitchFamily="34" charset="0"/>
                <a:sym typeface="Calibri"/>
              </a:rPr>
              <a:t> are big enough, the histogram will converge to a normal distribution. This holds true regardless of the shape of the original distribution of data.</a:t>
            </a:r>
            <a:endParaRPr dirty="0">
              <a:latin typeface="Calibri" panose="020F0502020204030204" pitchFamily="34" charset="0"/>
              <a:ea typeface="Calibri"/>
              <a:cs typeface="Calibri" panose="020F0502020204030204" pitchFamily="34" charset="0"/>
              <a:sym typeface="Calibri"/>
            </a:endParaRPr>
          </a:p>
          <a:p>
            <a:pPr marL="0" lvl="0" indent="0" algn="l" rtl="0">
              <a:spcBef>
                <a:spcPts val="0"/>
              </a:spcBef>
              <a:spcAft>
                <a:spcPts val="0"/>
              </a:spcAft>
              <a:buNone/>
            </a:pPr>
            <a:endParaRPr dirty="0">
              <a:latin typeface="Calibri" panose="020F0502020204030204" pitchFamily="34" charset="0"/>
              <a:ea typeface="Calibri"/>
              <a:cs typeface="Calibri" panose="020F0502020204030204" pitchFamily="34" charset="0"/>
              <a:sym typeface="Calibri"/>
            </a:endParaRPr>
          </a:p>
          <a:p>
            <a:pPr marL="0" lvl="0" indent="0" algn="l" rtl="0">
              <a:spcBef>
                <a:spcPts val="0"/>
              </a:spcBef>
              <a:spcAft>
                <a:spcPts val="0"/>
              </a:spcAft>
              <a:buNone/>
            </a:pPr>
            <a:r>
              <a:rPr lang="en-US" dirty="0">
                <a:latin typeface="Calibri" panose="020F0502020204030204" pitchFamily="34" charset="0"/>
                <a:ea typeface="Calibri"/>
                <a:cs typeface="Calibri" panose="020F0502020204030204" pitchFamily="34" charset="0"/>
                <a:sym typeface="Calibri"/>
              </a:rPr>
              <a:t>For example, suppose we have a million data points, each value is either 1 or -1 (random coin toss). We split data into </a:t>
            </a:r>
            <a:r>
              <a:rPr lang="en-US" b="1" dirty="0">
                <a:solidFill>
                  <a:srgbClr val="FF0000"/>
                </a:solidFill>
                <a:latin typeface="Calibri" panose="020F0502020204030204" pitchFamily="34" charset="0"/>
                <a:ea typeface="Calibri"/>
                <a:cs typeface="Calibri" panose="020F0502020204030204" pitchFamily="34" charset="0"/>
                <a:sym typeface="Calibri"/>
              </a:rPr>
              <a:t>Ng</a:t>
            </a:r>
            <a:r>
              <a:rPr lang="en-US" dirty="0">
                <a:latin typeface="Calibri" panose="020F0502020204030204" pitchFamily="34" charset="0"/>
                <a:ea typeface="Calibri"/>
                <a:cs typeface="Calibri" panose="020F0502020204030204" pitchFamily="34" charset="0"/>
                <a:sym typeface="Calibri"/>
              </a:rPr>
              <a:t>=10,000 groups, each sample group has </a:t>
            </a:r>
            <a:r>
              <a:rPr lang="en-US" b="1" dirty="0">
                <a:solidFill>
                  <a:srgbClr val="FF0000"/>
                </a:solidFill>
                <a:latin typeface="Calibri" panose="020F0502020204030204" pitchFamily="34" charset="0"/>
                <a:ea typeface="Calibri"/>
                <a:cs typeface="Calibri" panose="020F0502020204030204" pitchFamily="34" charset="0"/>
                <a:sym typeface="Calibri"/>
              </a:rPr>
              <a:t>Ns</a:t>
            </a:r>
            <a:r>
              <a:rPr lang="en-US" dirty="0">
                <a:latin typeface="Calibri" panose="020F0502020204030204" pitchFamily="34" charset="0"/>
                <a:ea typeface="Calibri"/>
                <a:cs typeface="Calibri" panose="020F0502020204030204" pitchFamily="34" charset="0"/>
                <a:sym typeface="Calibri"/>
              </a:rPr>
              <a:t>=10,000 data points. Then in each group we calculate the mean value (which will be close to zero). </a:t>
            </a:r>
            <a:endParaRPr dirty="0">
              <a:latin typeface="Calibri" panose="020F0502020204030204" pitchFamily="34" charset="0"/>
              <a:ea typeface="Calibri"/>
              <a:cs typeface="Calibri" panose="020F0502020204030204" pitchFamily="34" charset="0"/>
              <a:sym typeface="Calibri"/>
            </a:endParaRPr>
          </a:p>
          <a:p>
            <a:pPr marL="0" lvl="0" indent="0" algn="l" rtl="0">
              <a:spcBef>
                <a:spcPts val="0"/>
              </a:spcBef>
              <a:spcAft>
                <a:spcPts val="0"/>
              </a:spcAft>
              <a:buNone/>
            </a:pPr>
            <a:r>
              <a:rPr lang="en-US" dirty="0">
                <a:latin typeface="Calibri" panose="020F0502020204030204" pitchFamily="34" charset="0"/>
                <a:ea typeface="Calibri"/>
                <a:cs typeface="Calibri" panose="020F0502020204030204" pitchFamily="34" charset="0"/>
                <a:sym typeface="Calibri"/>
              </a:rPr>
              <a:t>Now we have 10,000 mean values - and we make a histogram of those values. According to CLT it will be bell-shaped.</a:t>
            </a:r>
            <a:endParaRPr dirty="0">
              <a:latin typeface="Calibri" panose="020F0502020204030204" pitchFamily="34" charset="0"/>
              <a:ea typeface="Calibri"/>
              <a:cs typeface="Calibri" panose="020F0502020204030204" pitchFamily="34" charset="0"/>
              <a:sym typeface="Calibri"/>
            </a:endParaRPr>
          </a:p>
        </p:txBody>
      </p:sp>
      <p:pic>
        <p:nvPicPr>
          <p:cNvPr id="96" name="Google Shape;96;p14"/>
          <p:cNvPicPr preferRelativeResize="0"/>
          <p:nvPr/>
        </p:nvPicPr>
        <p:blipFill>
          <a:blip r:embed="rId3">
            <a:alphaModFix/>
          </a:blip>
          <a:stretch>
            <a:fillRect/>
          </a:stretch>
        </p:blipFill>
        <p:spPr>
          <a:xfrm>
            <a:off x="5796830" y="190870"/>
            <a:ext cx="3333750" cy="2276475"/>
          </a:xfrm>
          <a:prstGeom prst="rect">
            <a:avLst/>
          </a:prstGeom>
          <a:noFill/>
          <a:ln>
            <a:noFill/>
          </a:ln>
        </p:spPr>
      </p:pic>
      <p:pic>
        <p:nvPicPr>
          <p:cNvPr id="97" name="Google Shape;97;p1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9321500" y="89600"/>
            <a:ext cx="2793700" cy="2091624"/>
          </a:xfrm>
          <a:prstGeom prst="rect">
            <a:avLst/>
          </a:prstGeom>
          <a:noFill/>
          <a:ln>
            <a:noFill/>
          </a:ln>
        </p:spPr>
      </p:pic>
      <p:pic>
        <p:nvPicPr>
          <p:cNvPr id="98" name="Google Shape;98;p1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625355" y="3840507"/>
            <a:ext cx="1676700" cy="1315872"/>
          </a:xfrm>
          <a:prstGeom prst="rect">
            <a:avLst/>
          </a:prstGeom>
          <a:noFill/>
          <a:ln>
            <a:noFill/>
          </a:ln>
        </p:spPr>
      </p:pic>
      <p:pic>
        <p:nvPicPr>
          <p:cNvPr id="99" name="Google Shape;99;p1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251333" y="5412404"/>
            <a:ext cx="495688" cy="1345096"/>
          </a:xfrm>
          <a:prstGeom prst="rect">
            <a:avLst/>
          </a:prstGeom>
          <a:noFill/>
          <a:ln>
            <a:noFill/>
          </a:ln>
        </p:spPr>
      </p:pic>
      <p:cxnSp>
        <p:nvCxnSpPr>
          <p:cNvPr id="100" name="Google Shape;100;p14"/>
          <p:cNvCxnSpPr>
            <a:cxnSpLocks/>
          </p:cNvCxnSpPr>
          <p:nvPr/>
        </p:nvCxnSpPr>
        <p:spPr>
          <a:xfrm flipV="1">
            <a:off x="5897875" y="5026481"/>
            <a:ext cx="794473" cy="688519"/>
          </a:xfrm>
          <a:prstGeom prst="straightConnector1">
            <a:avLst/>
          </a:prstGeom>
          <a:noFill/>
          <a:ln w="9525" cap="flat" cmpd="sng">
            <a:solidFill>
              <a:schemeClr val="dk2"/>
            </a:solidFill>
            <a:prstDash val="solid"/>
            <a:round/>
            <a:headEnd type="none" w="med" len="med"/>
            <a:tailEnd type="triangle" w="med" len="med"/>
          </a:ln>
        </p:spPr>
      </p:cxnSp>
      <p:cxnSp>
        <p:nvCxnSpPr>
          <p:cNvPr id="101" name="Google Shape;101;p14"/>
          <p:cNvCxnSpPr>
            <a:cxnSpLocks/>
          </p:cNvCxnSpPr>
          <p:nvPr/>
        </p:nvCxnSpPr>
        <p:spPr>
          <a:xfrm flipV="1">
            <a:off x="5623550" y="6342353"/>
            <a:ext cx="1201320" cy="212522"/>
          </a:xfrm>
          <a:prstGeom prst="straightConnector1">
            <a:avLst/>
          </a:prstGeom>
          <a:noFill/>
          <a:ln w="9525" cap="flat" cmpd="sng">
            <a:solidFill>
              <a:schemeClr val="dk2"/>
            </a:solidFill>
            <a:prstDash val="solid"/>
            <a:round/>
            <a:headEnd type="none" w="med" len="med"/>
            <a:tailEnd type="triangle" w="med" len="med"/>
          </a:ln>
        </p:spPr>
      </p:cxnSp>
      <p:sp>
        <p:nvSpPr>
          <p:cNvPr id="2" name="TextBox 1">
            <a:extLst>
              <a:ext uri="{FF2B5EF4-FFF2-40B4-BE49-F238E27FC236}">
                <a16:creationId xmlns:a16="http://schemas.microsoft.com/office/drawing/2014/main" id="{0EBA51E1-6C7E-174A-993D-69ACCCAD541F}"/>
              </a:ext>
            </a:extLst>
          </p:cNvPr>
          <p:cNvSpPr txBox="1"/>
          <p:nvPr/>
        </p:nvSpPr>
        <p:spPr>
          <a:xfrm>
            <a:off x="8666923" y="2705710"/>
            <a:ext cx="2345634"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Expected value of abs(x) :</a:t>
            </a:r>
          </a:p>
        </p:txBody>
      </p:sp>
      <p:sp>
        <p:nvSpPr>
          <p:cNvPr id="10" name="TextBox 9">
            <a:extLst>
              <a:ext uri="{FF2B5EF4-FFF2-40B4-BE49-F238E27FC236}">
                <a16:creationId xmlns:a16="http://schemas.microsoft.com/office/drawing/2014/main" id="{90D357D6-6FAF-0646-B9E8-B60D9309DC34}"/>
              </a:ext>
            </a:extLst>
          </p:cNvPr>
          <p:cNvSpPr txBox="1"/>
          <p:nvPr/>
        </p:nvSpPr>
        <p:spPr>
          <a:xfrm>
            <a:off x="8672144" y="3653319"/>
            <a:ext cx="2605455"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Expected value of x</a:t>
            </a:r>
            <a:r>
              <a:rPr lang="en-US" baseline="30000" dirty="0">
                <a:latin typeface="Calibri" panose="020F0502020204030204" pitchFamily="34" charset="0"/>
                <a:cs typeface="Calibri" panose="020F0502020204030204" pitchFamily="34" charset="0"/>
              </a:rPr>
              <a:t>2</a:t>
            </a:r>
            <a:r>
              <a:rPr lang="en-US" dirty="0">
                <a:latin typeface="Calibri" panose="020F0502020204030204" pitchFamily="34" charset="0"/>
                <a:cs typeface="Calibri" panose="020F0502020204030204" pitchFamily="34" charset="0"/>
              </a:rPr>
              <a:t> :  </a:t>
            </a:r>
            <a:r>
              <a:rPr lang="el-GR" sz="1800" b="1" dirty="0">
                <a:latin typeface="Calibri" panose="020F0502020204030204" pitchFamily="34" charset="0"/>
                <a:cs typeface="Calibri" panose="020F0502020204030204" pitchFamily="34" charset="0"/>
              </a:rPr>
              <a:t>σ</a:t>
            </a:r>
            <a:r>
              <a:rPr lang="en-US" sz="1800" b="1" baseline="30000" dirty="0">
                <a:latin typeface="Calibri" panose="020F0502020204030204" pitchFamily="34" charset="0"/>
                <a:cs typeface="Calibri" panose="020F0502020204030204" pitchFamily="34" charset="0"/>
              </a:rPr>
              <a:t>2</a:t>
            </a:r>
            <a:r>
              <a:rPr lang="en-US" sz="1800" b="1" dirty="0">
                <a:latin typeface="Calibri" panose="020F0502020204030204" pitchFamily="34" charset="0"/>
                <a:cs typeface="Calibri" panose="020F0502020204030204" pitchFamily="34" charset="0"/>
              </a:rPr>
              <a:t> </a:t>
            </a:r>
          </a:p>
        </p:txBody>
      </p:sp>
      <p:pic>
        <p:nvPicPr>
          <p:cNvPr id="3" name="Picture 2">
            <a:extLst>
              <a:ext uri="{FF2B5EF4-FFF2-40B4-BE49-F238E27FC236}">
                <a16:creationId xmlns:a16="http://schemas.microsoft.com/office/drawing/2014/main" id="{D3187F30-5E19-F349-9ECC-4F76FE84253C}"/>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1012557" y="2521399"/>
            <a:ext cx="696291" cy="676397"/>
          </a:xfrm>
          <a:prstGeom prst="rect">
            <a:avLst/>
          </a:prstGeom>
        </p:spPr>
      </p:pic>
      <p:pic>
        <p:nvPicPr>
          <p:cNvPr id="4" name="Picture 3">
            <a:extLst>
              <a:ext uri="{FF2B5EF4-FFF2-40B4-BE49-F238E27FC236}">
                <a16:creationId xmlns:a16="http://schemas.microsoft.com/office/drawing/2014/main" id="{0581D3FD-E3EF-264F-B21B-64BB6721FFD0}"/>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8660304" y="4521379"/>
            <a:ext cx="3454895" cy="505102"/>
          </a:xfrm>
          <a:prstGeom prst="rect">
            <a:avLst/>
          </a:prstGeom>
        </p:spPr>
      </p:pic>
      <p:sp>
        <p:nvSpPr>
          <p:cNvPr id="6" name="TextBox 5">
            <a:extLst>
              <a:ext uri="{FF2B5EF4-FFF2-40B4-BE49-F238E27FC236}">
                <a16:creationId xmlns:a16="http://schemas.microsoft.com/office/drawing/2014/main" id="{DAAF26B6-1DE7-5340-93B0-0F470BA7A5F4}"/>
              </a:ext>
            </a:extLst>
          </p:cNvPr>
          <p:cNvSpPr txBox="1"/>
          <p:nvPr/>
        </p:nvSpPr>
        <p:spPr>
          <a:xfrm>
            <a:off x="8666923" y="5370740"/>
            <a:ext cx="3210116" cy="1169551"/>
          </a:xfrm>
          <a:prstGeom prst="rect">
            <a:avLst/>
          </a:prstGeom>
          <a:noFill/>
        </p:spPr>
        <p:txBody>
          <a:bodyPr wrap="square" rtlCol="0">
            <a:spAutoFit/>
          </a:bodyPr>
          <a:lstStyle/>
          <a:p>
            <a:r>
              <a:rPr lang="en-US" dirty="0">
                <a:solidFill>
                  <a:srgbClr val="0070C0"/>
                </a:solidFill>
                <a:latin typeface="Calibri" panose="020F0502020204030204" pitchFamily="34" charset="0"/>
                <a:cs typeface="Calibri" panose="020F0502020204030204" pitchFamily="34" charset="0"/>
              </a:rPr>
              <a:t>Here double factorial "n!!" denotes the product of all numbers from n down to 1 that have the same parity as n.</a:t>
            </a:r>
          </a:p>
          <a:p>
            <a:r>
              <a:rPr lang="en-US" dirty="0">
                <a:solidFill>
                  <a:srgbClr val="0070C0"/>
                </a:solidFill>
                <a:latin typeface="Calibri" panose="020F0502020204030204" pitchFamily="34" charset="0"/>
                <a:cs typeface="Calibri" panose="020F0502020204030204" pitchFamily="34" charset="0"/>
              </a:rPr>
              <a:t>    9!! = 9*7*5*3*1</a:t>
            </a:r>
          </a:p>
          <a:p>
            <a:r>
              <a:rPr lang="en-US" dirty="0">
                <a:solidFill>
                  <a:srgbClr val="0070C0"/>
                </a:solidFill>
                <a:latin typeface="Calibri" panose="020F0502020204030204" pitchFamily="34" charset="0"/>
                <a:cs typeface="Calibri" panose="020F0502020204030204" pitchFamily="34" charset="0"/>
              </a:rPr>
              <a:t>    6!! = 6*4*2</a:t>
            </a:r>
          </a:p>
        </p:txBody>
      </p:sp>
      <p:cxnSp>
        <p:nvCxnSpPr>
          <p:cNvPr id="8" name="Straight Connector 7">
            <a:extLst>
              <a:ext uri="{FF2B5EF4-FFF2-40B4-BE49-F238E27FC236}">
                <a16:creationId xmlns:a16="http://schemas.microsoft.com/office/drawing/2014/main" id="{9EDC9C27-7EFC-6943-B898-CFC2A575D7CD}"/>
              </a:ext>
            </a:extLst>
          </p:cNvPr>
          <p:cNvCxnSpPr>
            <a:cxnSpLocks/>
          </p:cNvCxnSpPr>
          <p:nvPr/>
        </p:nvCxnSpPr>
        <p:spPr>
          <a:xfrm>
            <a:off x="8481391" y="2521399"/>
            <a:ext cx="0" cy="423610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6144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97A373-EFE3-4EA2-83A5-E2C45314003F}"/>
              </a:ext>
            </a:extLst>
          </p:cNvPr>
          <p:cNvSpPr txBox="1"/>
          <p:nvPr/>
        </p:nvSpPr>
        <p:spPr>
          <a:xfrm>
            <a:off x="0" y="11068"/>
            <a:ext cx="1412240" cy="523220"/>
          </a:xfrm>
          <a:prstGeom prst="rect">
            <a:avLst/>
          </a:prstGeom>
          <a:noFill/>
        </p:spPr>
        <p:txBody>
          <a:bodyPr wrap="square" rtlCol="0">
            <a:spAutoFit/>
          </a:bodyPr>
          <a:lstStyle/>
          <a:p>
            <a:r>
              <a:rPr lang="en-US" sz="2800" b="1" dirty="0"/>
              <a:t>Books </a:t>
            </a:r>
          </a:p>
        </p:txBody>
      </p:sp>
      <p:sp>
        <p:nvSpPr>
          <p:cNvPr id="4" name="TextBox 3">
            <a:extLst>
              <a:ext uri="{FF2B5EF4-FFF2-40B4-BE49-F238E27FC236}">
                <a16:creationId xmlns:a16="http://schemas.microsoft.com/office/drawing/2014/main" id="{E153FA93-786E-D6AD-948E-2FA30E030911}"/>
              </a:ext>
            </a:extLst>
          </p:cNvPr>
          <p:cNvSpPr txBox="1"/>
          <p:nvPr/>
        </p:nvSpPr>
        <p:spPr>
          <a:xfrm>
            <a:off x="1422401" y="159429"/>
            <a:ext cx="7254240" cy="307777"/>
          </a:xfrm>
          <a:prstGeom prst="rect">
            <a:avLst/>
          </a:prstGeom>
          <a:noFill/>
        </p:spPr>
        <p:txBody>
          <a:bodyPr wrap="square" rtlCol="0">
            <a:spAutoFit/>
          </a:bodyPr>
          <a:lstStyle/>
          <a:p>
            <a:r>
              <a:rPr lang="en-US" dirty="0">
                <a:hlinkClick r:id="rId2"/>
              </a:rPr>
              <a:t>https://</a:t>
            </a:r>
            <a:r>
              <a:rPr lang="en-US" dirty="0" err="1">
                <a:hlinkClick r:id="rId2"/>
              </a:rPr>
              <a:t>www.quora.com</a:t>
            </a:r>
            <a:r>
              <a:rPr lang="en-US" dirty="0">
                <a:hlinkClick r:id="rId2"/>
              </a:rPr>
              <a:t>/What-are-some-good-books-for-learning-probability-and-statistics</a:t>
            </a:r>
            <a:endParaRPr lang="en-US" dirty="0"/>
          </a:p>
        </p:txBody>
      </p:sp>
      <p:sp>
        <p:nvSpPr>
          <p:cNvPr id="5" name="TextBox 4">
            <a:extLst>
              <a:ext uri="{FF2B5EF4-FFF2-40B4-BE49-F238E27FC236}">
                <a16:creationId xmlns:a16="http://schemas.microsoft.com/office/drawing/2014/main" id="{A366B85C-C376-E41F-7145-82227FEF4A26}"/>
              </a:ext>
            </a:extLst>
          </p:cNvPr>
          <p:cNvSpPr txBox="1"/>
          <p:nvPr/>
        </p:nvSpPr>
        <p:spPr>
          <a:xfrm>
            <a:off x="787400" y="625808"/>
            <a:ext cx="8706678" cy="6001643"/>
          </a:xfrm>
          <a:prstGeom prst="rect">
            <a:avLst/>
          </a:prstGeom>
          <a:noFill/>
        </p:spPr>
        <p:txBody>
          <a:bodyPr wrap="square" rtlCol="0">
            <a:spAutoFit/>
          </a:bodyPr>
          <a:lstStyle/>
          <a:p>
            <a:pPr marL="285750" indent="-285750">
              <a:buFont typeface="Arial" panose="020B0604020202020204" pitchFamily="34" charset="0"/>
              <a:buChar char="•"/>
            </a:pPr>
            <a:r>
              <a:rPr lang="en-US" sz="1200"/>
              <a:t>Fifty Challenging Problems in Probability with Solutions (Frederick Mosteller)</a:t>
            </a:r>
          </a:p>
          <a:p>
            <a:pPr marL="285750" indent="-285750">
              <a:buFont typeface="Arial" panose="020B0604020202020204" pitchFamily="34" charset="0"/>
              <a:buChar char="•"/>
            </a:pPr>
            <a:r>
              <a:rPr lang="en-US" sz="1200"/>
              <a:t>Bayesian Statistics the Fun Way (Will Kurt)</a:t>
            </a:r>
          </a:p>
          <a:p>
            <a:pPr marL="285750" indent="-285750">
              <a:buFont typeface="Arial" panose="020B0604020202020204" pitchFamily="34" charset="0"/>
              <a:buChar char="•"/>
            </a:pPr>
            <a:r>
              <a:rPr lang="en-US" sz="1200"/>
              <a:t>Applied Statistics and Statistical Computing</a:t>
            </a:r>
          </a:p>
          <a:p>
            <a:pPr marL="285750" indent="-285750">
              <a:buFont typeface="Arial" panose="020B0604020202020204" pitchFamily="34" charset="0"/>
              <a:buChar char="•"/>
            </a:pPr>
            <a:r>
              <a:rPr lang="en-US" sz="1200"/>
              <a:t>Statistics (Freedman, Pisani &amp; Purves) - best introductory book</a:t>
            </a:r>
          </a:p>
          <a:p>
            <a:pPr marL="285750" indent="-285750">
              <a:buFont typeface="Arial" panose="020B0604020202020204" pitchFamily="34" charset="0"/>
              <a:buChar char="•"/>
            </a:pPr>
            <a:r>
              <a:rPr lang="en-US" sz="1200"/>
              <a:t>Probability and Statistics for Engineering and the Sciences – good intro</a:t>
            </a:r>
          </a:p>
          <a:p>
            <a:pPr marL="285750" indent="-285750">
              <a:buFont typeface="Arial" panose="020B0604020202020204" pitchFamily="34" charset="0"/>
              <a:buChar char="•"/>
            </a:pPr>
            <a:r>
              <a:rPr lang="en-US" sz="1200"/>
              <a:t>Modern Applied Statistics with S (Venables &amp; Ripley) – more advanced</a:t>
            </a:r>
          </a:p>
          <a:p>
            <a:pPr marL="285750" indent="-285750">
              <a:buFont typeface="Arial" panose="020B0604020202020204" pitchFamily="34" charset="0"/>
              <a:buChar char="•"/>
            </a:pPr>
            <a:r>
              <a:rPr lang="en-US" sz="1200"/>
              <a:t>Software for Data Analysis: Programming with R (Chambers)</a:t>
            </a:r>
          </a:p>
          <a:p>
            <a:pPr marL="285750" indent="-285750">
              <a:buFont typeface="Arial" panose="020B0604020202020204" pitchFamily="34" charset="0"/>
              <a:buChar char="•"/>
            </a:pPr>
            <a:r>
              <a:rPr lang="en-US" sz="1200"/>
              <a:t>The Art of R Programming: A Tour of Statistical Software Design (Matloff)</a:t>
            </a:r>
          </a:p>
          <a:p>
            <a:pPr marL="285750" indent="-285750">
              <a:buFont typeface="Arial" panose="020B0604020202020204" pitchFamily="34" charset="0"/>
              <a:buChar char="•"/>
            </a:pPr>
            <a:r>
              <a:rPr lang="en-US" sz="1200"/>
              <a:t>Linear Regression Analysis (Seber &amp; Lee)</a:t>
            </a:r>
          </a:p>
          <a:p>
            <a:pPr marL="285750" indent="-285750">
              <a:buFont typeface="Arial" panose="020B0604020202020204" pitchFamily="34" charset="0"/>
              <a:buChar char="•"/>
            </a:pPr>
            <a:r>
              <a:rPr lang="en-US" sz="1200"/>
              <a:t>Bayesian Data Analysis (Gelman, Carlin, Dunson, Vehtari &amp; Rubin)</a:t>
            </a:r>
          </a:p>
          <a:p>
            <a:pPr marL="285750" indent="-285750">
              <a:buFont typeface="Arial" panose="020B0604020202020204" pitchFamily="34" charset="0"/>
              <a:buChar char="•"/>
            </a:pPr>
            <a:r>
              <a:rPr lang="en-US" sz="1200"/>
              <a:t>Data Analysis Using Regression and Multilevel/Hierarchical Models (Gelman &amp; Hill)</a:t>
            </a:r>
          </a:p>
          <a:p>
            <a:pPr marL="285750" indent="-285750">
              <a:buFont typeface="Arial" panose="020B0604020202020204" pitchFamily="34" charset="0"/>
              <a:buChar char="•"/>
            </a:pPr>
            <a:r>
              <a:rPr lang="en-US" sz="1200"/>
              <a:t>The Elements of Statistical Learning: Data Mining, Inference, and Prediction (Hastie, Tibshirani &amp; Friedman)</a:t>
            </a:r>
          </a:p>
          <a:p>
            <a:pPr marL="285750" indent="-285750">
              <a:buFont typeface="Arial" panose="020B0604020202020204" pitchFamily="34" charset="0"/>
              <a:buChar char="•"/>
            </a:pPr>
            <a:r>
              <a:rPr lang="en-US" sz="1200"/>
              <a:t>Mathematical Statistics with Applications (Wackerly, Mendenhall &amp; Scheaffer)</a:t>
            </a:r>
          </a:p>
          <a:p>
            <a:pPr marL="285750" indent="-285750">
              <a:buFont typeface="Arial" panose="020B0604020202020204" pitchFamily="34" charset="0"/>
              <a:buChar char="•"/>
            </a:pPr>
            <a:r>
              <a:rPr lang="en-US" sz="1200"/>
              <a:t>Statistical Inference (Casella &amp; Berger)</a:t>
            </a:r>
          </a:p>
          <a:p>
            <a:pPr marL="285750" indent="-285750">
              <a:buFont typeface="Arial" panose="020B0604020202020204" pitchFamily="34" charset="0"/>
              <a:buChar char="•"/>
            </a:pPr>
            <a:r>
              <a:rPr lang="en-US" sz="1200"/>
              <a:t>Mathematical Statistics: Basic Ideas and Selected Topics (Bickel &amp; Doksum)</a:t>
            </a:r>
          </a:p>
          <a:p>
            <a:pPr marL="285750" indent="-285750">
              <a:buFont typeface="Arial" panose="020B0604020202020204" pitchFamily="34" charset="0"/>
              <a:buChar char="•"/>
            </a:pPr>
            <a:r>
              <a:rPr lang="en-US" sz="1200"/>
              <a:t>A First Course in Linear Model Theory (Ravishanker &amp; Dey)</a:t>
            </a:r>
          </a:p>
          <a:p>
            <a:pPr marL="285750" indent="-285750">
              <a:buFont typeface="Arial" panose="020B0604020202020204" pitchFamily="34" charset="0"/>
              <a:buChar char="•"/>
            </a:pPr>
            <a:r>
              <a:rPr lang="en-US" sz="1200"/>
              <a:t>Generalized, Linear, and Mixed Models (McCulloch, Searle &amp; Neuhaus)</a:t>
            </a:r>
          </a:p>
          <a:p>
            <a:pPr marL="285750" indent="-285750">
              <a:buFont typeface="Arial" panose="020B0604020202020204" pitchFamily="34" charset="0"/>
              <a:buChar char="•"/>
            </a:pPr>
            <a:r>
              <a:rPr lang="en-US" sz="1200"/>
              <a:t>An Introduction to Multivariate Statistical Analysis (T. W. Anderson)</a:t>
            </a:r>
          </a:p>
          <a:p>
            <a:pPr marL="285750" indent="-285750">
              <a:buFont typeface="Arial" panose="020B0604020202020204" pitchFamily="34" charset="0"/>
              <a:buChar char="•"/>
            </a:pPr>
            <a:r>
              <a:rPr lang="en-US" sz="1200"/>
              <a:t>A Course in Large Sample Theory (Ferguson) </a:t>
            </a:r>
          </a:p>
          <a:p>
            <a:pPr marL="285750" indent="-285750">
              <a:buFont typeface="Arial" panose="020B0604020202020204" pitchFamily="34" charset="0"/>
              <a:buChar char="•"/>
            </a:pPr>
            <a:r>
              <a:rPr lang="en-US" sz="1200"/>
              <a:t>Asymptotic Statistics (van der Vaart)</a:t>
            </a:r>
          </a:p>
          <a:p>
            <a:pPr marL="285750" indent="-285750">
              <a:buFont typeface="Arial" panose="020B0604020202020204" pitchFamily="34" charset="0"/>
              <a:buChar char="•"/>
            </a:pPr>
            <a:r>
              <a:rPr lang="en-US" sz="1200"/>
              <a:t>The Bayesian Choice: From Decision-Theoretic Foundations to Computational Implementation (Robert)</a:t>
            </a:r>
          </a:p>
          <a:p>
            <a:pPr marL="285750" indent="-285750">
              <a:buFont typeface="Arial" panose="020B0604020202020204" pitchFamily="34" charset="0"/>
              <a:buChar char="•"/>
            </a:pPr>
            <a:r>
              <a:rPr lang="en-US" sz="1200"/>
              <a:t>Probability (Pitman)</a:t>
            </a:r>
          </a:p>
          <a:p>
            <a:pPr marL="285750" indent="-285750">
              <a:buFont typeface="Arial" panose="020B0604020202020204" pitchFamily="34" charset="0"/>
              <a:buChar char="•"/>
            </a:pPr>
            <a:r>
              <a:rPr lang="en-US" sz="1200"/>
              <a:t>Probability: The Science of Uncertainty (Bean)</a:t>
            </a:r>
          </a:p>
          <a:p>
            <a:pPr marL="285750" indent="-285750">
              <a:buFont typeface="Arial" panose="020B0604020202020204" pitchFamily="34" charset="0"/>
              <a:buChar char="•"/>
            </a:pPr>
            <a:r>
              <a:rPr lang="en-US" sz="1200"/>
              <a:t>Introduction to Probability Models (Ross) and Stochastic Processes (Ross)</a:t>
            </a:r>
          </a:p>
          <a:p>
            <a:pPr marL="285750" indent="-285750">
              <a:buFont typeface="Arial" panose="020B0604020202020204" pitchFamily="34" charset="0"/>
              <a:buChar char="•"/>
            </a:pPr>
            <a:r>
              <a:rPr lang="en-US" sz="1200"/>
              <a:t>A First Course in Stochastic Processes (Karlin &amp; Taylor) or A Second Course in Stochastic Processes (Karlin &amp; Taylor).</a:t>
            </a:r>
          </a:p>
          <a:p>
            <a:pPr marL="285750" indent="-285750">
              <a:buFont typeface="Arial" panose="020B0604020202020204" pitchFamily="34" charset="0"/>
              <a:buChar char="•"/>
            </a:pPr>
            <a:r>
              <a:rPr lang="en-US" sz="1200"/>
              <a:t>Applied Probability (Lange)</a:t>
            </a:r>
          </a:p>
          <a:p>
            <a:pPr marL="285750" indent="-285750">
              <a:buFont typeface="Arial" panose="020B0604020202020204" pitchFamily="34" charset="0"/>
              <a:buChar char="•"/>
            </a:pPr>
            <a:r>
              <a:rPr lang="en-US" sz="1200"/>
              <a:t>A First Look at Rigorous Probability Theory (Rosenthal)</a:t>
            </a:r>
          </a:p>
          <a:p>
            <a:pPr marL="285750" indent="-285750">
              <a:buFont typeface="Arial" panose="020B0604020202020204" pitchFamily="34" charset="0"/>
              <a:buChar char="•"/>
            </a:pPr>
            <a:r>
              <a:rPr lang="en-US" sz="1200"/>
              <a:t>Probability (Shiryaev) is a more rigorous book that's still clear with a lot of examples.</a:t>
            </a:r>
          </a:p>
          <a:p>
            <a:pPr marL="285750" indent="-285750">
              <a:buFont typeface="Arial" panose="020B0604020202020204" pitchFamily="34" charset="0"/>
              <a:buChar char="•"/>
            </a:pPr>
            <a:r>
              <a:rPr lang="en-US" sz="1200"/>
              <a:t>Probability: Theory and Examples (Durrett)</a:t>
            </a:r>
          </a:p>
          <a:p>
            <a:pPr marL="285750" indent="-285750">
              <a:buFont typeface="Arial" panose="020B0604020202020204" pitchFamily="34" charset="0"/>
              <a:buChar char="•"/>
            </a:pPr>
            <a:r>
              <a:rPr lang="en-US" sz="1200"/>
              <a:t>Stochastic Calculus and Financial Applications (Steele)</a:t>
            </a:r>
          </a:p>
          <a:p>
            <a:pPr marL="285750" indent="-285750">
              <a:buFont typeface="Arial" panose="020B0604020202020204" pitchFamily="34" charset="0"/>
              <a:buChar char="•"/>
            </a:pPr>
            <a:r>
              <a:rPr lang="en-US" sz="1200"/>
              <a:t>Brownian Motion and Stochastic Calculus (Karatzas &amp; Shreve)</a:t>
            </a:r>
          </a:p>
          <a:p>
            <a:pPr marL="285750" indent="-285750">
              <a:buFont typeface="Arial" panose="020B0604020202020204" pitchFamily="34" charset="0"/>
              <a:buChar char="•"/>
            </a:pPr>
            <a:r>
              <a:rPr lang="en-US" sz="1200"/>
              <a:t>Counterexamples in Probability (Stoyanov)</a:t>
            </a:r>
          </a:p>
        </p:txBody>
      </p:sp>
    </p:spTree>
    <p:extLst>
      <p:ext uri="{BB962C8B-B14F-4D97-AF65-F5344CB8AC3E}">
        <p14:creationId xmlns:p14="http://schemas.microsoft.com/office/powerpoint/2010/main" val="4075308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A6B1060-DCF7-C167-AABC-47472161A881}"/>
              </a:ext>
            </a:extLst>
          </p:cNvPr>
          <p:cNvSpPr/>
          <p:nvPr/>
        </p:nvSpPr>
        <p:spPr>
          <a:xfrm>
            <a:off x="3750366" y="3310437"/>
            <a:ext cx="8362122" cy="332431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B0129C1-3D76-E742-9440-D08150B4FCB0}"/>
              </a:ext>
            </a:extLst>
          </p:cNvPr>
          <p:cNvSpPr txBox="1"/>
          <p:nvPr/>
        </p:nvSpPr>
        <p:spPr>
          <a:xfrm>
            <a:off x="65801" y="1054545"/>
            <a:ext cx="5630778" cy="1600438"/>
          </a:xfrm>
          <a:prstGeom prst="rect">
            <a:avLst/>
          </a:prstGeom>
          <a:noFill/>
        </p:spPr>
        <p:txBody>
          <a:bodyPr wrap="square" rtlCol="0">
            <a:spAutoFit/>
          </a:bodyPr>
          <a:lstStyle/>
          <a:p>
            <a:r>
              <a:rPr lang="en-US" b="1">
                <a:solidFill>
                  <a:srgbClr val="FF0000"/>
                </a:solidFill>
              </a:rPr>
              <a:t>Statistics</a:t>
            </a:r>
            <a:r>
              <a:rPr lang="en-US"/>
              <a:t> – the mathematical science dealing with the </a:t>
            </a:r>
            <a:r>
              <a:rPr lang="en-US" b="1">
                <a:solidFill>
                  <a:srgbClr val="00B050"/>
                </a:solidFill>
              </a:rPr>
              <a:t>collection, description, analysis, interpretation, and presentation</a:t>
            </a:r>
            <a:r>
              <a:rPr lang="en-US"/>
              <a:t> of masses of numerical data.</a:t>
            </a:r>
          </a:p>
          <a:p>
            <a:endParaRPr lang="en-US"/>
          </a:p>
          <a:p>
            <a:r>
              <a:rPr lang="en-US"/>
              <a:t>Typically we are given a </a:t>
            </a:r>
            <a:r>
              <a:rPr lang="en-US" b="1">
                <a:solidFill>
                  <a:srgbClr val="FF0000"/>
                </a:solidFill>
              </a:rPr>
              <a:t>sample of data</a:t>
            </a:r>
            <a:r>
              <a:rPr lang="en-US"/>
              <a:t>, </a:t>
            </a:r>
            <a:br>
              <a:rPr lang="en-US"/>
            </a:br>
            <a:r>
              <a:rPr lang="en-US"/>
              <a:t>and we are trying to make some </a:t>
            </a:r>
            <a:r>
              <a:rPr lang="en-US" b="1">
                <a:solidFill>
                  <a:srgbClr val="FF0000"/>
                </a:solidFill>
              </a:rPr>
              <a:t>conclusions or predictions</a:t>
            </a:r>
            <a:r>
              <a:rPr lang="en-US"/>
              <a:t> </a:t>
            </a:r>
            <a:br>
              <a:rPr lang="en-US"/>
            </a:br>
            <a:r>
              <a:rPr lang="en-US"/>
              <a:t>based on this particular sample of data.</a:t>
            </a:r>
          </a:p>
        </p:txBody>
      </p:sp>
      <p:sp>
        <p:nvSpPr>
          <p:cNvPr id="2" name="TextBox 1">
            <a:extLst>
              <a:ext uri="{FF2B5EF4-FFF2-40B4-BE49-F238E27FC236}">
                <a16:creationId xmlns:a16="http://schemas.microsoft.com/office/drawing/2014/main" id="{D27FE722-FC6A-E94D-9EDD-308335431558}"/>
              </a:ext>
            </a:extLst>
          </p:cNvPr>
          <p:cNvSpPr txBox="1"/>
          <p:nvPr/>
        </p:nvSpPr>
        <p:spPr>
          <a:xfrm>
            <a:off x="84221" y="120316"/>
            <a:ext cx="6172200" cy="800219"/>
          </a:xfrm>
          <a:prstGeom prst="rect">
            <a:avLst/>
          </a:prstGeom>
          <a:noFill/>
        </p:spPr>
        <p:txBody>
          <a:bodyPr wrap="square" rtlCol="0">
            <a:spAutoFit/>
          </a:bodyPr>
          <a:lstStyle/>
          <a:p>
            <a:r>
              <a:rPr lang="en-US" sz="2800" b="1"/>
              <a:t>Statistics</a:t>
            </a:r>
          </a:p>
          <a:p>
            <a:r>
              <a:rPr lang="en-US" sz="1800" b="1"/>
              <a:t>    </a:t>
            </a:r>
            <a:r>
              <a:rPr lang="en-US" sz="1800" b="1">
                <a:solidFill>
                  <a:srgbClr val="FF0000"/>
                </a:solidFill>
              </a:rPr>
              <a:t>sample data </a:t>
            </a:r>
            <a:r>
              <a:rPr lang="en-US" sz="1800" b="1">
                <a:solidFill>
                  <a:srgbClr val="FF0000"/>
                </a:solidFill>
                <a:sym typeface="Wingdings" pitchFamily="2" charset="2"/>
              </a:rPr>
              <a:t>   conclusions and predictions</a:t>
            </a:r>
            <a:r>
              <a:rPr lang="en-US" sz="1800" b="1">
                <a:sym typeface="Wingdings" pitchFamily="2" charset="2"/>
              </a:rPr>
              <a:t> </a:t>
            </a:r>
            <a:endParaRPr lang="en-US" sz="1800" b="1"/>
          </a:p>
        </p:txBody>
      </p:sp>
      <p:pic>
        <p:nvPicPr>
          <p:cNvPr id="5" name="Picture 4">
            <a:extLst>
              <a:ext uri="{FF2B5EF4-FFF2-40B4-BE49-F238E27FC236}">
                <a16:creationId xmlns:a16="http://schemas.microsoft.com/office/drawing/2014/main" id="{D55C7F62-4DAE-B846-B173-162C2E84901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268647" y="106740"/>
            <a:ext cx="4839132" cy="2928353"/>
          </a:xfrm>
          <a:prstGeom prst="rect">
            <a:avLst/>
          </a:prstGeom>
          <a:ln>
            <a:solidFill>
              <a:schemeClr val="accent1"/>
            </a:solidFill>
          </a:ln>
        </p:spPr>
      </p:pic>
      <p:sp>
        <p:nvSpPr>
          <p:cNvPr id="4" name="TextBox 3">
            <a:extLst>
              <a:ext uri="{FF2B5EF4-FFF2-40B4-BE49-F238E27FC236}">
                <a16:creationId xmlns:a16="http://schemas.microsoft.com/office/drawing/2014/main" id="{076957E4-DBB9-0C88-8C92-A98960E64F4E}"/>
              </a:ext>
            </a:extLst>
          </p:cNvPr>
          <p:cNvSpPr txBox="1"/>
          <p:nvPr/>
        </p:nvSpPr>
        <p:spPr>
          <a:xfrm>
            <a:off x="3929875" y="4087983"/>
            <a:ext cx="4252737" cy="738664"/>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US" b="1">
                <a:solidFill>
                  <a:srgbClr val="FF0000"/>
                </a:solidFill>
              </a:rPr>
              <a:t>mean</a:t>
            </a:r>
            <a:r>
              <a:rPr lang="en-US"/>
              <a:t> = the average of a data set</a:t>
            </a:r>
          </a:p>
          <a:p>
            <a:pPr marL="285750" indent="-285750">
              <a:buFont typeface="Arial" panose="020B0604020202020204" pitchFamily="34" charset="0"/>
              <a:buChar char="•"/>
            </a:pPr>
            <a:r>
              <a:rPr lang="en-US" b="1">
                <a:solidFill>
                  <a:srgbClr val="FF0000"/>
                </a:solidFill>
              </a:rPr>
              <a:t>median</a:t>
            </a:r>
            <a:r>
              <a:rPr lang="en-US"/>
              <a:t> = the middle of the set of numbers</a:t>
            </a:r>
          </a:p>
          <a:p>
            <a:pPr marL="285750" indent="-285750">
              <a:buFont typeface="Arial" panose="020B0604020202020204" pitchFamily="34" charset="0"/>
              <a:buChar char="•"/>
            </a:pPr>
            <a:r>
              <a:rPr lang="en-US" b="1">
                <a:solidFill>
                  <a:srgbClr val="FF0000"/>
                </a:solidFill>
              </a:rPr>
              <a:t>mode</a:t>
            </a:r>
            <a:r>
              <a:rPr lang="en-US"/>
              <a:t> = the most common number in a data set</a:t>
            </a:r>
          </a:p>
        </p:txBody>
      </p:sp>
      <p:sp>
        <p:nvSpPr>
          <p:cNvPr id="6" name="TextBox 5">
            <a:extLst>
              <a:ext uri="{FF2B5EF4-FFF2-40B4-BE49-F238E27FC236}">
                <a16:creationId xmlns:a16="http://schemas.microsoft.com/office/drawing/2014/main" id="{1EE18733-4169-72E8-0A73-595A28519447}"/>
              </a:ext>
            </a:extLst>
          </p:cNvPr>
          <p:cNvSpPr txBox="1"/>
          <p:nvPr/>
        </p:nvSpPr>
        <p:spPr>
          <a:xfrm>
            <a:off x="8745542" y="4355954"/>
            <a:ext cx="3124591" cy="738664"/>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US">
                <a:solidFill>
                  <a:schemeClr val="tx1"/>
                </a:solidFill>
              </a:rPr>
              <a:t>The 25th percentile = 1</a:t>
            </a:r>
            <a:r>
              <a:rPr lang="en-US" baseline="30000">
                <a:solidFill>
                  <a:schemeClr val="tx1"/>
                </a:solidFill>
              </a:rPr>
              <a:t>st</a:t>
            </a:r>
            <a:r>
              <a:rPr lang="en-US">
                <a:solidFill>
                  <a:schemeClr val="tx1"/>
                </a:solidFill>
              </a:rPr>
              <a:t> quartile</a:t>
            </a:r>
          </a:p>
          <a:p>
            <a:pPr marL="285750" indent="-285750">
              <a:buFont typeface="Arial" panose="020B0604020202020204" pitchFamily="34" charset="0"/>
              <a:buChar char="•"/>
            </a:pPr>
            <a:r>
              <a:rPr lang="en-US">
                <a:solidFill>
                  <a:schemeClr val="tx1"/>
                </a:solidFill>
              </a:rPr>
              <a:t>The 50th percentile = median</a:t>
            </a:r>
          </a:p>
          <a:p>
            <a:pPr marL="285750" indent="-285750">
              <a:buFont typeface="Arial" panose="020B0604020202020204" pitchFamily="34" charset="0"/>
              <a:buChar char="•"/>
            </a:pPr>
            <a:r>
              <a:rPr lang="en-US">
                <a:solidFill>
                  <a:schemeClr val="tx1"/>
                </a:solidFill>
              </a:rPr>
              <a:t>The 75th percentile = 3</a:t>
            </a:r>
            <a:r>
              <a:rPr lang="en-US" baseline="30000">
                <a:solidFill>
                  <a:schemeClr val="tx1"/>
                </a:solidFill>
              </a:rPr>
              <a:t>rd</a:t>
            </a:r>
            <a:r>
              <a:rPr lang="en-US">
                <a:solidFill>
                  <a:schemeClr val="tx1"/>
                </a:solidFill>
              </a:rPr>
              <a:t> quartile</a:t>
            </a:r>
          </a:p>
        </p:txBody>
      </p:sp>
      <p:pic>
        <p:nvPicPr>
          <p:cNvPr id="7" name="Picture 6">
            <a:extLst>
              <a:ext uri="{FF2B5EF4-FFF2-40B4-BE49-F238E27FC236}">
                <a16:creationId xmlns:a16="http://schemas.microsoft.com/office/drawing/2014/main" id="{E809A2F8-1F98-78A8-0396-444036160DF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992247" y="4977387"/>
            <a:ext cx="1850608" cy="1604358"/>
          </a:xfrm>
          <a:prstGeom prst="rect">
            <a:avLst/>
          </a:prstGeom>
        </p:spPr>
      </p:pic>
      <p:pic>
        <p:nvPicPr>
          <p:cNvPr id="8" name="Picture 7">
            <a:extLst>
              <a:ext uri="{FF2B5EF4-FFF2-40B4-BE49-F238E27FC236}">
                <a16:creationId xmlns:a16="http://schemas.microsoft.com/office/drawing/2014/main" id="{AE17C928-9A3F-AA0E-DD82-46504805DC8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547653" y="5156690"/>
            <a:ext cx="3520370" cy="1431280"/>
          </a:xfrm>
          <a:prstGeom prst="rect">
            <a:avLst/>
          </a:prstGeom>
        </p:spPr>
      </p:pic>
      <p:sp>
        <p:nvSpPr>
          <p:cNvPr id="10" name="TextBox 9">
            <a:extLst>
              <a:ext uri="{FF2B5EF4-FFF2-40B4-BE49-F238E27FC236}">
                <a16:creationId xmlns:a16="http://schemas.microsoft.com/office/drawing/2014/main" id="{54F166B1-25A3-B3B6-1170-4955D3E0E0CA}"/>
              </a:ext>
            </a:extLst>
          </p:cNvPr>
          <p:cNvSpPr txBox="1"/>
          <p:nvPr/>
        </p:nvSpPr>
        <p:spPr>
          <a:xfrm>
            <a:off x="65801" y="2950280"/>
            <a:ext cx="3684091" cy="3323987"/>
          </a:xfrm>
          <a:prstGeom prst="rect">
            <a:avLst/>
          </a:prstGeom>
          <a:noFill/>
        </p:spPr>
        <p:txBody>
          <a:bodyPr wrap="square" rtlCol="0">
            <a:spAutoFit/>
          </a:bodyPr>
          <a:lstStyle/>
          <a:p>
            <a:r>
              <a:rPr lang="en-US" b="1">
                <a:solidFill>
                  <a:srgbClr val="0070C0"/>
                </a:solidFill>
              </a:rPr>
              <a:t>Statistics: Descriptive vs Inferential</a:t>
            </a:r>
          </a:p>
          <a:p>
            <a:endParaRPr lang="en-US" b="1">
              <a:solidFill>
                <a:srgbClr val="0070C0"/>
              </a:solidFill>
            </a:endParaRPr>
          </a:p>
          <a:p>
            <a:r>
              <a:rPr lang="en-US" b="1">
                <a:solidFill>
                  <a:srgbClr val="0070C0"/>
                </a:solidFill>
              </a:rPr>
              <a:t>Vocabulary of Statistics:</a:t>
            </a:r>
          </a:p>
          <a:p>
            <a:endParaRPr lang="en-US"/>
          </a:p>
          <a:p>
            <a:pPr marL="342900" indent="-342900">
              <a:buFont typeface="+mj-lt"/>
              <a:buAutoNum type="arabicPeriod"/>
            </a:pPr>
            <a:r>
              <a:rPr lang="en-US"/>
              <a:t>Measures of Frequency </a:t>
            </a:r>
            <a:br>
              <a:rPr lang="en-US"/>
            </a:br>
            <a:r>
              <a:rPr lang="en-US"/>
              <a:t>(how often something occurs):</a:t>
            </a:r>
            <a:br>
              <a:rPr lang="en-US"/>
            </a:br>
            <a:r>
              <a:rPr lang="en-US" b="1">
                <a:solidFill>
                  <a:srgbClr val="FF0000"/>
                </a:solidFill>
              </a:rPr>
              <a:t>Count, Percent, Frequency</a:t>
            </a:r>
            <a:endParaRPr lang="en-US"/>
          </a:p>
          <a:p>
            <a:pPr marL="342900" indent="-342900">
              <a:buFont typeface="+mj-lt"/>
              <a:buAutoNum type="arabicPeriod"/>
            </a:pPr>
            <a:r>
              <a:rPr lang="en-US"/>
              <a:t>Measures of Central Tendency </a:t>
            </a:r>
            <a:br>
              <a:rPr lang="en-US"/>
            </a:br>
            <a:r>
              <a:rPr lang="en-US"/>
              <a:t>(where the data mostly is):</a:t>
            </a:r>
            <a:br>
              <a:rPr lang="en-US"/>
            </a:br>
            <a:r>
              <a:rPr lang="en-US" b="1">
                <a:solidFill>
                  <a:srgbClr val="FF0000"/>
                </a:solidFill>
              </a:rPr>
              <a:t>Mean, Median, and Mode</a:t>
            </a:r>
            <a:endParaRPr lang="en-US"/>
          </a:p>
          <a:p>
            <a:pPr marL="342900" indent="-342900">
              <a:buFont typeface="+mj-lt"/>
              <a:buAutoNum type="arabicPeriod"/>
            </a:pPr>
            <a:r>
              <a:rPr lang="en-US"/>
              <a:t>Measures of Dispersion or Variation </a:t>
            </a:r>
            <a:br>
              <a:rPr lang="en-US"/>
            </a:br>
            <a:r>
              <a:rPr lang="en-US"/>
              <a:t>(how is data "spread out"): </a:t>
            </a:r>
            <a:br>
              <a:rPr lang="en-US"/>
            </a:br>
            <a:r>
              <a:rPr lang="en-US" b="1">
                <a:solidFill>
                  <a:srgbClr val="FF0000"/>
                </a:solidFill>
              </a:rPr>
              <a:t>Range, Variance, Standard Deviation</a:t>
            </a:r>
          </a:p>
          <a:p>
            <a:pPr marL="342900" indent="-342900">
              <a:buFont typeface="+mj-lt"/>
              <a:buAutoNum type="arabicPeriod"/>
            </a:pPr>
            <a:r>
              <a:rPr lang="en-US"/>
              <a:t>Measures of Position (standard scores):</a:t>
            </a:r>
            <a:br>
              <a:rPr lang="en-US"/>
            </a:br>
            <a:r>
              <a:rPr lang="en-US" b="1">
                <a:solidFill>
                  <a:srgbClr val="FF0000"/>
                </a:solidFill>
              </a:rPr>
              <a:t>Percentile Ranks, Quartile Ranks</a:t>
            </a:r>
          </a:p>
        </p:txBody>
      </p:sp>
      <p:sp>
        <p:nvSpPr>
          <p:cNvPr id="9" name="TextBox 8">
            <a:extLst>
              <a:ext uri="{FF2B5EF4-FFF2-40B4-BE49-F238E27FC236}">
                <a16:creationId xmlns:a16="http://schemas.microsoft.com/office/drawing/2014/main" id="{EBF7AA7E-D640-1982-0DFA-5E2F568B690C}"/>
              </a:ext>
            </a:extLst>
          </p:cNvPr>
          <p:cNvSpPr txBox="1"/>
          <p:nvPr/>
        </p:nvSpPr>
        <p:spPr>
          <a:xfrm>
            <a:off x="7301948" y="3350193"/>
            <a:ext cx="3909392" cy="523220"/>
          </a:xfrm>
          <a:prstGeom prst="rect">
            <a:avLst/>
          </a:prstGeom>
          <a:noFill/>
        </p:spPr>
        <p:txBody>
          <a:bodyPr wrap="square" rtlCol="0">
            <a:spAutoFit/>
          </a:bodyPr>
          <a:lstStyle/>
          <a:p>
            <a:r>
              <a:rPr lang="en-US" sz="2800" b="1">
                <a:solidFill>
                  <a:srgbClr val="00D200"/>
                </a:solidFill>
              </a:rPr>
              <a:t>Descriptive Statistics</a:t>
            </a:r>
          </a:p>
        </p:txBody>
      </p:sp>
    </p:spTree>
    <p:extLst>
      <p:ext uri="{BB962C8B-B14F-4D97-AF65-F5344CB8AC3E}">
        <p14:creationId xmlns:p14="http://schemas.microsoft.com/office/powerpoint/2010/main" val="1499877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FF3915-155C-654B-9482-71A1ADB58F39}"/>
              </a:ext>
            </a:extLst>
          </p:cNvPr>
          <p:cNvSpPr txBox="1"/>
          <p:nvPr/>
        </p:nvSpPr>
        <p:spPr>
          <a:xfrm>
            <a:off x="0" y="0"/>
            <a:ext cx="2016585" cy="461665"/>
          </a:xfrm>
          <a:prstGeom prst="rect">
            <a:avLst/>
          </a:prstGeom>
          <a:noFill/>
        </p:spPr>
        <p:txBody>
          <a:bodyPr wrap="square" rtlCol="0">
            <a:spAutoFit/>
          </a:bodyPr>
          <a:lstStyle/>
          <a:p>
            <a:r>
              <a:rPr lang="en-US" sz="2400" b="1" dirty="0"/>
              <a:t>Probability</a:t>
            </a:r>
          </a:p>
        </p:txBody>
      </p:sp>
      <p:sp>
        <p:nvSpPr>
          <p:cNvPr id="5" name="TextBox 4">
            <a:extLst>
              <a:ext uri="{FF2B5EF4-FFF2-40B4-BE49-F238E27FC236}">
                <a16:creationId xmlns:a16="http://schemas.microsoft.com/office/drawing/2014/main" id="{0B4D9DED-88C7-6644-AF6D-10C72AB27353}"/>
              </a:ext>
            </a:extLst>
          </p:cNvPr>
          <p:cNvSpPr txBox="1"/>
          <p:nvPr/>
        </p:nvSpPr>
        <p:spPr>
          <a:xfrm>
            <a:off x="0" y="701179"/>
            <a:ext cx="5549462" cy="3970318"/>
          </a:xfrm>
          <a:prstGeom prst="rect">
            <a:avLst/>
          </a:prstGeom>
          <a:noFill/>
        </p:spPr>
        <p:txBody>
          <a:bodyPr wrap="square" rtlCol="0">
            <a:spAutoFit/>
          </a:bodyPr>
          <a:lstStyle/>
          <a:p>
            <a:r>
              <a:rPr lang="en-US" dirty="0"/>
              <a:t>Statistics uses </a:t>
            </a:r>
            <a:r>
              <a:rPr lang="en-US" b="1" dirty="0">
                <a:solidFill>
                  <a:srgbClr val="00B050"/>
                </a:solidFill>
              </a:rPr>
              <a:t>Probability Theory</a:t>
            </a:r>
          </a:p>
          <a:p>
            <a:endParaRPr lang="en-US" dirty="0"/>
          </a:p>
          <a:p>
            <a:r>
              <a:rPr lang="en-US" b="1" dirty="0">
                <a:solidFill>
                  <a:srgbClr val="FF0000"/>
                </a:solidFill>
              </a:rPr>
              <a:t>Probability</a:t>
            </a:r>
            <a:r>
              <a:rPr lang="en-US" dirty="0"/>
              <a:t> of an event is the measure of the likelihood that </a:t>
            </a:r>
          </a:p>
          <a:p>
            <a:r>
              <a:rPr lang="en-US" dirty="0"/>
              <a:t>the event will occur (in some experiment)</a:t>
            </a:r>
          </a:p>
          <a:p>
            <a:endParaRPr lang="en-US" dirty="0"/>
          </a:p>
          <a:p>
            <a:r>
              <a:rPr lang="en-US" b="1" dirty="0">
                <a:solidFill>
                  <a:srgbClr val="FF0000"/>
                </a:solidFill>
              </a:rPr>
              <a:t>Probability</a:t>
            </a:r>
            <a:r>
              <a:rPr lang="en-US" dirty="0"/>
              <a:t> is a number between 0 and 1 (or 0 – 100%)</a:t>
            </a:r>
          </a:p>
          <a:p>
            <a:endParaRPr lang="en-US" dirty="0"/>
          </a:p>
          <a:p>
            <a:r>
              <a:rPr lang="en-US" dirty="0"/>
              <a:t>    0 – event is impossible</a:t>
            </a:r>
          </a:p>
          <a:p>
            <a:r>
              <a:rPr lang="en-US" dirty="0"/>
              <a:t>    0.5 – the event is just as likely to occur as it is to not occur</a:t>
            </a:r>
          </a:p>
          <a:p>
            <a:r>
              <a:rPr lang="en-US" dirty="0"/>
              <a:t>    1 – event will certainly happen ( 100% )</a:t>
            </a:r>
          </a:p>
          <a:p>
            <a:endParaRPr lang="en-US" dirty="0"/>
          </a:p>
          <a:p>
            <a:r>
              <a:rPr lang="en-US" dirty="0"/>
              <a:t>The sum of probabilities of all outcomes of an experiment </a:t>
            </a:r>
          </a:p>
          <a:p>
            <a:r>
              <a:rPr lang="en-US" dirty="0"/>
              <a:t>should always be 1.</a:t>
            </a:r>
          </a:p>
          <a:p>
            <a:endParaRPr lang="en-US" dirty="0"/>
          </a:p>
          <a:p>
            <a:r>
              <a:rPr lang="en-US" b="1" dirty="0">
                <a:solidFill>
                  <a:srgbClr val="FF0000"/>
                </a:solidFill>
              </a:rPr>
              <a:t>Outcomes</a:t>
            </a:r>
            <a:r>
              <a:rPr lang="en-US" dirty="0"/>
              <a:t> can be combinations of individual events. </a:t>
            </a:r>
          </a:p>
          <a:p>
            <a:r>
              <a:rPr lang="en-US" dirty="0"/>
              <a:t>For example, if we throw one dice cube, </a:t>
            </a:r>
          </a:p>
          <a:p>
            <a:r>
              <a:rPr lang="en-US" dirty="0"/>
              <a:t>there are 6 possible outcomes (1,2,3,4,5,6), </a:t>
            </a:r>
          </a:p>
          <a:p>
            <a:r>
              <a:rPr lang="en-US" dirty="0"/>
              <a:t>each one has same probability:  1/6</a:t>
            </a:r>
          </a:p>
        </p:txBody>
      </p:sp>
      <p:sp>
        <p:nvSpPr>
          <p:cNvPr id="6" name="TextBox 5">
            <a:extLst>
              <a:ext uri="{FF2B5EF4-FFF2-40B4-BE49-F238E27FC236}">
                <a16:creationId xmlns:a16="http://schemas.microsoft.com/office/drawing/2014/main" id="{114DD0B7-6869-094A-81E2-14D593C7ED9E}"/>
              </a:ext>
            </a:extLst>
          </p:cNvPr>
          <p:cNvSpPr txBox="1"/>
          <p:nvPr/>
        </p:nvSpPr>
        <p:spPr>
          <a:xfrm>
            <a:off x="6096000" y="491040"/>
            <a:ext cx="5641910" cy="6032421"/>
          </a:xfrm>
          <a:prstGeom prst="rect">
            <a:avLst/>
          </a:prstGeom>
          <a:noFill/>
        </p:spPr>
        <p:txBody>
          <a:bodyPr wrap="square" rtlCol="0">
            <a:spAutoFit/>
          </a:bodyPr>
          <a:lstStyle/>
          <a:p>
            <a:r>
              <a:rPr lang="en-US" dirty="0"/>
              <a:t>If we throw </a:t>
            </a:r>
            <a:r>
              <a:rPr lang="en-US" b="1" dirty="0">
                <a:solidFill>
                  <a:srgbClr val="FF0000"/>
                </a:solidFill>
              </a:rPr>
              <a:t>2 dice cubes</a:t>
            </a:r>
            <a:r>
              <a:rPr lang="en-US" dirty="0"/>
              <a:t>, there are 6*6=36 possible combinations.</a:t>
            </a:r>
          </a:p>
          <a:p>
            <a:r>
              <a:rPr lang="en-US" dirty="0"/>
              <a:t>Probability of each combination is the same:  1/36</a:t>
            </a:r>
          </a:p>
          <a:p>
            <a:endParaRPr lang="en-US" dirty="0"/>
          </a:p>
          <a:p>
            <a:r>
              <a:rPr lang="en-US" dirty="0"/>
              <a:t>If we define an outcome as a sum of numbers on top side of </a:t>
            </a:r>
          </a:p>
          <a:p>
            <a:r>
              <a:rPr lang="en-US" dirty="0"/>
              <a:t>cubes after the throw, then there are 11 possible outcomes (sums):</a:t>
            </a:r>
          </a:p>
          <a:p>
            <a:endParaRPr lang="en-US" dirty="0"/>
          </a:p>
          <a:p>
            <a:r>
              <a:rPr lang="en-US" sz="1200" dirty="0">
                <a:solidFill>
                  <a:srgbClr val="0070C0"/>
                </a:solidFill>
                <a:latin typeface="Monaco" pitchFamily="2" charset="77"/>
              </a:rPr>
              <a:t>---------------------------------------------------------</a:t>
            </a:r>
          </a:p>
          <a:p>
            <a:r>
              <a:rPr lang="en-US" sz="1200" dirty="0">
                <a:solidFill>
                  <a:srgbClr val="0070C0"/>
                </a:solidFill>
                <a:latin typeface="Monaco" pitchFamily="2" charset="77"/>
              </a:rPr>
              <a:t>Sum    Combinations             Number of</a:t>
            </a:r>
          </a:p>
          <a:p>
            <a:r>
              <a:rPr lang="en-US" sz="1200" dirty="0">
                <a:solidFill>
                  <a:srgbClr val="0070C0"/>
                </a:solidFill>
                <a:latin typeface="Monaco" pitchFamily="2" charset="77"/>
              </a:rPr>
              <a:t>                                combinations  Probability</a:t>
            </a:r>
          </a:p>
          <a:p>
            <a:r>
              <a:rPr lang="en-US" sz="1200" dirty="0">
                <a:solidFill>
                  <a:srgbClr val="0070C0"/>
                </a:solidFill>
                <a:latin typeface="Monaco" pitchFamily="2" charset="77"/>
              </a:rPr>
              <a:t>---------------------------------------------------------</a:t>
            </a:r>
          </a:p>
          <a:p>
            <a:r>
              <a:rPr lang="en-US" sz="1200" dirty="0">
                <a:solidFill>
                  <a:srgbClr val="0070C0"/>
                </a:solidFill>
                <a:latin typeface="Monaco" pitchFamily="2" charset="77"/>
              </a:rPr>
              <a:t>2      1+1                          1             1/36</a:t>
            </a:r>
          </a:p>
          <a:p>
            <a:r>
              <a:rPr lang="en-US" sz="1200" dirty="0">
                <a:solidFill>
                  <a:srgbClr val="0070C0"/>
                </a:solidFill>
                <a:latin typeface="Monaco" pitchFamily="2" charset="77"/>
              </a:rPr>
              <a:t>3      1+2,2+1                      2             2/36</a:t>
            </a:r>
          </a:p>
          <a:p>
            <a:r>
              <a:rPr lang="en-US" sz="1200" dirty="0">
                <a:solidFill>
                  <a:srgbClr val="0070C0"/>
                </a:solidFill>
                <a:latin typeface="Monaco" pitchFamily="2" charset="77"/>
              </a:rPr>
              <a:t>4      1+3,2+2,3+1                  3             3/36</a:t>
            </a:r>
          </a:p>
          <a:p>
            <a:r>
              <a:rPr lang="en-US" sz="1200" dirty="0">
                <a:solidFill>
                  <a:srgbClr val="0070C0"/>
                </a:solidFill>
                <a:latin typeface="Monaco" pitchFamily="2" charset="77"/>
              </a:rPr>
              <a:t>5      1+4,2+3,3+2,4+1              4             4/36</a:t>
            </a:r>
          </a:p>
          <a:p>
            <a:r>
              <a:rPr lang="en-US" sz="1200" dirty="0">
                <a:solidFill>
                  <a:srgbClr val="0070C0"/>
                </a:solidFill>
                <a:latin typeface="Monaco" pitchFamily="2" charset="77"/>
              </a:rPr>
              <a:t>6      1+5,2+4,3+3,4+2,5+1          5             5/36</a:t>
            </a:r>
          </a:p>
          <a:p>
            <a:r>
              <a:rPr lang="en-US" sz="1200" dirty="0">
                <a:solidFill>
                  <a:srgbClr val="0070C0"/>
                </a:solidFill>
                <a:latin typeface="Monaco" pitchFamily="2" charset="77"/>
              </a:rPr>
              <a:t>7      1+6,2+5,3+4,4+3,5+2,6+1      6             6/36</a:t>
            </a:r>
          </a:p>
          <a:p>
            <a:r>
              <a:rPr lang="en-US" sz="1200" dirty="0">
                <a:solidFill>
                  <a:srgbClr val="0070C0"/>
                </a:solidFill>
                <a:latin typeface="Monaco" pitchFamily="2" charset="77"/>
              </a:rPr>
              <a:t>8      2+6,3+5,4+4,5+3,6+2          5             5/36</a:t>
            </a:r>
          </a:p>
          <a:p>
            <a:r>
              <a:rPr lang="en-US" sz="1200" dirty="0">
                <a:solidFill>
                  <a:srgbClr val="0070C0"/>
                </a:solidFill>
                <a:latin typeface="Monaco" pitchFamily="2" charset="77"/>
              </a:rPr>
              <a:t>9      3+6,4+5,5+4,6+3              4             4/36</a:t>
            </a:r>
          </a:p>
          <a:p>
            <a:r>
              <a:rPr lang="en-US" sz="1200" dirty="0">
                <a:solidFill>
                  <a:srgbClr val="0070C0"/>
                </a:solidFill>
                <a:latin typeface="Monaco" pitchFamily="2" charset="77"/>
              </a:rPr>
              <a:t>10     4+6,5+5,6+4                  3             3/36</a:t>
            </a:r>
          </a:p>
          <a:p>
            <a:r>
              <a:rPr lang="en-US" sz="1200" dirty="0">
                <a:solidFill>
                  <a:srgbClr val="0070C0"/>
                </a:solidFill>
                <a:latin typeface="Monaco" pitchFamily="2" charset="77"/>
              </a:rPr>
              <a:t>11     5+6,6+5                      2             2/36</a:t>
            </a:r>
          </a:p>
          <a:p>
            <a:r>
              <a:rPr lang="en-US" sz="1200" dirty="0">
                <a:solidFill>
                  <a:srgbClr val="0070C0"/>
                </a:solidFill>
                <a:latin typeface="Monaco" pitchFamily="2" charset="77"/>
              </a:rPr>
              <a:t>12     6+6                          1             1/36</a:t>
            </a:r>
          </a:p>
          <a:p>
            <a:r>
              <a:rPr lang="en-US" sz="1200" dirty="0">
                <a:solidFill>
                  <a:srgbClr val="0070C0"/>
                </a:solidFill>
                <a:latin typeface="Monaco" pitchFamily="2" charset="77"/>
              </a:rPr>
              <a:t>---------------------------------------------------------</a:t>
            </a:r>
          </a:p>
          <a:p>
            <a:r>
              <a:rPr lang="en-US" sz="1200" dirty="0">
                <a:solidFill>
                  <a:srgbClr val="0070C0"/>
                </a:solidFill>
                <a:latin typeface="Monaco" pitchFamily="2" charset="77"/>
              </a:rPr>
              <a:t>Total                              36              1</a:t>
            </a:r>
            <a:br>
              <a:rPr lang="en-US" sz="1200" dirty="0">
                <a:solidFill>
                  <a:srgbClr val="0070C0"/>
                </a:solidFill>
                <a:latin typeface="Monaco" pitchFamily="2" charset="77"/>
              </a:rPr>
            </a:br>
            <a:endParaRPr lang="en-US" dirty="0"/>
          </a:p>
          <a:p>
            <a:r>
              <a:rPr lang="en-US" dirty="0"/>
              <a:t>From the table above you see how some outcomes can result </a:t>
            </a:r>
          </a:p>
          <a:p>
            <a:r>
              <a:rPr lang="en-US" dirty="0"/>
              <a:t>from more combinations, thus have higher probability of happening</a:t>
            </a:r>
          </a:p>
          <a:p>
            <a:endParaRPr lang="en-US" dirty="0"/>
          </a:p>
          <a:p>
            <a:r>
              <a:rPr lang="en-US" dirty="0"/>
              <a:t>Note: </a:t>
            </a:r>
          </a:p>
          <a:p>
            <a:r>
              <a:rPr lang="en-US" dirty="0"/>
              <a:t>   Events can be mutually exclusive, or not</a:t>
            </a:r>
          </a:p>
          <a:p>
            <a:r>
              <a:rPr lang="en-US" dirty="0"/>
              <a:t>   Also, events may be independent, or dependent on each other</a:t>
            </a:r>
          </a:p>
        </p:txBody>
      </p:sp>
      <p:pic>
        <p:nvPicPr>
          <p:cNvPr id="2" name="Picture 1">
            <a:extLst>
              <a:ext uri="{FF2B5EF4-FFF2-40B4-BE49-F238E27FC236}">
                <a16:creationId xmlns:a16="http://schemas.microsoft.com/office/drawing/2014/main" id="{E2E7E86E-06EC-5D7C-D685-01D250455BD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80296" y="5105261"/>
            <a:ext cx="1194435" cy="1051560"/>
          </a:xfrm>
          <a:prstGeom prst="rect">
            <a:avLst/>
          </a:prstGeom>
        </p:spPr>
      </p:pic>
    </p:spTree>
    <p:extLst>
      <p:ext uri="{BB962C8B-B14F-4D97-AF65-F5344CB8AC3E}">
        <p14:creationId xmlns:p14="http://schemas.microsoft.com/office/powerpoint/2010/main" val="412463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33A883-0865-B144-AFA6-9A8B821FB9CB}"/>
              </a:ext>
            </a:extLst>
          </p:cNvPr>
          <p:cNvSpPr txBox="1"/>
          <p:nvPr/>
        </p:nvSpPr>
        <p:spPr>
          <a:xfrm>
            <a:off x="167709" y="718850"/>
            <a:ext cx="5623492" cy="2031325"/>
          </a:xfrm>
          <a:prstGeom prst="rect">
            <a:avLst/>
          </a:prstGeom>
          <a:noFill/>
        </p:spPr>
        <p:txBody>
          <a:bodyPr wrap="square" rtlCol="0">
            <a:spAutoFit/>
          </a:bodyPr>
          <a:lstStyle/>
          <a:p>
            <a:r>
              <a:rPr lang="en-US" b="1" dirty="0">
                <a:solidFill>
                  <a:srgbClr val="0070C0"/>
                </a:solidFill>
              </a:rPr>
              <a:t>Marginal Probability </a:t>
            </a:r>
            <a:r>
              <a:rPr lang="en-US" dirty="0"/>
              <a:t>= </a:t>
            </a:r>
            <a:r>
              <a:rPr lang="en-US" b="1" dirty="0">
                <a:solidFill>
                  <a:srgbClr val="00B050"/>
                </a:solidFill>
              </a:rPr>
              <a:t>Simple Probability</a:t>
            </a:r>
            <a:r>
              <a:rPr lang="en-US" dirty="0"/>
              <a:t> , a probability </a:t>
            </a:r>
          </a:p>
          <a:p>
            <a:r>
              <a:rPr lang="en-US" dirty="0"/>
              <a:t>of an independent event occurring.</a:t>
            </a:r>
          </a:p>
          <a:p>
            <a:endParaRPr lang="en-US" dirty="0"/>
          </a:p>
          <a:p>
            <a:r>
              <a:rPr lang="en-US" dirty="0"/>
              <a:t>The term “</a:t>
            </a:r>
            <a:r>
              <a:rPr lang="en-US" b="1" dirty="0">
                <a:solidFill>
                  <a:srgbClr val="00B050"/>
                </a:solidFill>
              </a:rPr>
              <a:t>marginal variable</a:t>
            </a:r>
            <a:r>
              <a:rPr lang="en-US" dirty="0"/>
              <a:t>” is used to refer to a subset </a:t>
            </a:r>
          </a:p>
          <a:p>
            <a:r>
              <a:rPr lang="en-US" dirty="0"/>
              <a:t>of variables in a table. They called “</a:t>
            </a:r>
            <a:r>
              <a:rPr lang="en-US" b="1" dirty="0">
                <a:solidFill>
                  <a:srgbClr val="00B050"/>
                </a:solidFill>
              </a:rPr>
              <a:t>marginal</a:t>
            </a:r>
            <a:r>
              <a:rPr lang="en-US" dirty="0"/>
              <a:t>” because they </a:t>
            </a:r>
          </a:p>
          <a:p>
            <a:r>
              <a:rPr lang="en-US" dirty="0"/>
              <a:t>used to be calculated by </a:t>
            </a:r>
            <a:r>
              <a:rPr lang="en-US" b="1" dirty="0">
                <a:solidFill>
                  <a:srgbClr val="00B050"/>
                </a:solidFill>
              </a:rPr>
              <a:t>summing values in a table along </a:t>
            </a:r>
          </a:p>
          <a:p>
            <a:r>
              <a:rPr lang="en-US" b="1" dirty="0">
                <a:solidFill>
                  <a:srgbClr val="00B050"/>
                </a:solidFill>
              </a:rPr>
              <a:t>rows or columns</a:t>
            </a:r>
            <a:r>
              <a:rPr lang="en-US" dirty="0"/>
              <a:t>, and writing the sum in the margins of the table.</a:t>
            </a:r>
          </a:p>
          <a:p>
            <a:endParaRPr lang="en-US" dirty="0"/>
          </a:p>
          <a:p>
            <a:r>
              <a:rPr lang="en-US" dirty="0"/>
              <a:t>Here are few examples of assigning probability.</a:t>
            </a:r>
          </a:p>
        </p:txBody>
      </p:sp>
      <p:sp>
        <p:nvSpPr>
          <p:cNvPr id="5" name="TextBox 4">
            <a:extLst>
              <a:ext uri="{FF2B5EF4-FFF2-40B4-BE49-F238E27FC236}">
                <a16:creationId xmlns:a16="http://schemas.microsoft.com/office/drawing/2014/main" id="{4EFE259D-D05B-5F41-8BD0-9A4D34A8B30A}"/>
              </a:ext>
            </a:extLst>
          </p:cNvPr>
          <p:cNvSpPr txBox="1"/>
          <p:nvPr/>
        </p:nvSpPr>
        <p:spPr>
          <a:xfrm>
            <a:off x="6742036" y="2173016"/>
            <a:ext cx="5229247" cy="4401205"/>
          </a:xfrm>
          <a:prstGeom prst="rect">
            <a:avLst/>
          </a:prstGeom>
          <a:solidFill>
            <a:schemeClr val="accent4">
              <a:lumMod val="20000"/>
              <a:lumOff val="80000"/>
            </a:schemeClr>
          </a:solidFill>
        </p:spPr>
        <p:txBody>
          <a:bodyPr wrap="square" rtlCol="0">
            <a:spAutoFit/>
          </a:bodyPr>
          <a:lstStyle/>
          <a:p>
            <a:r>
              <a:rPr lang="en-US" b="1" dirty="0">
                <a:solidFill>
                  <a:srgbClr val="0070C0"/>
                </a:solidFill>
              </a:rPr>
              <a:t>Example 3. Job Search</a:t>
            </a:r>
          </a:p>
          <a:p>
            <a:endParaRPr lang="en-US" dirty="0"/>
          </a:p>
          <a:p>
            <a:r>
              <a:rPr lang="en-US" dirty="0"/>
              <a:t>I get 2 emails with job descriptions every day, 10 per week.</a:t>
            </a:r>
          </a:p>
          <a:p>
            <a:endParaRPr lang="en-US" dirty="0"/>
          </a:p>
          <a:p>
            <a:r>
              <a:rPr lang="en-US" dirty="0"/>
              <a:t>Two of them may be a good fit: 2 of 10 (0.2).</a:t>
            </a:r>
          </a:p>
          <a:p>
            <a:endParaRPr lang="en-US" dirty="0"/>
          </a:p>
          <a:p>
            <a:r>
              <a:rPr lang="en-US" dirty="0"/>
              <a:t>So I send emails to "good fit" offers that I am interested. </a:t>
            </a:r>
          </a:p>
          <a:p>
            <a:r>
              <a:rPr lang="en-US" dirty="0"/>
              <a:t>I am invited to an interview for every third position I emailed to</a:t>
            </a:r>
          </a:p>
          <a:p>
            <a:r>
              <a:rPr lang="en-US" dirty="0"/>
              <a:t>    ( 0.2 / 3 = 0.067)</a:t>
            </a:r>
          </a:p>
          <a:p>
            <a:endParaRPr lang="en-US" dirty="0"/>
          </a:p>
          <a:p>
            <a:r>
              <a:rPr lang="en-US" dirty="0"/>
              <a:t>And I get 1 position out of 10 initial interviews (0.0067).</a:t>
            </a:r>
          </a:p>
          <a:p>
            <a:endParaRPr lang="en-US" dirty="0"/>
          </a:p>
          <a:p>
            <a:r>
              <a:rPr lang="en-US" dirty="0"/>
              <a:t>So the probability that an incoming email will result </a:t>
            </a:r>
          </a:p>
          <a:p>
            <a:r>
              <a:rPr lang="en-US" dirty="0"/>
              <a:t>in a job is 0.0067, or ~1%. </a:t>
            </a:r>
          </a:p>
          <a:p>
            <a:endParaRPr lang="en-US" dirty="0"/>
          </a:p>
          <a:p>
            <a:r>
              <a:rPr lang="en-US" dirty="0"/>
              <a:t>So, I need to consider 100 positions (this will take 10 weeks), </a:t>
            </a:r>
          </a:p>
          <a:p>
            <a:r>
              <a:rPr lang="en-US" dirty="0"/>
              <a:t>send 20 emails asking to invite, go to 6..7 interviews, </a:t>
            </a:r>
          </a:p>
          <a:p>
            <a:r>
              <a:rPr lang="en-US" dirty="0"/>
              <a:t>and eventually get a job.</a:t>
            </a:r>
          </a:p>
          <a:p>
            <a:endParaRPr lang="en-US" dirty="0"/>
          </a:p>
          <a:p>
            <a:r>
              <a:rPr lang="en-US" dirty="0"/>
              <a:t>So job search takes 2..3 months.</a:t>
            </a:r>
          </a:p>
        </p:txBody>
      </p:sp>
      <p:sp>
        <p:nvSpPr>
          <p:cNvPr id="6" name="TextBox 5">
            <a:extLst>
              <a:ext uri="{FF2B5EF4-FFF2-40B4-BE49-F238E27FC236}">
                <a16:creationId xmlns:a16="http://schemas.microsoft.com/office/drawing/2014/main" id="{B75A9A7D-B132-508A-2E74-D9B35CB1AE35}"/>
              </a:ext>
            </a:extLst>
          </p:cNvPr>
          <p:cNvSpPr txBox="1"/>
          <p:nvPr/>
        </p:nvSpPr>
        <p:spPr>
          <a:xfrm>
            <a:off x="167709" y="5404670"/>
            <a:ext cx="4822418" cy="1169551"/>
          </a:xfrm>
          <a:prstGeom prst="rect">
            <a:avLst/>
          </a:prstGeom>
          <a:solidFill>
            <a:schemeClr val="accent2">
              <a:lumMod val="20000"/>
              <a:lumOff val="80000"/>
            </a:schemeClr>
          </a:solidFill>
        </p:spPr>
        <p:txBody>
          <a:bodyPr wrap="square" rtlCol="0">
            <a:spAutoFit/>
          </a:bodyPr>
          <a:lstStyle/>
          <a:p>
            <a:r>
              <a:rPr lang="en-US" b="1" dirty="0">
                <a:solidFill>
                  <a:srgbClr val="0070C0"/>
                </a:solidFill>
              </a:rPr>
              <a:t>Example 2. Rolling a die.</a:t>
            </a:r>
          </a:p>
          <a:p>
            <a:endParaRPr lang="en-US" dirty="0"/>
          </a:p>
          <a:p>
            <a:r>
              <a:rPr lang="en-US" dirty="0"/>
              <a:t>Possible outcomes: (1,2,3,4,5,6).</a:t>
            </a:r>
          </a:p>
          <a:p>
            <a:r>
              <a:rPr lang="en-US" dirty="0"/>
              <a:t>They are mutually exclusive, probability equal, sum() = 1</a:t>
            </a:r>
          </a:p>
          <a:p>
            <a:r>
              <a:rPr lang="en-US" dirty="0"/>
              <a:t>So each probability = 1/6 = 0.167</a:t>
            </a:r>
          </a:p>
        </p:txBody>
      </p:sp>
      <p:sp>
        <p:nvSpPr>
          <p:cNvPr id="7" name="TextBox 6">
            <a:extLst>
              <a:ext uri="{FF2B5EF4-FFF2-40B4-BE49-F238E27FC236}">
                <a16:creationId xmlns:a16="http://schemas.microsoft.com/office/drawing/2014/main" id="{2B981F2C-1B33-8A33-D7A9-7F87977B6221}"/>
              </a:ext>
            </a:extLst>
          </p:cNvPr>
          <p:cNvSpPr txBox="1"/>
          <p:nvPr/>
        </p:nvSpPr>
        <p:spPr>
          <a:xfrm>
            <a:off x="167709" y="3325534"/>
            <a:ext cx="3816105" cy="1723549"/>
          </a:xfrm>
          <a:prstGeom prst="rect">
            <a:avLst/>
          </a:prstGeom>
          <a:solidFill>
            <a:schemeClr val="accent6">
              <a:lumMod val="20000"/>
              <a:lumOff val="80000"/>
            </a:schemeClr>
          </a:solidFill>
        </p:spPr>
        <p:txBody>
          <a:bodyPr wrap="square" rtlCol="0">
            <a:spAutoFit/>
          </a:bodyPr>
          <a:lstStyle/>
          <a:p>
            <a:r>
              <a:rPr lang="en-US" b="1" dirty="0">
                <a:solidFill>
                  <a:srgbClr val="0070C0"/>
                </a:solidFill>
              </a:rPr>
              <a:t>Example 1. Tossing a coin.</a:t>
            </a:r>
          </a:p>
          <a:p>
            <a:endParaRPr lang="en-US" dirty="0"/>
          </a:p>
          <a:p>
            <a:r>
              <a:rPr lang="en-US" dirty="0"/>
              <a:t>Possible outcomes : (tails or heads).</a:t>
            </a:r>
          </a:p>
          <a:p>
            <a:r>
              <a:rPr lang="en-US" dirty="0"/>
              <a:t>Events (tails of heads) are mutually exclusive. </a:t>
            </a:r>
          </a:p>
          <a:p>
            <a:r>
              <a:rPr lang="en-US" dirty="0"/>
              <a:t>Their probabilities should be equal.</a:t>
            </a:r>
          </a:p>
          <a:p>
            <a:r>
              <a:rPr lang="en-US" sz="1200" b="1" dirty="0">
                <a:solidFill>
                  <a:srgbClr val="0070C0"/>
                </a:solidFill>
                <a:latin typeface="Menlo" panose="020B0609030804020204" pitchFamily="49" charset="0"/>
                <a:ea typeface="Menlo" panose="020B0609030804020204" pitchFamily="49" charset="0"/>
                <a:cs typeface="Menlo" panose="020B0609030804020204" pitchFamily="49" charset="0"/>
              </a:rPr>
              <a:t>    P</a:t>
            </a:r>
            <a:r>
              <a:rPr lang="en-US" sz="1200" b="1" baseline="-25000" dirty="0">
                <a:solidFill>
                  <a:srgbClr val="0070C0"/>
                </a:solidFill>
                <a:latin typeface="Menlo" panose="020B0609030804020204" pitchFamily="49" charset="0"/>
                <a:ea typeface="Menlo" panose="020B0609030804020204" pitchFamily="49" charset="0"/>
                <a:cs typeface="Menlo" panose="020B0609030804020204" pitchFamily="49" charset="0"/>
              </a:rPr>
              <a:t>t</a:t>
            </a:r>
            <a:r>
              <a:rPr lang="en-US" sz="1200" b="1" dirty="0">
                <a:solidFill>
                  <a:srgbClr val="0070C0"/>
                </a:solidFill>
                <a:latin typeface="Menlo" panose="020B0609030804020204" pitchFamily="49" charset="0"/>
                <a:ea typeface="Menlo" panose="020B0609030804020204" pitchFamily="49" charset="0"/>
                <a:cs typeface="Menlo" panose="020B0609030804020204" pitchFamily="49" charset="0"/>
              </a:rPr>
              <a:t> + P</a:t>
            </a:r>
            <a:r>
              <a:rPr lang="en-US" sz="1200" b="1" baseline="-25000" dirty="0">
                <a:solidFill>
                  <a:srgbClr val="0070C0"/>
                </a:solidFill>
                <a:latin typeface="Menlo" panose="020B0609030804020204" pitchFamily="49" charset="0"/>
                <a:ea typeface="Menlo" panose="020B0609030804020204" pitchFamily="49" charset="0"/>
                <a:cs typeface="Menlo" panose="020B0609030804020204" pitchFamily="49" charset="0"/>
              </a:rPr>
              <a:t>h</a:t>
            </a:r>
            <a:r>
              <a:rPr lang="en-US" sz="1200" b="1" dirty="0">
                <a:solidFill>
                  <a:srgbClr val="0070C0"/>
                </a:solidFill>
                <a:latin typeface="Menlo" panose="020B0609030804020204" pitchFamily="49" charset="0"/>
                <a:ea typeface="Menlo" panose="020B0609030804020204" pitchFamily="49" charset="0"/>
                <a:cs typeface="Menlo" panose="020B0609030804020204" pitchFamily="49" charset="0"/>
              </a:rPr>
              <a:t> = 1</a:t>
            </a:r>
          </a:p>
          <a:p>
            <a:r>
              <a:rPr lang="en-US" sz="1200" b="1" dirty="0">
                <a:solidFill>
                  <a:srgbClr val="0070C0"/>
                </a:solidFill>
                <a:latin typeface="Menlo" panose="020B0609030804020204" pitchFamily="49" charset="0"/>
                <a:ea typeface="Menlo" panose="020B0609030804020204" pitchFamily="49" charset="0"/>
                <a:cs typeface="Menlo" panose="020B0609030804020204" pitchFamily="49" charset="0"/>
              </a:rPr>
              <a:t>    P</a:t>
            </a:r>
            <a:r>
              <a:rPr lang="en-US" sz="1200" b="1" baseline="-25000" dirty="0">
                <a:solidFill>
                  <a:srgbClr val="0070C0"/>
                </a:solidFill>
                <a:latin typeface="Menlo" panose="020B0609030804020204" pitchFamily="49" charset="0"/>
                <a:ea typeface="Menlo" panose="020B0609030804020204" pitchFamily="49" charset="0"/>
                <a:cs typeface="Menlo" panose="020B0609030804020204" pitchFamily="49" charset="0"/>
              </a:rPr>
              <a:t>t</a:t>
            </a:r>
            <a:r>
              <a:rPr lang="en-US" sz="1200" b="1" dirty="0">
                <a:solidFill>
                  <a:srgbClr val="0070C0"/>
                </a:solidFill>
                <a:latin typeface="Menlo" panose="020B0609030804020204" pitchFamily="49" charset="0"/>
                <a:ea typeface="Menlo" panose="020B0609030804020204" pitchFamily="49" charset="0"/>
                <a:cs typeface="Menlo" panose="020B0609030804020204" pitchFamily="49" charset="0"/>
              </a:rPr>
              <a:t> = 0.5</a:t>
            </a:r>
          </a:p>
          <a:p>
            <a:r>
              <a:rPr lang="en-US" sz="1200" b="1" dirty="0">
                <a:solidFill>
                  <a:srgbClr val="0070C0"/>
                </a:solidFill>
                <a:latin typeface="Menlo" panose="020B0609030804020204" pitchFamily="49" charset="0"/>
                <a:ea typeface="Menlo" panose="020B0609030804020204" pitchFamily="49" charset="0"/>
                <a:cs typeface="Menlo" panose="020B0609030804020204" pitchFamily="49" charset="0"/>
              </a:rPr>
              <a:t>    P</a:t>
            </a:r>
            <a:r>
              <a:rPr lang="en-US" sz="1200" b="1" baseline="-25000" dirty="0">
                <a:solidFill>
                  <a:srgbClr val="0070C0"/>
                </a:solidFill>
                <a:latin typeface="Menlo" panose="020B0609030804020204" pitchFamily="49" charset="0"/>
                <a:ea typeface="Menlo" panose="020B0609030804020204" pitchFamily="49" charset="0"/>
                <a:cs typeface="Menlo" panose="020B0609030804020204" pitchFamily="49" charset="0"/>
              </a:rPr>
              <a:t>h</a:t>
            </a:r>
            <a:r>
              <a:rPr lang="en-US" sz="1200" b="1" dirty="0">
                <a:solidFill>
                  <a:srgbClr val="0070C0"/>
                </a:solidFill>
                <a:latin typeface="Menlo" panose="020B0609030804020204" pitchFamily="49" charset="0"/>
                <a:ea typeface="Menlo" panose="020B0609030804020204" pitchFamily="49" charset="0"/>
                <a:cs typeface="Menlo" panose="020B0609030804020204" pitchFamily="49" charset="0"/>
              </a:rPr>
              <a:t> = 0.5</a:t>
            </a:r>
          </a:p>
        </p:txBody>
      </p:sp>
      <p:sp>
        <p:nvSpPr>
          <p:cNvPr id="8" name="TextBox 7">
            <a:extLst>
              <a:ext uri="{FF2B5EF4-FFF2-40B4-BE49-F238E27FC236}">
                <a16:creationId xmlns:a16="http://schemas.microsoft.com/office/drawing/2014/main" id="{D0D13123-3898-1C40-74CA-02EE7A7D9430}"/>
              </a:ext>
            </a:extLst>
          </p:cNvPr>
          <p:cNvSpPr txBox="1"/>
          <p:nvPr/>
        </p:nvSpPr>
        <p:spPr>
          <a:xfrm>
            <a:off x="0" y="0"/>
            <a:ext cx="3498574" cy="461665"/>
          </a:xfrm>
          <a:prstGeom prst="rect">
            <a:avLst/>
          </a:prstGeom>
          <a:noFill/>
        </p:spPr>
        <p:txBody>
          <a:bodyPr wrap="square" rtlCol="0">
            <a:spAutoFit/>
          </a:bodyPr>
          <a:lstStyle/>
          <a:p>
            <a:r>
              <a:rPr lang="en-US" sz="2400" b="1" dirty="0"/>
              <a:t>Probability Examples</a:t>
            </a:r>
          </a:p>
        </p:txBody>
      </p:sp>
      <p:pic>
        <p:nvPicPr>
          <p:cNvPr id="2" name="Picture 1">
            <a:extLst>
              <a:ext uri="{FF2B5EF4-FFF2-40B4-BE49-F238E27FC236}">
                <a16:creationId xmlns:a16="http://schemas.microsoft.com/office/drawing/2014/main" id="{5D195050-087F-60E5-41EB-F25E51F7D7C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742036" y="283779"/>
            <a:ext cx="4330700" cy="1676400"/>
          </a:xfrm>
          <a:prstGeom prst="rect">
            <a:avLst/>
          </a:prstGeom>
        </p:spPr>
      </p:pic>
      <p:sp>
        <p:nvSpPr>
          <p:cNvPr id="3" name="Right Arrow 2">
            <a:extLst>
              <a:ext uri="{FF2B5EF4-FFF2-40B4-BE49-F238E27FC236}">
                <a16:creationId xmlns:a16="http://schemas.microsoft.com/office/drawing/2014/main" id="{FB3A44E9-0625-7FBB-A6FB-B7BE2FFBD37E}"/>
              </a:ext>
            </a:extLst>
          </p:cNvPr>
          <p:cNvSpPr/>
          <p:nvPr/>
        </p:nvSpPr>
        <p:spPr>
          <a:xfrm rot="20478061">
            <a:off x="5512905" y="1385242"/>
            <a:ext cx="1060174" cy="2782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4266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B5F268-965F-C142-A102-83C02389B555}"/>
              </a:ext>
            </a:extLst>
          </p:cNvPr>
          <p:cNvSpPr txBox="1"/>
          <p:nvPr/>
        </p:nvSpPr>
        <p:spPr>
          <a:xfrm>
            <a:off x="375871" y="629238"/>
            <a:ext cx="5635733" cy="2492990"/>
          </a:xfrm>
          <a:prstGeom prst="rect">
            <a:avLst/>
          </a:prstGeom>
          <a:solidFill>
            <a:schemeClr val="accent2">
              <a:lumMod val="20000"/>
              <a:lumOff val="80000"/>
            </a:schemeClr>
          </a:solidFill>
        </p:spPr>
        <p:txBody>
          <a:bodyPr wrap="square" rtlCol="0">
            <a:spAutoFit/>
          </a:bodyPr>
          <a:lstStyle/>
          <a:p>
            <a:r>
              <a:rPr lang="en-US" dirty="0"/>
              <a:t>Venn Diagrams = Graphical representation of events as circles.</a:t>
            </a:r>
          </a:p>
          <a:p>
            <a:endParaRPr lang="en-US" dirty="0"/>
          </a:p>
          <a:p>
            <a:r>
              <a:rPr lang="en-US" dirty="0"/>
              <a:t>Search google images for:  </a:t>
            </a:r>
            <a:r>
              <a:rPr lang="en-US" sz="1200" b="1" dirty="0">
                <a:solidFill>
                  <a:srgbClr val="00B0F0"/>
                </a:solidFill>
                <a:latin typeface="Menlo" panose="020B0609030804020204" pitchFamily="49" charset="0"/>
                <a:ea typeface="Menlo" panose="020B0609030804020204" pitchFamily="49" charset="0"/>
                <a:cs typeface="Menlo" panose="020B0609030804020204" pitchFamily="49" charset="0"/>
              </a:rPr>
              <a:t>Venn Diagram A or B</a:t>
            </a:r>
            <a:br>
              <a:rPr lang="en-US" dirty="0"/>
            </a:br>
            <a:r>
              <a:rPr lang="en-US" dirty="0"/>
              <a:t>You will find many examples like the ones on the right.</a:t>
            </a:r>
          </a:p>
          <a:p>
            <a:pPr lvl="1"/>
            <a:r>
              <a:rPr lang="en-US" sz="1200" dirty="0">
                <a:solidFill>
                  <a:srgbClr val="00B0F0"/>
                </a:solidFill>
                <a:latin typeface="Menlo" panose="020B0609030804020204" pitchFamily="49" charset="0"/>
                <a:ea typeface="Menlo" panose="020B0609030804020204" pitchFamily="49" charset="0"/>
                <a:cs typeface="Menlo" panose="020B0609030804020204" pitchFamily="49" charset="0"/>
              </a:rPr>
              <a:t>  A</a:t>
            </a:r>
          </a:p>
          <a:p>
            <a:pPr lvl="1"/>
            <a:r>
              <a:rPr lang="en-US" sz="1200" dirty="0">
                <a:solidFill>
                  <a:srgbClr val="00B0F0"/>
                </a:solidFill>
                <a:latin typeface="Menlo" panose="020B0609030804020204" pitchFamily="49" charset="0"/>
                <a:ea typeface="Menlo" panose="020B0609030804020204" pitchFamily="49" charset="0"/>
                <a:cs typeface="Menlo" panose="020B0609030804020204" pitchFamily="49" charset="0"/>
              </a:rPr>
              <a:t>  not A</a:t>
            </a:r>
          </a:p>
          <a:p>
            <a:pPr lvl="1"/>
            <a:r>
              <a:rPr lang="en-US" sz="1200" dirty="0">
                <a:solidFill>
                  <a:srgbClr val="00B0F0"/>
                </a:solidFill>
                <a:latin typeface="Menlo" panose="020B0609030804020204" pitchFamily="49" charset="0"/>
                <a:ea typeface="Menlo" panose="020B0609030804020204" pitchFamily="49" charset="0"/>
                <a:cs typeface="Menlo" panose="020B0609030804020204" pitchFamily="49" charset="0"/>
              </a:rPr>
              <a:t>  disjoint sets</a:t>
            </a:r>
          </a:p>
          <a:p>
            <a:pPr lvl="1"/>
            <a:r>
              <a:rPr lang="en-US" sz="1200" dirty="0">
                <a:solidFill>
                  <a:srgbClr val="00B0F0"/>
                </a:solidFill>
                <a:latin typeface="Menlo" panose="020B0609030804020204" pitchFamily="49" charset="0"/>
                <a:ea typeface="Menlo" panose="020B0609030804020204" pitchFamily="49" charset="0"/>
                <a:cs typeface="Menlo" panose="020B0609030804020204" pitchFamily="49" charset="0"/>
              </a:rPr>
              <a:t>  B subset of A</a:t>
            </a:r>
          </a:p>
          <a:p>
            <a:pPr lvl="1"/>
            <a:r>
              <a:rPr lang="en-US" sz="1200" dirty="0">
                <a:solidFill>
                  <a:srgbClr val="00B0F0"/>
                </a:solidFill>
                <a:latin typeface="Menlo" panose="020B0609030804020204" pitchFamily="49" charset="0"/>
                <a:ea typeface="Menlo" panose="020B0609030804020204" pitchFamily="49" charset="0"/>
                <a:cs typeface="Menlo" panose="020B0609030804020204" pitchFamily="49" charset="0"/>
              </a:rPr>
              <a:t>  intersection (A and B)</a:t>
            </a:r>
          </a:p>
          <a:p>
            <a:pPr lvl="1"/>
            <a:r>
              <a:rPr lang="en-US" sz="1200" dirty="0">
                <a:solidFill>
                  <a:srgbClr val="00B0F0"/>
                </a:solidFill>
                <a:latin typeface="Menlo" panose="020B0609030804020204" pitchFamily="49" charset="0"/>
                <a:ea typeface="Menlo" panose="020B0609030804020204" pitchFamily="49" charset="0"/>
                <a:cs typeface="Menlo" panose="020B0609030804020204" pitchFamily="49" charset="0"/>
              </a:rPr>
              <a:t>  union (A or B)</a:t>
            </a:r>
          </a:p>
          <a:p>
            <a:endParaRPr lang="en-US" dirty="0"/>
          </a:p>
          <a:p>
            <a:r>
              <a:rPr lang="en-US" dirty="0"/>
              <a:t>There are many other combinations, for example, (A but not B)</a:t>
            </a:r>
          </a:p>
        </p:txBody>
      </p:sp>
      <p:pic>
        <p:nvPicPr>
          <p:cNvPr id="2" name="Picture 1">
            <a:extLst>
              <a:ext uri="{FF2B5EF4-FFF2-40B4-BE49-F238E27FC236}">
                <a16:creationId xmlns:a16="http://schemas.microsoft.com/office/drawing/2014/main" id="{53B9C2FE-C703-344E-807C-1F34D0C8391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695908" y="258901"/>
            <a:ext cx="5143166" cy="6227906"/>
          </a:xfrm>
          <a:prstGeom prst="rect">
            <a:avLst/>
          </a:prstGeom>
        </p:spPr>
      </p:pic>
      <p:sp>
        <p:nvSpPr>
          <p:cNvPr id="3" name="TextBox 2">
            <a:extLst>
              <a:ext uri="{FF2B5EF4-FFF2-40B4-BE49-F238E27FC236}">
                <a16:creationId xmlns:a16="http://schemas.microsoft.com/office/drawing/2014/main" id="{76DAEA7F-34CF-2F98-4C06-DB67D935B97B}"/>
              </a:ext>
            </a:extLst>
          </p:cNvPr>
          <p:cNvSpPr txBox="1"/>
          <p:nvPr/>
        </p:nvSpPr>
        <p:spPr>
          <a:xfrm>
            <a:off x="0" y="0"/>
            <a:ext cx="2991336" cy="523220"/>
          </a:xfrm>
          <a:prstGeom prst="rect">
            <a:avLst/>
          </a:prstGeom>
          <a:noFill/>
        </p:spPr>
        <p:txBody>
          <a:bodyPr wrap="square" rtlCol="0">
            <a:spAutoFit/>
          </a:bodyPr>
          <a:lstStyle/>
          <a:p>
            <a:r>
              <a:rPr lang="en-US" sz="2800" b="1"/>
              <a:t>Venn Diagrams</a:t>
            </a:r>
          </a:p>
        </p:txBody>
      </p:sp>
      <p:sp>
        <p:nvSpPr>
          <p:cNvPr id="5" name="TextBox 4">
            <a:extLst>
              <a:ext uri="{FF2B5EF4-FFF2-40B4-BE49-F238E27FC236}">
                <a16:creationId xmlns:a16="http://schemas.microsoft.com/office/drawing/2014/main" id="{3D32D249-9F4D-C448-9980-8A4FECFFE1ED}"/>
              </a:ext>
            </a:extLst>
          </p:cNvPr>
          <p:cNvSpPr txBox="1"/>
          <p:nvPr/>
        </p:nvSpPr>
        <p:spPr>
          <a:xfrm>
            <a:off x="352926" y="3438939"/>
            <a:ext cx="5658678" cy="3139321"/>
          </a:xfrm>
          <a:prstGeom prst="rect">
            <a:avLst/>
          </a:prstGeom>
          <a:solidFill>
            <a:schemeClr val="accent4">
              <a:lumMod val="20000"/>
              <a:lumOff val="80000"/>
            </a:schemeClr>
          </a:solidFill>
        </p:spPr>
        <p:txBody>
          <a:bodyPr wrap="square" rtlCol="0">
            <a:spAutoFit/>
          </a:bodyPr>
          <a:lstStyle/>
          <a:p>
            <a:r>
              <a:rPr lang="en-US" dirty="0"/>
              <a:t>If P(A) – </a:t>
            </a:r>
            <a:r>
              <a:rPr lang="en-US" dirty="0" err="1"/>
              <a:t>probabiltiy</a:t>
            </a:r>
            <a:r>
              <a:rPr lang="en-US" dirty="0"/>
              <a:t> of event A, then: P(A) + P(not A) = 1 </a:t>
            </a:r>
          </a:p>
          <a:p>
            <a:r>
              <a:rPr lang="en-US" dirty="0"/>
              <a:t>If A and B are events, then: </a:t>
            </a:r>
          </a:p>
          <a:p>
            <a:r>
              <a:rPr lang="en-US" sz="1200" dirty="0">
                <a:solidFill>
                  <a:srgbClr val="00B0F0"/>
                </a:solidFill>
                <a:latin typeface="Menlo" panose="020B0609030804020204" pitchFamily="49" charset="0"/>
                <a:ea typeface="Menlo" panose="020B0609030804020204" pitchFamily="49" charset="0"/>
                <a:cs typeface="Menlo" panose="020B0609030804020204" pitchFamily="49" charset="0"/>
              </a:rPr>
              <a:t>    P(A or B) = P(A) + P(B) – P(A and B) </a:t>
            </a:r>
          </a:p>
          <a:p>
            <a:endParaRPr lang="en-US" dirty="0"/>
          </a:p>
          <a:p>
            <a:r>
              <a:rPr lang="en-US" dirty="0"/>
              <a:t>For mutually exclusive events:</a:t>
            </a:r>
          </a:p>
          <a:p>
            <a:r>
              <a:rPr lang="en-US" sz="1200" dirty="0">
                <a:solidFill>
                  <a:srgbClr val="00B0F0"/>
                </a:solidFill>
                <a:latin typeface="Menlo" panose="020B0609030804020204" pitchFamily="49" charset="0"/>
                <a:ea typeface="Menlo" panose="020B0609030804020204" pitchFamily="49" charset="0"/>
                <a:cs typeface="Menlo" panose="020B0609030804020204" pitchFamily="49" charset="0"/>
              </a:rPr>
              <a:t>    P(A and B) = 0</a:t>
            </a:r>
          </a:p>
          <a:p>
            <a:r>
              <a:rPr lang="en-US" dirty="0"/>
              <a:t>so   </a:t>
            </a:r>
            <a:r>
              <a:rPr lang="en-US" sz="1200" dirty="0">
                <a:solidFill>
                  <a:srgbClr val="00B0F0"/>
                </a:solidFill>
                <a:latin typeface="Menlo" panose="020B0609030804020204" pitchFamily="49" charset="0"/>
                <a:ea typeface="Menlo" panose="020B0609030804020204" pitchFamily="49" charset="0"/>
                <a:cs typeface="Menlo" panose="020B0609030804020204" pitchFamily="49" charset="0"/>
              </a:rPr>
              <a:t>P(A or B) = P(A) + P(B)</a:t>
            </a:r>
          </a:p>
          <a:p>
            <a:endParaRPr lang="en-US" dirty="0"/>
          </a:p>
          <a:p>
            <a:r>
              <a:rPr lang="en-US" dirty="0"/>
              <a:t>Notation for Conditional Probability:</a:t>
            </a:r>
          </a:p>
          <a:p>
            <a:r>
              <a:rPr lang="en-US" sz="1200" dirty="0">
                <a:solidFill>
                  <a:srgbClr val="00B0F0"/>
                </a:solidFill>
                <a:latin typeface="Menlo" panose="020B0609030804020204" pitchFamily="49" charset="0"/>
                <a:ea typeface="Menlo" panose="020B0609030804020204" pitchFamily="49" charset="0"/>
                <a:cs typeface="Menlo" panose="020B0609030804020204" pitchFamily="49" charset="0"/>
              </a:rPr>
              <a:t>    P(A|B) – probability of A given that B has occurred.</a:t>
            </a:r>
          </a:p>
          <a:p>
            <a:r>
              <a:rPr lang="en-US" sz="1200" dirty="0">
                <a:solidFill>
                  <a:srgbClr val="00B0F0"/>
                </a:solidFill>
                <a:latin typeface="Menlo" panose="020B0609030804020204" pitchFamily="49" charset="0"/>
                <a:ea typeface="Menlo" panose="020B0609030804020204" pitchFamily="49" charset="0"/>
                <a:cs typeface="Menlo" panose="020B0609030804020204" pitchFamily="49" charset="0"/>
              </a:rPr>
              <a:t>    P(A|B) = P(A and B) / P(B) (if P(B) is not zero)</a:t>
            </a:r>
          </a:p>
          <a:p>
            <a:endParaRPr lang="en-US" dirty="0"/>
          </a:p>
          <a:p>
            <a:r>
              <a:rPr lang="en-US" dirty="0"/>
              <a:t>If A &amp; B are independent form each other, then:</a:t>
            </a:r>
          </a:p>
          <a:p>
            <a:r>
              <a:rPr lang="en-US" sz="1200" dirty="0">
                <a:solidFill>
                  <a:srgbClr val="00B0F0"/>
                </a:solidFill>
                <a:latin typeface="Menlo" panose="020B0609030804020204" pitchFamily="49" charset="0"/>
                <a:ea typeface="Menlo" panose="020B0609030804020204" pitchFamily="49" charset="0"/>
                <a:cs typeface="Menlo" panose="020B0609030804020204" pitchFamily="49" charset="0"/>
              </a:rPr>
              <a:t>    P(A|B) = P(A)</a:t>
            </a:r>
          </a:p>
          <a:p>
            <a:r>
              <a:rPr lang="en-US" sz="1200" dirty="0">
                <a:solidFill>
                  <a:srgbClr val="00B0F0"/>
                </a:solidFill>
                <a:latin typeface="Menlo" panose="020B0609030804020204" pitchFamily="49" charset="0"/>
                <a:ea typeface="Menlo" panose="020B0609030804020204" pitchFamily="49" charset="0"/>
                <a:cs typeface="Menlo" panose="020B0609030804020204" pitchFamily="49" charset="0"/>
              </a:rPr>
              <a:t>    P(B|A) = P(B)</a:t>
            </a:r>
          </a:p>
        </p:txBody>
      </p:sp>
    </p:spTree>
    <p:extLst>
      <p:ext uri="{BB962C8B-B14F-4D97-AF65-F5344CB8AC3E}">
        <p14:creationId xmlns:p14="http://schemas.microsoft.com/office/powerpoint/2010/main" val="3345387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80BCCA-2C61-AF4F-A60F-52F5007A8787}"/>
              </a:ext>
            </a:extLst>
          </p:cNvPr>
          <p:cNvSpPr txBox="1"/>
          <p:nvPr/>
        </p:nvSpPr>
        <p:spPr>
          <a:xfrm>
            <a:off x="100084" y="2987997"/>
            <a:ext cx="3938899" cy="523220"/>
          </a:xfrm>
          <a:prstGeom prst="rect">
            <a:avLst/>
          </a:prstGeom>
          <a:noFill/>
        </p:spPr>
        <p:txBody>
          <a:bodyPr wrap="none" rtlCol="0">
            <a:spAutoFit/>
          </a:bodyPr>
          <a:lstStyle/>
          <a:p>
            <a:r>
              <a:rPr lang="en-US" sz="2800" b="1" dirty="0"/>
              <a:t>Bonferroni Correction</a:t>
            </a:r>
          </a:p>
        </p:txBody>
      </p:sp>
      <p:sp>
        <p:nvSpPr>
          <p:cNvPr id="39" name="TextBox 38">
            <a:extLst>
              <a:ext uri="{FF2B5EF4-FFF2-40B4-BE49-F238E27FC236}">
                <a16:creationId xmlns:a16="http://schemas.microsoft.com/office/drawing/2014/main" id="{27A304D2-6800-2B40-9474-4647EA280910}"/>
              </a:ext>
            </a:extLst>
          </p:cNvPr>
          <p:cNvSpPr txBox="1"/>
          <p:nvPr/>
        </p:nvSpPr>
        <p:spPr>
          <a:xfrm>
            <a:off x="90466" y="3530593"/>
            <a:ext cx="9225812" cy="3108543"/>
          </a:xfrm>
          <a:prstGeom prst="rect">
            <a:avLst/>
          </a:prstGeom>
          <a:solidFill>
            <a:schemeClr val="accent4">
              <a:lumMod val="20000"/>
              <a:lumOff val="80000"/>
            </a:schemeClr>
          </a:solidFill>
        </p:spPr>
        <p:txBody>
          <a:bodyPr wrap="square" rtlCol="0">
            <a:spAutoFit/>
          </a:bodyPr>
          <a:lstStyle/>
          <a:p>
            <a:r>
              <a:rPr lang="en-US" dirty="0"/>
              <a:t>When conducting </a:t>
            </a:r>
            <a:r>
              <a:rPr lang="en-US" b="1" dirty="0">
                <a:solidFill>
                  <a:srgbClr val="00B050"/>
                </a:solidFill>
              </a:rPr>
              <a:t>multiple tests</a:t>
            </a:r>
            <a:r>
              <a:rPr lang="en-US" dirty="0"/>
              <a:t>, the chance of getting a significant error increases by pure chance. </a:t>
            </a:r>
          </a:p>
          <a:p>
            <a:r>
              <a:rPr lang="en-US" dirty="0"/>
              <a:t>To correct for this, we proportionally "decrease" the "alpha" value of each test.</a:t>
            </a:r>
          </a:p>
          <a:p>
            <a:endParaRPr lang="en-US" dirty="0"/>
          </a:p>
          <a:p>
            <a:r>
              <a:rPr lang="en-US" dirty="0"/>
              <a:t>Example:</a:t>
            </a:r>
          </a:p>
          <a:p>
            <a:r>
              <a:rPr lang="en-US" dirty="0"/>
              <a:t>Suppose we have five treatment groups: Ng = 5.</a:t>
            </a:r>
          </a:p>
          <a:p>
            <a:r>
              <a:rPr lang="en-US" dirty="0"/>
              <a:t>The Null Hypothesis (H0) is that group members are "equal" in all groups.</a:t>
            </a:r>
          </a:p>
          <a:p>
            <a:r>
              <a:rPr lang="en-US" dirty="0"/>
              <a:t>Alpha = 0.05 ("family alpha rate") – chance of rejecting H0</a:t>
            </a:r>
          </a:p>
          <a:p>
            <a:endParaRPr lang="en-US" dirty="0"/>
          </a:p>
          <a:p>
            <a:r>
              <a:rPr lang="en-US" dirty="0"/>
              <a:t>We decided to make 10 comparisons:</a:t>
            </a:r>
          </a:p>
          <a:p>
            <a:r>
              <a:rPr lang="en-US" dirty="0"/>
              <a:t>    1 to 2,     2 to 3,     3 to 4,     4 to 5,     1 to 3,     2 to 4,     3 to 5,     4 to 1,    (1 &amp; 2) to (3 &amp; 4),     (1 &amp; 2) to (4 &amp; 5)</a:t>
            </a:r>
          </a:p>
          <a:p>
            <a:endParaRPr lang="en-US" dirty="0"/>
          </a:p>
          <a:p>
            <a:r>
              <a:rPr lang="en-US" dirty="0"/>
              <a:t>We will use new corrected alpha </a:t>
            </a:r>
            <a:r>
              <a:rPr lang="en-US" dirty="0" err="1"/>
              <a:t>Alpha_new</a:t>
            </a:r>
            <a:r>
              <a:rPr lang="en-US" dirty="0"/>
              <a:t> = Alpha/10 = 0.005 for each of those 10 tests.</a:t>
            </a:r>
          </a:p>
          <a:p>
            <a:r>
              <a:rPr lang="en-US" dirty="0"/>
              <a:t>If any of the 10 tests rejects the H0 (using this small </a:t>
            </a:r>
            <a:r>
              <a:rPr lang="en-US" dirty="0" err="1"/>
              <a:t>Alpha_new</a:t>
            </a:r>
            <a:r>
              <a:rPr lang="en-US" dirty="0"/>
              <a:t> value of 0.005), </a:t>
            </a:r>
          </a:p>
          <a:p>
            <a:r>
              <a:rPr lang="en-US" dirty="0"/>
              <a:t>then we reject H0 for the whole "family".</a:t>
            </a:r>
          </a:p>
        </p:txBody>
      </p:sp>
      <p:sp>
        <p:nvSpPr>
          <p:cNvPr id="8" name="TextBox 7">
            <a:extLst>
              <a:ext uri="{FF2B5EF4-FFF2-40B4-BE49-F238E27FC236}">
                <a16:creationId xmlns:a16="http://schemas.microsoft.com/office/drawing/2014/main" id="{8040F7C3-0742-E84C-B6FF-4D1910EB83F6}"/>
              </a:ext>
            </a:extLst>
          </p:cNvPr>
          <p:cNvSpPr txBox="1"/>
          <p:nvPr/>
        </p:nvSpPr>
        <p:spPr>
          <a:xfrm>
            <a:off x="100084" y="618534"/>
            <a:ext cx="3956532" cy="307777"/>
          </a:xfrm>
          <a:prstGeom prst="rect">
            <a:avLst/>
          </a:prstGeom>
          <a:solidFill>
            <a:schemeClr val="accent4">
              <a:lumMod val="20000"/>
              <a:lumOff val="80000"/>
            </a:schemeClr>
          </a:solidFill>
        </p:spPr>
        <p:txBody>
          <a:bodyPr wrap="square" rtlCol="0">
            <a:spAutoFit/>
          </a:bodyPr>
          <a:lstStyle/>
          <a:p>
            <a:r>
              <a:rPr lang="en-US" dirty="0"/>
              <a:t>P(A∪B) = P(A) + P(B) − P(A∩B) ≤ P(A) + P(B)</a:t>
            </a:r>
          </a:p>
        </p:txBody>
      </p:sp>
      <p:sp>
        <p:nvSpPr>
          <p:cNvPr id="41" name="TextBox 40">
            <a:extLst>
              <a:ext uri="{FF2B5EF4-FFF2-40B4-BE49-F238E27FC236}">
                <a16:creationId xmlns:a16="http://schemas.microsoft.com/office/drawing/2014/main" id="{3D618927-60E0-1D44-9633-4AD4142072CB}"/>
              </a:ext>
            </a:extLst>
          </p:cNvPr>
          <p:cNvSpPr txBox="1"/>
          <p:nvPr/>
        </p:nvSpPr>
        <p:spPr>
          <a:xfrm>
            <a:off x="100084" y="153888"/>
            <a:ext cx="3956532" cy="523220"/>
          </a:xfrm>
          <a:prstGeom prst="rect">
            <a:avLst/>
          </a:prstGeom>
          <a:noFill/>
        </p:spPr>
        <p:txBody>
          <a:bodyPr wrap="none" rtlCol="0">
            <a:spAutoFit/>
          </a:bodyPr>
          <a:lstStyle/>
          <a:p>
            <a:r>
              <a:rPr lang="en-US" sz="2800" b="1" dirty="0"/>
              <a:t>Union Bound Formula</a:t>
            </a:r>
          </a:p>
        </p:txBody>
      </p:sp>
      <p:pic>
        <p:nvPicPr>
          <p:cNvPr id="1058" name="Picture 34" descr="Intersection of Sets using Venn Diagram |Solved Examples of Intersection of  Sets">
            <a:extLst>
              <a:ext uri="{FF2B5EF4-FFF2-40B4-BE49-F238E27FC236}">
                <a16:creationId xmlns:a16="http://schemas.microsoft.com/office/drawing/2014/main" id="{3C3A0D9E-139D-E348-86E2-F8A5072E6B1A}"/>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5214568" y="65793"/>
            <a:ext cx="1449909" cy="907574"/>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6751AB79-B70C-CA4C-A7E6-0726676EC2C7}"/>
              </a:ext>
            </a:extLst>
          </p:cNvPr>
          <p:cNvSpPr txBox="1"/>
          <p:nvPr/>
        </p:nvSpPr>
        <p:spPr>
          <a:xfrm>
            <a:off x="100084" y="1062374"/>
            <a:ext cx="3799438" cy="523220"/>
          </a:xfrm>
          <a:prstGeom prst="rect">
            <a:avLst/>
          </a:prstGeom>
          <a:noFill/>
        </p:spPr>
        <p:txBody>
          <a:bodyPr wrap="none" rtlCol="0">
            <a:spAutoFit/>
          </a:bodyPr>
          <a:lstStyle/>
          <a:p>
            <a:r>
              <a:rPr lang="en-US" sz="2800" b="1" dirty="0"/>
              <a:t>Bonferroni Inequality</a:t>
            </a:r>
          </a:p>
        </p:txBody>
      </p:sp>
      <p:sp>
        <p:nvSpPr>
          <p:cNvPr id="44" name="TextBox 43">
            <a:extLst>
              <a:ext uri="{FF2B5EF4-FFF2-40B4-BE49-F238E27FC236}">
                <a16:creationId xmlns:a16="http://schemas.microsoft.com/office/drawing/2014/main" id="{A5B86BFC-66BE-A646-8F44-B9B94AC94CEF}"/>
              </a:ext>
            </a:extLst>
          </p:cNvPr>
          <p:cNvSpPr txBox="1"/>
          <p:nvPr/>
        </p:nvSpPr>
        <p:spPr>
          <a:xfrm>
            <a:off x="100084" y="1563204"/>
            <a:ext cx="4392492" cy="1169551"/>
          </a:xfrm>
          <a:prstGeom prst="rect">
            <a:avLst/>
          </a:prstGeom>
          <a:solidFill>
            <a:schemeClr val="accent4">
              <a:lumMod val="20000"/>
              <a:lumOff val="80000"/>
            </a:schemeClr>
          </a:solidFill>
        </p:spPr>
        <p:txBody>
          <a:bodyPr wrap="square" rtlCol="0">
            <a:spAutoFit/>
          </a:bodyPr>
          <a:lstStyle/>
          <a:p>
            <a:r>
              <a:rPr lang="en-US" dirty="0"/>
              <a:t>P(A∩B) = P(A) + P(B) −  P(A∪B)  &gt;= P(A) + P(B) – 1</a:t>
            </a:r>
          </a:p>
          <a:p>
            <a:endParaRPr lang="en-US" dirty="0"/>
          </a:p>
          <a:p>
            <a:r>
              <a:rPr lang="en-US" dirty="0"/>
              <a:t>A = smart, B = beautiful</a:t>
            </a:r>
          </a:p>
          <a:p>
            <a:r>
              <a:rPr lang="en-US" dirty="0"/>
              <a:t>If P(A) ~ 0.9, and P(B) ~ 0.9, then P(A &amp; B) &gt;= 0.8</a:t>
            </a:r>
          </a:p>
          <a:p>
            <a:r>
              <a:rPr lang="en-US" dirty="0"/>
              <a:t>If P(A) ~ 0.5, and P(B) ~ 0.5, then P(A &amp; B) &gt;= 0.0</a:t>
            </a:r>
          </a:p>
        </p:txBody>
      </p:sp>
      <p:pic>
        <p:nvPicPr>
          <p:cNvPr id="1060" name="Picture 36">
            <a:extLst>
              <a:ext uri="{FF2B5EF4-FFF2-40B4-BE49-F238E27FC236}">
                <a16:creationId xmlns:a16="http://schemas.microsoft.com/office/drawing/2014/main" id="{3C44B8D3-E273-5A46-9144-D6C869F87247}"/>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095730" y="618534"/>
            <a:ext cx="1458853" cy="225210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47F983F-9CFE-A44E-A7B9-C3CFCB43D9EF}"/>
              </a:ext>
            </a:extLst>
          </p:cNvPr>
          <p:cNvSpPr txBox="1"/>
          <p:nvPr/>
        </p:nvSpPr>
        <p:spPr>
          <a:xfrm>
            <a:off x="9634564" y="2904833"/>
            <a:ext cx="2381184" cy="830997"/>
          </a:xfrm>
          <a:prstGeom prst="rect">
            <a:avLst/>
          </a:prstGeom>
          <a:noFill/>
        </p:spPr>
        <p:txBody>
          <a:bodyPr wrap="square" rtlCol="0">
            <a:spAutoFit/>
          </a:bodyPr>
          <a:lstStyle/>
          <a:p>
            <a:pPr algn="ctr"/>
            <a:r>
              <a:rPr lang="en-US" sz="1600" dirty="0"/>
              <a:t>Carlo Emilio Bonferroni</a:t>
            </a:r>
          </a:p>
          <a:p>
            <a:pPr algn="ctr"/>
            <a:r>
              <a:rPr lang="en-US" sz="1600" dirty="0"/>
              <a:t>1892 – 1960</a:t>
            </a:r>
          </a:p>
          <a:p>
            <a:pPr algn="ctr"/>
            <a:r>
              <a:rPr lang="en-US" sz="1600" dirty="0"/>
              <a:t>Florence, Italy</a:t>
            </a:r>
          </a:p>
        </p:txBody>
      </p:sp>
      <p:sp>
        <p:nvSpPr>
          <p:cNvPr id="19" name="Rectangle 18">
            <a:extLst>
              <a:ext uri="{FF2B5EF4-FFF2-40B4-BE49-F238E27FC236}">
                <a16:creationId xmlns:a16="http://schemas.microsoft.com/office/drawing/2014/main" id="{6119EA38-394B-1149-A5D7-5874CD2165C4}"/>
              </a:ext>
            </a:extLst>
          </p:cNvPr>
          <p:cNvSpPr/>
          <p:nvPr/>
        </p:nvSpPr>
        <p:spPr>
          <a:xfrm>
            <a:off x="6989585" y="1523998"/>
            <a:ext cx="1111216" cy="1235588"/>
          </a:xfrm>
          <a:prstGeom prst="rect">
            <a:avLst/>
          </a:prstGeom>
          <a:pattFill prst="pct70">
            <a:fgClr>
              <a:srgbClr val="00B0F0"/>
            </a:fgClr>
            <a:bgClr>
              <a:schemeClr val="bg1"/>
            </a:bgClr>
          </a:patt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D1C1BF-D884-184D-AAB1-7C488C7A3375}"/>
              </a:ext>
            </a:extLst>
          </p:cNvPr>
          <p:cNvSpPr/>
          <p:nvPr/>
        </p:nvSpPr>
        <p:spPr>
          <a:xfrm>
            <a:off x="6988049" y="1268336"/>
            <a:ext cx="1111216" cy="255662"/>
          </a:xfrm>
          <a:prstGeom prst="rect">
            <a:avLst/>
          </a:prstGeom>
          <a:pattFill prst="pct5">
            <a:fgClr>
              <a:schemeClr val="accent1"/>
            </a:fgClr>
            <a:bgClr>
              <a:schemeClr val="bg1"/>
            </a:bgClr>
          </a:pattFill>
          <a:ln w="508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0794473-3895-2444-8768-069DF41B1E0F}"/>
              </a:ext>
            </a:extLst>
          </p:cNvPr>
          <p:cNvSpPr/>
          <p:nvPr/>
        </p:nvSpPr>
        <p:spPr>
          <a:xfrm>
            <a:off x="6989869" y="2759586"/>
            <a:ext cx="1111216" cy="255662"/>
          </a:xfrm>
          <a:prstGeom prst="rect">
            <a:avLst/>
          </a:prstGeom>
          <a:pattFill prst="pct5">
            <a:fgClr>
              <a:schemeClr val="accent1"/>
            </a:fgClr>
            <a:bgClr>
              <a:schemeClr val="bg1"/>
            </a:bgClr>
          </a:pattFill>
          <a:ln w="508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6993AD7B-BEF4-2545-935A-69018E7C08C7}"/>
              </a:ext>
            </a:extLst>
          </p:cNvPr>
          <p:cNvSpPr txBox="1"/>
          <p:nvPr/>
        </p:nvSpPr>
        <p:spPr>
          <a:xfrm>
            <a:off x="7113726" y="1860711"/>
            <a:ext cx="891048" cy="461665"/>
          </a:xfrm>
          <a:prstGeom prst="rect">
            <a:avLst/>
          </a:prstGeom>
          <a:noFill/>
        </p:spPr>
        <p:txBody>
          <a:bodyPr wrap="square" rtlCol="0">
            <a:spAutoFit/>
          </a:bodyPr>
          <a:lstStyle/>
          <a:p>
            <a:r>
              <a:rPr lang="en-US" sz="2400" b="1" dirty="0"/>
              <a:t>A∩B</a:t>
            </a:r>
          </a:p>
        </p:txBody>
      </p:sp>
      <p:sp>
        <p:nvSpPr>
          <p:cNvPr id="24" name="TextBox 23">
            <a:extLst>
              <a:ext uri="{FF2B5EF4-FFF2-40B4-BE49-F238E27FC236}">
                <a16:creationId xmlns:a16="http://schemas.microsoft.com/office/drawing/2014/main" id="{CB6CAA4B-826F-844E-B3B2-51D85197766B}"/>
              </a:ext>
            </a:extLst>
          </p:cNvPr>
          <p:cNvSpPr txBox="1"/>
          <p:nvPr/>
        </p:nvSpPr>
        <p:spPr>
          <a:xfrm>
            <a:off x="7384295" y="2658549"/>
            <a:ext cx="340743" cy="461665"/>
          </a:xfrm>
          <a:prstGeom prst="rect">
            <a:avLst/>
          </a:prstGeom>
          <a:noFill/>
        </p:spPr>
        <p:txBody>
          <a:bodyPr wrap="square" rtlCol="0">
            <a:spAutoFit/>
          </a:bodyPr>
          <a:lstStyle/>
          <a:p>
            <a:r>
              <a:rPr lang="en-US" sz="2400" b="1" dirty="0"/>
              <a:t>B</a:t>
            </a:r>
          </a:p>
        </p:txBody>
      </p:sp>
      <p:sp>
        <p:nvSpPr>
          <p:cNvPr id="25" name="TextBox 24">
            <a:extLst>
              <a:ext uri="{FF2B5EF4-FFF2-40B4-BE49-F238E27FC236}">
                <a16:creationId xmlns:a16="http://schemas.microsoft.com/office/drawing/2014/main" id="{F59478F9-AB32-0445-AD45-45D8902525F5}"/>
              </a:ext>
            </a:extLst>
          </p:cNvPr>
          <p:cNvSpPr txBox="1"/>
          <p:nvPr/>
        </p:nvSpPr>
        <p:spPr>
          <a:xfrm>
            <a:off x="7374135" y="1166609"/>
            <a:ext cx="340743" cy="461665"/>
          </a:xfrm>
          <a:prstGeom prst="rect">
            <a:avLst/>
          </a:prstGeom>
          <a:noFill/>
        </p:spPr>
        <p:txBody>
          <a:bodyPr wrap="square" rtlCol="0">
            <a:spAutoFit/>
          </a:bodyPr>
          <a:lstStyle/>
          <a:p>
            <a:r>
              <a:rPr lang="en-US" sz="2400" b="1" dirty="0"/>
              <a:t>A</a:t>
            </a:r>
          </a:p>
        </p:txBody>
      </p:sp>
      <p:sp>
        <p:nvSpPr>
          <p:cNvPr id="26" name="Rectangle 25">
            <a:extLst>
              <a:ext uri="{FF2B5EF4-FFF2-40B4-BE49-F238E27FC236}">
                <a16:creationId xmlns:a16="http://schemas.microsoft.com/office/drawing/2014/main" id="{6EAE7B57-E2D0-3140-9D83-18EB2EBD24F5}"/>
              </a:ext>
            </a:extLst>
          </p:cNvPr>
          <p:cNvSpPr/>
          <p:nvPr/>
        </p:nvSpPr>
        <p:spPr>
          <a:xfrm>
            <a:off x="4946412" y="1520649"/>
            <a:ext cx="1744290" cy="1235588"/>
          </a:xfrm>
          <a:prstGeom prst="rect">
            <a:avLst/>
          </a:prstGeom>
          <a:pattFill prst="pct70">
            <a:fgClr>
              <a:srgbClr val="00B0F0"/>
            </a:fgClr>
            <a:bgClr>
              <a:schemeClr val="bg1"/>
            </a:bgClr>
          </a:patt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1054823-EB2E-0842-8E00-3AD88F5A1450}"/>
              </a:ext>
            </a:extLst>
          </p:cNvPr>
          <p:cNvSpPr/>
          <p:nvPr/>
        </p:nvSpPr>
        <p:spPr>
          <a:xfrm>
            <a:off x="4944876" y="1264987"/>
            <a:ext cx="1744290" cy="255662"/>
          </a:xfrm>
          <a:prstGeom prst="rect">
            <a:avLst/>
          </a:prstGeom>
          <a:pattFill prst="pct5">
            <a:fgClr>
              <a:schemeClr val="accent1"/>
            </a:fgClr>
            <a:bgClr>
              <a:schemeClr val="bg1"/>
            </a:bgClr>
          </a:pattFill>
          <a:ln w="508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9B47906-0491-E848-AB4F-B39CED1F7B2C}"/>
              </a:ext>
            </a:extLst>
          </p:cNvPr>
          <p:cNvSpPr/>
          <p:nvPr/>
        </p:nvSpPr>
        <p:spPr>
          <a:xfrm>
            <a:off x="4946696" y="2756237"/>
            <a:ext cx="1744290" cy="255662"/>
          </a:xfrm>
          <a:prstGeom prst="rect">
            <a:avLst/>
          </a:prstGeom>
          <a:pattFill prst="pct5">
            <a:fgClr>
              <a:schemeClr val="accent1"/>
            </a:fgClr>
            <a:bgClr>
              <a:schemeClr val="bg1"/>
            </a:bgClr>
          </a:pattFill>
          <a:ln w="508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B06F8336-A5A2-6543-B55F-745D62CE5E83}"/>
              </a:ext>
            </a:extLst>
          </p:cNvPr>
          <p:cNvSpPr txBox="1"/>
          <p:nvPr/>
        </p:nvSpPr>
        <p:spPr>
          <a:xfrm>
            <a:off x="5371497" y="1857362"/>
            <a:ext cx="891048" cy="461665"/>
          </a:xfrm>
          <a:prstGeom prst="rect">
            <a:avLst/>
          </a:prstGeom>
          <a:noFill/>
        </p:spPr>
        <p:txBody>
          <a:bodyPr wrap="square" rtlCol="0">
            <a:spAutoFit/>
          </a:bodyPr>
          <a:lstStyle/>
          <a:p>
            <a:r>
              <a:rPr lang="en-US" sz="2400" b="1" dirty="0"/>
              <a:t>A∩B</a:t>
            </a:r>
          </a:p>
        </p:txBody>
      </p:sp>
      <p:sp>
        <p:nvSpPr>
          <p:cNvPr id="30" name="TextBox 29">
            <a:extLst>
              <a:ext uri="{FF2B5EF4-FFF2-40B4-BE49-F238E27FC236}">
                <a16:creationId xmlns:a16="http://schemas.microsoft.com/office/drawing/2014/main" id="{B6B312BC-AA97-A949-B869-DE72630F5310}"/>
              </a:ext>
            </a:extLst>
          </p:cNvPr>
          <p:cNvSpPr txBox="1"/>
          <p:nvPr/>
        </p:nvSpPr>
        <p:spPr>
          <a:xfrm>
            <a:off x="5642066" y="2655200"/>
            <a:ext cx="340743" cy="461665"/>
          </a:xfrm>
          <a:prstGeom prst="rect">
            <a:avLst/>
          </a:prstGeom>
          <a:noFill/>
        </p:spPr>
        <p:txBody>
          <a:bodyPr wrap="square" rtlCol="0">
            <a:spAutoFit/>
          </a:bodyPr>
          <a:lstStyle/>
          <a:p>
            <a:r>
              <a:rPr lang="en-US" sz="2400" b="1" dirty="0"/>
              <a:t>B</a:t>
            </a:r>
          </a:p>
        </p:txBody>
      </p:sp>
      <p:sp>
        <p:nvSpPr>
          <p:cNvPr id="31" name="TextBox 30">
            <a:extLst>
              <a:ext uri="{FF2B5EF4-FFF2-40B4-BE49-F238E27FC236}">
                <a16:creationId xmlns:a16="http://schemas.microsoft.com/office/drawing/2014/main" id="{6B667B8B-30DD-9444-BFC2-9A8B64F907CF}"/>
              </a:ext>
            </a:extLst>
          </p:cNvPr>
          <p:cNvSpPr txBox="1"/>
          <p:nvPr/>
        </p:nvSpPr>
        <p:spPr>
          <a:xfrm>
            <a:off x="5631906" y="1163260"/>
            <a:ext cx="340743" cy="461665"/>
          </a:xfrm>
          <a:prstGeom prst="rect">
            <a:avLst/>
          </a:prstGeom>
          <a:noFill/>
        </p:spPr>
        <p:txBody>
          <a:bodyPr wrap="square" rtlCol="0">
            <a:spAutoFit/>
          </a:bodyPr>
          <a:lstStyle/>
          <a:p>
            <a:r>
              <a:rPr lang="en-US" sz="2400" b="1" dirty="0"/>
              <a:t>A</a:t>
            </a:r>
          </a:p>
        </p:txBody>
      </p:sp>
      <p:sp>
        <p:nvSpPr>
          <p:cNvPr id="32" name="Rectangle 31">
            <a:extLst>
              <a:ext uri="{FF2B5EF4-FFF2-40B4-BE49-F238E27FC236}">
                <a16:creationId xmlns:a16="http://schemas.microsoft.com/office/drawing/2014/main" id="{284D3EC6-34A6-1049-94C3-144A2434F4C3}"/>
              </a:ext>
            </a:extLst>
          </p:cNvPr>
          <p:cNvSpPr/>
          <p:nvPr/>
        </p:nvSpPr>
        <p:spPr>
          <a:xfrm>
            <a:off x="8109305" y="1265058"/>
            <a:ext cx="880188" cy="1746842"/>
          </a:xfrm>
          <a:prstGeom prst="rect">
            <a:avLst/>
          </a:prstGeom>
          <a:noFill/>
          <a:ln w="508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7941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8" name="Google Shape;88;p13"/>
              <p:cNvSpPr txBox="1"/>
              <p:nvPr/>
            </p:nvSpPr>
            <p:spPr>
              <a:xfrm>
                <a:off x="145742" y="1208258"/>
                <a:ext cx="6187097" cy="2450487"/>
              </a:xfrm>
              <a:prstGeom prst="rect">
                <a:avLst/>
              </a:prstGeom>
              <a:noFill/>
              <a:ln w="635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i="0" u="none" strike="noStrike" cap="none" dirty="0">
                    <a:solidFill>
                      <a:srgbClr val="0070C0"/>
                    </a:solidFill>
                    <a:latin typeface="Calibri"/>
                    <a:ea typeface="Calibri"/>
                    <a:cs typeface="Calibri"/>
                    <a:sym typeface="Calibri"/>
                  </a:rPr>
                  <a:t>Bayes’ Theorem </a:t>
                </a:r>
                <a:r>
                  <a:rPr lang="en-US" sz="2000" b="0" i="0" u="none" strike="noStrike" cap="none" dirty="0">
                    <a:solidFill>
                      <a:schemeClr val="dk1"/>
                    </a:solidFill>
                    <a:latin typeface="Calibri"/>
                    <a:ea typeface="Calibri"/>
                    <a:cs typeface="Calibri"/>
                    <a:sym typeface="Calibri"/>
                  </a:rPr>
                  <a:t>(conditional probability)</a:t>
                </a:r>
              </a:p>
              <a:p>
                <a:pPr marL="0" marR="0" lvl="0" indent="0" algn="l" rtl="0">
                  <a:spcBef>
                    <a:spcPts val="0"/>
                  </a:spcBef>
                  <a:spcAft>
                    <a:spcPts val="0"/>
                  </a:spcAft>
                  <a:buNone/>
                </a:pPr>
                <a:endParaRPr lang="en-US" sz="1200" b="0" i="0" u="none" strike="noStrike" cap="none" dirty="0">
                  <a:solidFill>
                    <a:schemeClr val="dk1"/>
                  </a:solidFill>
                  <a:latin typeface="Calibri"/>
                  <a:ea typeface="Calibri"/>
                  <a:cs typeface="Calibri"/>
                  <a:sym typeface="Calibri"/>
                </a:endParaRPr>
              </a:p>
              <a:p>
                <a:pPr/>
                <a14:m>
                  <m:oMathPara xmlns:m="http://schemas.openxmlformats.org/officeDocument/2006/math">
                    <m:oMathParaPr>
                      <m:jc m:val="center"/>
                    </m:oMathParaPr>
                    <m:oMath xmlns:m="http://schemas.openxmlformats.org/officeDocument/2006/math">
                      <m:r>
                        <a:rPr lang="en-US" b="1" i="1">
                          <a:latin typeface="Cambria Math" panose="02040503050406030204" pitchFamily="18" charset="0"/>
                        </a:rPr>
                        <m:t>𝑷</m:t>
                      </m:r>
                      <m:r>
                        <a:rPr lang="en-US" b="1" i="1">
                          <a:latin typeface="Cambria Math" panose="02040503050406030204" pitchFamily="18" charset="0"/>
                        </a:rPr>
                        <m:t>(</m:t>
                      </m:r>
                      <m:r>
                        <a:rPr lang="en-US" b="1" i="1">
                          <a:latin typeface="Cambria Math" panose="02040503050406030204" pitchFamily="18" charset="0"/>
                        </a:rPr>
                        <m:t>𝑨</m:t>
                      </m:r>
                      <m:r>
                        <a:rPr lang="en-US" b="1" i="1">
                          <a:latin typeface="Cambria Math" panose="02040503050406030204" pitchFamily="18" charset="0"/>
                        </a:rPr>
                        <m:t>|</m:t>
                      </m:r>
                      <m:r>
                        <a:rPr lang="en-US" b="1" i="1">
                          <a:latin typeface="Cambria Math" panose="02040503050406030204" pitchFamily="18" charset="0"/>
                        </a:rPr>
                        <m:t>𝑩</m:t>
                      </m:r>
                      <m:r>
                        <a:rPr lang="en-US" b="1" i="1">
                          <a:latin typeface="Cambria Math" panose="02040503050406030204" pitchFamily="18" charset="0"/>
                        </a:rPr>
                        <m:t>) = </m:t>
                      </m:r>
                      <m:f>
                        <m:fPr>
                          <m:ctrlPr>
                            <a:rPr lang="en-US" b="1" i="1">
                              <a:latin typeface="Cambria Math" panose="02040503050406030204" pitchFamily="18" charset="0"/>
                            </a:rPr>
                          </m:ctrlPr>
                        </m:fPr>
                        <m:num>
                          <m:r>
                            <a:rPr lang="en-US" b="1" i="1">
                              <a:latin typeface="Cambria Math" panose="02040503050406030204" pitchFamily="18" charset="0"/>
                            </a:rPr>
                            <m:t>𝑷</m:t>
                          </m:r>
                          <m:r>
                            <a:rPr lang="en-US" b="1" i="1">
                              <a:latin typeface="Cambria Math" panose="02040503050406030204" pitchFamily="18" charset="0"/>
                            </a:rPr>
                            <m:t>(</m:t>
                          </m:r>
                          <m:r>
                            <a:rPr lang="en-US" b="1" i="1">
                              <a:latin typeface="Cambria Math" panose="02040503050406030204" pitchFamily="18" charset="0"/>
                            </a:rPr>
                            <m:t>𝑩</m:t>
                          </m:r>
                          <m:r>
                            <a:rPr lang="en-US" b="1" i="1">
                              <a:latin typeface="Cambria Math" panose="02040503050406030204" pitchFamily="18" charset="0"/>
                            </a:rPr>
                            <m:t>|</m:t>
                          </m:r>
                          <m:r>
                            <a:rPr lang="en-US" b="1" i="1">
                              <a:latin typeface="Cambria Math" panose="02040503050406030204" pitchFamily="18" charset="0"/>
                            </a:rPr>
                            <m:t>𝑨</m:t>
                          </m:r>
                          <m:r>
                            <a:rPr lang="en-US" b="1" i="1">
                              <a:latin typeface="Cambria Math" panose="02040503050406030204" pitchFamily="18" charset="0"/>
                            </a:rPr>
                            <m:t>) ∗ </m:t>
                          </m:r>
                          <m:r>
                            <a:rPr lang="en-US" b="1" i="1">
                              <a:latin typeface="Cambria Math" panose="02040503050406030204" pitchFamily="18" charset="0"/>
                            </a:rPr>
                            <m:t>𝑷</m:t>
                          </m:r>
                          <m:r>
                            <a:rPr lang="en-US" b="1" i="1">
                              <a:latin typeface="Cambria Math" panose="02040503050406030204" pitchFamily="18" charset="0"/>
                            </a:rPr>
                            <m:t>(</m:t>
                          </m:r>
                          <m:r>
                            <a:rPr lang="en-US" b="1" i="1">
                              <a:latin typeface="Cambria Math" panose="02040503050406030204" pitchFamily="18" charset="0"/>
                            </a:rPr>
                            <m:t>𝑨</m:t>
                          </m:r>
                          <m:r>
                            <a:rPr lang="en-US" b="1" i="1">
                              <a:latin typeface="Cambria Math" panose="02040503050406030204" pitchFamily="18" charset="0"/>
                            </a:rPr>
                            <m:t>)</m:t>
                          </m:r>
                        </m:num>
                        <m:den>
                          <m:r>
                            <a:rPr lang="en-US" b="1" i="1">
                              <a:latin typeface="Cambria Math" panose="02040503050406030204" pitchFamily="18" charset="0"/>
                            </a:rPr>
                            <m:t>𝑷</m:t>
                          </m:r>
                          <m:r>
                            <a:rPr lang="en-US" b="1" i="1">
                              <a:latin typeface="Cambria Math" panose="02040503050406030204" pitchFamily="18" charset="0"/>
                            </a:rPr>
                            <m:t>(</m:t>
                          </m:r>
                          <m:r>
                            <a:rPr lang="en-US" b="1" i="1">
                              <a:latin typeface="Cambria Math" panose="02040503050406030204" pitchFamily="18" charset="0"/>
                            </a:rPr>
                            <m:t>𝑩</m:t>
                          </m:r>
                          <m:r>
                            <a:rPr lang="en-US" b="1" i="1">
                              <a:latin typeface="Cambria Math" panose="02040503050406030204" pitchFamily="18" charset="0"/>
                            </a:rPr>
                            <m:t>)</m:t>
                          </m:r>
                        </m:den>
                      </m:f>
                    </m:oMath>
                  </m:oMathPara>
                </a14:m>
                <a:endParaRPr lang="en-US" dirty="0"/>
              </a:p>
              <a:p>
                <a:pPr marL="0" marR="0" lvl="0" indent="0" algn="l" rtl="0">
                  <a:spcBef>
                    <a:spcPts val="0"/>
                  </a:spcBef>
                  <a:spcAft>
                    <a:spcPts val="0"/>
                  </a:spcAft>
                  <a:buNone/>
                </a:pPr>
                <a:r>
                  <a:rPr lang="en-US" sz="2000" dirty="0">
                    <a:solidFill>
                      <a:schemeClr val="dk1"/>
                    </a:solidFill>
                    <a:latin typeface="Calibri"/>
                    <a:cs typeface="Calibri"/>
                    <a:sym typeface="Calibri"/>
                  </a:rPr>
                  <a:t>or</a:t>
                </a:r>
              </a:p>
              <a:p>
                <a:pPr algn="ctr"/>
                <a:r>
                  <a:rPr lang="en-US" sz="2000" dirty="0">
                    <a:solidFill>
                      <a:schemeClr val="dk1"/>
                    </a:solidFill>
                    <a:latin typeface="Calibri"/>
                    <a:cs typeface="Calibri"/>
                    <a:sym typeface="Calibri"/>
                  </a:rPr>
                  <a:t>     </a:t>
                </a:r>
                <a14:m>
                  <m:oMath xmlns:m="http://schemas.openxmlformats.org/officeDocument/2006/math">
                    <m:r>
                      <a:rPr lang="en-US" b="1" i="1">
                        <a:latin typeface="Cambria Math" panose="02040503050406030204" pitchFamily="18" charset="0"/>
                      </a:rPr>
                      <m:t>𝑷</m:t>
                    </m:r>
                    <m:r>
                      <a:rPr lang="en-US" b="1" i="1">
                        <a:latin typeface="Cambria Math" panose="02040503050406030204" pitchFamily="18" charset="0"/>
                      </a:rPr>
                      <m:t>(</m:t>
                    </m:r>
                    <m:r>
                      <a:rPr lang="en-US" b="1" i="1">
                        <a:latin typeface="Cambria Math" panose="02040503050406030204" pitchFamily="18" charset="0"/>
                      </a:rPr>
                      <m:t>𝑨</m:t>
                    </m:r>
                    <m:r>
                      <a:rPr lang="en-US" b="1" i="1">
                        <a:latin typeface="Cambria Math" panose="02040503050406030204" pitchFamily="18" charset="0"/>
                      </a:rPr>
                      <m:t>|</m:t>
                    </m:r>
                    <m:r>
                      <a:rPr lang="en-US" b="1" i="1">
                        <a:latin typeface="Cambria Math" panose="02040503050406030204" pitchFamily="18" charset="0"/>
                      </a:rPr>
                      <m:t>𝑩</m:t>
                    </m:r>
                    <m:r>
                      <a:rPr lang="en-US" b="1" i="1">
                        <a:latin typeface="Cambria Math" panose="02040503050406030204" pitchFamily="18" charset="0"/>
                      </a:rPr>
                      <m:t>)∗ </m:t>
                    </m:r>
                    <m:r>
                      <a:rPr lang="en-US" b="1" i="1">
                        <a:latin typeface="Cambria Math" panose="02040503050406030204" pitchFamily="18" charset="0"/>
                      </a:rPr>
                      <m:t>𝑷</m:t>
                    </m:r>
                    <m:r>
                      <a:rPr lang="en-US" b="1" i="1">
                        <a:latin typeface="Cambria Math" panose="02040503050406030204" pitchFamily="18" charset="0"/>
                      </a:rPr>
                      <m:t>(</m:t>
                    </m:r>
                    <m:r>
                      <a:rPr lang="en-US" b="1" i="1">
                        <a:latin typeface="Cambria Math" panose="02040503050406030204" pitchFamily="18" charset="0"/>
                      </a:rPr>
                      <m:t>𝑩</m:t>
                    </m:r>
                    <m:r>
                      <a:rPr lang="en-US" b="1" i="1">
                        <a:latin typeface="Cambria Math" panose="02040503050406030204" pitchFamily="18" charset="0"/>
                      </a:rPr>
                      <m:t>) = </m:t>
                    </m:r>
                    <m:r>
                      <a:rPr lang="en-US" b="1" i="1">
                        <a:latin typeface="Cambria Math" panose="02040503050406030204" pitchFamily="18" charset="0"/>
                      </a:rPr>
                      <m:t>𝑷</m:t>
                    </m:r>
                    <m:r>
                      <a:rPr lang="en-US" b="1" i="1">
                        <a:latin typeface="Cambria Math" panose="02040503050406030204" pitchFamily="18" charset="0"/>
                      </a:rPr>
                      <m:t>(</m:t>
                    </m:r>
                    <m:r>
                      <a:rPr lang="en-US" b="1" i="1">
                        <a:latin typeface="Cambria Math" panose="02040503050406030204" pitchFamily="18" charset="0"/>
                      </a:rPr>
                      <m:t>𝑩</m:t>
                    </m:r>
                    <m:r>
                      <a:rPr lang="en-US" b="1" i="1">
                        <a:latin typeface="Cambria Math" panose="02040503050406030204" pitchFamily="18" charset="0"/>
                      </a:rPr>
                      <m:t>|</m:t>
                    </m:r>
                    <m:r>
                      <a:rPr lang="en-US" b="1" i="1">
                        <a:latin typeface="Cambria Math" panose="02040503050406030204" pitchFamily="18" charset="0"/>
                      </a:rPr>
                      <m:t>𝑨</m:t>
                    </m:r>
                    <m:r>
                      <a:rPr lang="en-US" b="1" i="1">
                        <a:latin typeface="Cambria Math" panose="02040503050406030204" pitchFamily="18" charset="0"/>
                      </a:rPr>
                      <m:t>) ∗ </m:t>
                    </m:r>
                    <m:r>
                      <a:rPr lang="en-US" b="1" i="1">
                        <a:latin typeface="Cambria Math" panose="02040503050406030204" pitchFamily="18" charset="0"/>
                      </a:rPr>
                      <m:t>𝑷</m:t>
                    </m:r>
                    <m:r>
                      <a:rPr lang="en-US" b="1" i="1">
                        <a:latin typeface="Cambria Math" panose="02040503050406030204" pitchFamily="18" charset="0"/>
                      </a:rPr>
                      <m:t>(</m:t>
                    </m:r>
                    <m:r>
                      <a:rPr lang="en-US" b="1" i="1">
                        <a:latin typeface="Cambria Math" panose="02040503050406030204" pitchFamily="18" charset="0"/>
                      </a:rPr>
                      <m:t>𝑨</m:t>
                    </m:r>
                    <m:r>
                      <a:rPr lang="en-US" b="1" i="1">
                        <a:latin typeface="Cambria Math" panose="02040503050406030204" pitchFamily="18" charset="0"/>
                      </a:rPr>
                      <m:t>)</m:t>
                    </m:r>
                  </m:oMath>
                </a14:m>
                <a:endParaRPr lang="en-US" dirty="0"/>
              </a:p>
              <a:p>
                <a:pPr marL="0" marR="0" lvl="0" indent="0" algn="l" rtl="0">
                  <a:spcBef>
                    <a:spcPts val="0"/>
                  </a:spcBef>
                  <a:spcAft>
                    <a:spcPts val="0"/>
                  </a:spcAft>
                  <a:buNone/>
                </a:pPr>
                <a:endParaRPr lang="en-US" sz="1200" dirty="0">
                  <a:solidFill>
                    <a:schemeClr val="dk1"/>
                  </a:solidFill>
                  <a:latin typeface="Calibri"/>
                  <a:cs typeface="Calibri"/>
                  <a:sym typeface="Calibri"/>
                </a:endParaRPr>
              </a:p>
              <a:p>
                <a:pPr marL="0" marR="0" lvl="0" indent="0" algn="l" rtl="0">
                  <a:spcBef>
                    <a:spcPts val="0"/>
                  </a:spcBef>
                  <a:spcAft>
                    <a:spcPts val="0"/>
                  </a:spcAft>
                  <a:buNone/>
                </a:pPr>
                <a:r>
                  <a:rPr lang="en-US" sz="2400" b="0" i="0" u="none" strike="noStrike" cap="none" dirty="0">
                    <a:solidFill>
                      <a:schemeClr val="dk1"/>
                    </a:solidFill>
                    <a:latin typeface="Calibri"/>
                    <a:ea typeface="Calibri"/>
                    <a:cs typeface="Calibri"/>
                    <a:sym typeface="Calibri"/>
                  </a:rPr>
                  <a:t>where A and B are events, and P(B) not equal 0.</a:t>
                </a:r>
                <a:endParaRPr sz="2400" b="0" i="0" u="none" strike="noStrike" cap="none" dirty="0">
                  <a:solidFill>
                    <a:schemeClr val="dk1"/>
                  </a:solidFill>
                  <a:latin typeface="Calibri"/>
                  <a:ea typeface="Calibri"/>
                  <a:cs typeface="Calibri"/>
                  <a:sym typeface="Calibri"/>
                </a:endParaRPr>
              </a:p>
            </p:txBody>
          </p:sp>
        </mc:Choice>
        <mc:Fallback xmlns="">
          <p:sp>
            <p:nvSpPr>
              <p:cNvPr id="88" name="Google Shape;88;p13"/>
              <p:cNvSpPr txBox="1">
                <a:spLocks noRot="1" noChangeAspect="1" noMove="1" noResize="1" noEditPoints="1" noAdjustHandles="1" noChangeArrowheads="1" noChangeShapeType="1" noTextEdit="1"/>
              </p:cNvSpPr>
              <p:nvPr/>
            </p:nvSpPr>
            <p:spPr>
              <a:xfrm>
                <a:off x="145742" y="1208258"/>
                <a:ext cx="6187097" cy="2450487"/>
              </a:xfrm>
              <a:prstGeom prst="rect">
                <a:avLst/>
              </a:prstGeom>
              <a:blipFill>
                <a:blip r:embed="rId3"/>
                <a:stretch>
                  <a:fillRect l="-2028" t="-2010" b="-1005"/>
                </a:stretch>
              </a:blipFill>
              <a:ln w="63500" cap="flat" cmpd="sng">
                <a:solidFill>
                  <a:schemeClr val="accent6"/>
                </a:solidFill>
                <a:prstDash val="solid"/>
                <a:round/>
                <a:headEnd type="none" w="sm" len="sm"/>
                <a:tailEnd type="none" w="sm" len="sm"/>
              </a:ln>
            </p:spPr>
            <p:txBody>
              <a:bodyPr/>
              <a:lstStyle/>
              <a:p>
                <a:r>
                  <a:rPr lang="en-US">
                    <a:noFill/>
                  </a:rPr>
                  <a:t> </a:t>
                </a:r>
              </a:p>
            </p:txBody>
          </p:sp>
        </mc:Fallback>
      </mc:AlternateContent>
      <p:sp>
        <p:nvSpPr>
          <p:cNvPr id="89" name="Google Shape;89;p13"/>
          <p:cNvSpPr txBox="1"/>
          <p:nvPr/>
        </p:nvSpPr>
        <p:spPr>
          <a:xfrm>
            <a:off x="4371747" y="4245137"/>
            <a:ext cx="5029055" cy="248205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a:solidFill>
                  <a:schemeClr val="dk1"/>
                </a:solidFill>
                <a:latin typeface="Arial" panose="020B0604020202020204" pitchFamily="34" charset="0"/>
                <a:cs typeface="Arial" panose="020B0604020202020204" pitchFamily="34" charset="0"/>
                <a:sym typeface="Calibri"/>
              </a:rPr>
              <a:t>A = Happy, B = Rich</a:t>
            </a:r>
            <a:endParaRPr dirty="0">
              <a:latin typeface="Arial" panose="020B0604020202020204" pitchFamily="34" charset="0"/>
              <a:cs typeface="Arial" panose="020B0604020202020204" pitchFamily="34" charset="0"/>
            </a:endParaRPr>
          </a:p>
          <a:p>
            <a:pPr marL="0" marR="0" lvl="0" indent="0" algn="l" rtl="0">
              <a:spcBef>
                <a:spcPts val="0"/>
              </a:spcBef>
              <a:spcAft>
                <a:spcPts val="0"/>
              </a:spcAft>
              <a:buNone/>
            </a:pPr>
            <a:r>
              <a:rPr lang="en-US" dirty="0">
                <a:solidFill>
                  <a:schemeClr val="dk1"/>
                </a:solidFill>
                <a:latin typeface="Arial" panose="020B0604020202020204" pitchFamily="34" charset="0"/>
                <a:ea typeface="Calibri"/>
                <a:cs typeface="Arial" panose="020B0604020202020204" pitchFamily="34" charset="0"/>
                <a:sym typeface="Calibri"/>
              </a:rPr>
              <a:t>P(A) = 40% = probability of being happy (Yellow)</a:t>
            </a:r>
          </a:p>
          <a:p>
            <a:pPr marL="0" marR="0" lvl="0" indent="0" algn="l" rtl="0">
              <a:spcBef>
                <a:spcPts val="0"/>
              </a:spcBef>
              <a:spcAft>
                <a:spcPts val="0"/>
              </a:spcAft>
              <a:buNone/>
            </a:pPr>
            <a:r>
              <a:rPr lang="en-US" dirty="0">
                <a:solidFill>
                  <a:schemeClr val="dk1"/>
                </a:solidFill>
                <a:latin typeface="Arial" panose="020B0604020202020204" pitchFamily="34" charset="0"/>
                <a:ea typeface="Calibri"/>
                <a:cs typeface="Arial" panose="020B0604020202020204" pitchFamily="34" charset="0"/>
                <a:sym typeface="Calibri"/>
              </a:rPr>
              <a:t>P(B) = 5% = probability of being rich (Blue)</a:t>
            </a:r>
          </a:p>
          <a:p>
            <a:pPr marL="0" marR="0" lvl="0" indent="0" algn="l" rtl="0">
              <a:spcBef>
                <a:spcPts val="0"/>
              </a:spcBef>
              <a:spcAft>
                <a:spcPts val="0"/>
              </a:spcAft>
              <a:buNone/>
            </a:pPr>
            <a:endParaRPr lang="en-US" dirty="0">
              <a:solidFill>
                <a:schemeClr val="dk1"/>
              </a:solidFill>
              <a:latin typeface="Arial" panose="020B0604020202020204" pitchFamily="34" charset="0"/>
              <a:ea typeface="Calibri"/>
              <a:cs typeface="Arial" panose="020B0604020202020204" pitchFamily="34" charset="0"/>
              <a:sym typeface="Calibri"/>
            </a:endParaRPr>
          </a:p>
          <a:p>
            <a:pPr lvl="0"/>
            <a:r>
              <a:rPr lang="en-US" dirty="0">
                <a:solidFill>
                  <a:schemeClr val="dk1"/>
                </a:solidFill>
                <a:latin typeface="Arial" panose="020B0604020202020204" pitchFamily="34" charset="0"/>
                <a:ea typeface="Calibri"/>
                <a:cs typeface="Arial" panose="020B0604020202020204" pitchFamily="34" charset="0"/>
                <a:sym typeface="Calibri"/>
              </a:rPr>
              <a:t>P(B|A) = 10% = probability of being rich given that Happy</a:t>
            </a:r>
          </a:p>
          <a:p>
            <a:pPr lvl="0"/>
            <a:r>
              <a:rPr lang="en-US" dirty="0">
                <a:solidFill>
                  <a:schemeClr val="dk1"/>
                </a:solidFill>
                <a:latin typeface="Arial" panose="020B0604020202020204" pitchFamily="34" charset="0"/>
                <a:ea typeface="Calibri"/>
                <a:cs typeface="Arial" panose="020B0604020202020204" pitchFamily="34" charset="0"/>
                <a:sym typeface="Calibri"/>
              </a:rPr>
              <a:t>P(A|B) = 80% = probability of being happy given that rich</a:t>
            </a:r>
          </a:p>
          <a:p>
            <a:pPr marL="0" marR="0" lvl="0" indent="0" algn="l" rtl="0">
              <a:spcBef>
                <a:spcPts val="0"/>
              </a:spcBef>
              <a:spcAft>
                <a:spcPts val="0"/>
              </a:spcAft>
              <a:buNone/>
            </a:pPr>
            <a:endParaRPr lang="en-US" dirty="0">
              <a:solidFill>
                <a:schemeClr val="dk1"/>
              </a:solidFill>
              <a:latin typeface="Arial" panose="020B0604020202020204" pitchFamily="34" charset="0"/>
              <a:ea typeface="Calibri"/>
              <a:cs typeface="Arial" panose="020B0604020202020204" pitchFamily="34" charset="0"/>
              <a:sym typeface="Calibri"/>
            </a:endParaRPr>
          </a:p>
          <a:p>
            <a:pPr marL="0" marR="0" lvl="0" indent="0" algn="l" rtl="0">
              <a:spcBef>
                <a:spcPts val="0"/>
              </a:spcBef>
              <a:spcAft>
                <a:spcPts val="0"/>
              </a:spcAft>
              <a:buNone/>
            </a:pPr>
            <a:r>
              <a:rPr lang="en-US" dirty="0">
                <a:solidFill>
                  <a:schemeClr val="dk1"/>
                </a:solidFill>
                <a:latin typeface="Arial" panose="020B0604020202020204" pitchFamily="34" charset="0"/>
                <a:ea typeface="Calibri"/>
                <a:cs typeface="Arial" panose="020B0604020202020204" pitchFamily="34" charset="0"/>
                <a:sym typeface="Calibri"/>
              </a:rPr>
              <a:t>Intersection:</a:t>
            </a:r>
          </a:p>
          <a:p>
            <a:r>
              <a:rPr lang="en-US" dirty="0">
                <a:solidFill>
                  <a:schemeClr val="dk1"/>
                </a:solidFill>
                <a:latin typeface="Arial" panose="020B0604020202020204" pitchFamily="34" charset="0"/>
                <a:ea typeface="Calibri"/>
                <a:cs typeface="Arial" panose="020B0604020202020204" pitchFamily="34" charset="0"/>
                <a:sym typeface="Calibri"/>
              </a:rPr>
              <a:t>P(A &amp; B) = 4% = probability of rich &amp; happy (Green)</a:t>
            </a:r>
          </a:p>
          <a:p>
            <a:pPr marL="0" marR="0" lvl="0" indent="0" algn="l" rtl="0">
              <a:spcBef>
                <a:spcPts val="0"/>
              </a:spcBef>
              <a:spcAft>
                <a:spcPts val="0"/>
              </a:spcAft>
              <a:buNone/>
            </a:pPr>
            <a:r>
              <a:rPr lang="en-US" dirty="0">
                <a:solidFill>
                  <a:schemeClr val="dk1"/>
                </a:solidFill>
                <a:latin typeface="Arial" panose="020B0604020202020204" pitchFamily="34" charset="0"/>
                <a:ea typeface="Calibri"/>
                <a:cs typeface="Arial" panose="020B0604020202020204" pitchFamily="34" charset="0"/>
                <a:sym typeface="Calibri"/>
              </a:rPr>
              <a:t>P(A|B)*P(B) = 80%*5% = 4%</a:t>
            </a:r>
            <a:endParaRPr dirty="0">
              <a:solidFill>
                <a:schemeClr val="dk1"/>
              </a:solidFill>
              <a:latin typeface="Arial" panose="020B0604020202020204" pitchFamily="34" charset="0"/>
              <a:ea typeface="Calibri"/>
              <a:cs typeface="Arial" panose="020B0604020202020204" pitchFamily="34" charset="0"/>
              <a:sym typeface="Calibri"/>
            </a:endParaRPr>
          </a:p>
          <a:p>
            <a:pPr marL="0" marR="0" lvl="0" indent="0" algn="l" rtl="0">
              <a:spcBef>
                <a:spcPts val="0"/>
              </a:spcBef>
              <a:spcAft>
                <a:spcPts val="0"/>
              </a:spcAft>
              <a:buNone/>
            </a:pPr>
            <a:r>
              <a:rPr lang="en-US" dirty="0">
                <a:solidFill>
                  <a:schemeClr val="dk1"/>
                </a:solidFill>
                <a:latin typeface="Arial" panose="020B0604020202020204" pitchFamily="34" charset="0"/>
                <a:ea typeface="Calibri"/>
                <a:cs typeface="Arial" panose="020B0604020202020204" pitchFamily="34" charset="0"/>
                <a:sym typeface="Calibri"/>
              </a:rPr>
              <a:t>P(B|A)*P(A) = 10%*40% = 4%</a:t>
            </a:r>
          </a:p>
        </p:txBody>
      </p:sp>
      <p:sp>
        <p:nvSpPr>
          <p:cNvPr id="90" name="Google Shape;90;p13"/>
          <p:cNvSpPr txBox="1"/>
          <p:nvPr/>
        </p:nvSpPr>
        <p:spPr>
          <a:xfrm>
            <a:off x="2614" y="28999"/>
            <a:ext cx="7972927"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dirty="0">
                <a:solidFill>
                  <a:srgbClr val="0070C0"/>
                </a:solidFill>
                <a:latin typeface="Calibri"/>
                <a:ea typeface="Calibri"/>
                <a:cs typeface="Calibri"/>
                <a:sym typeface="Calibri"/>
              </a:rPr>
              <a:t>Bayesian inference - </a:t>
            </a:r>
            <a:r>
              <a:rPr lang="en-US" sz="2800" dirty="0">
                <a:solidFill>
                  <a:srgbClr val="0070C0"/>
                </a:solidFill>
                <a:latin typeface="Calibri"/>
                <a:ea typeface="Calibri"/>
                <a:cs typeface="Calibri"/>
                <a:sym typeface="Calibri"/>
              </a:rPr>
              <a:t>calculate probability</a:t>
            </a:r>
            <a:endParaRPr dirty="0"/>
          </a:p>
          <a:p>
            <a:pPr marL="0" marR="0" lvl="0" indent="0" algn="l" rtl="0">
              <a:spcBef>
                <a:spcPts val="0"/>
              </a:spcBef>
              <a:spcAft>
                <a:spcPts val="0"/>
              </a:spcAft>
              <a:buNone/>
            </a:pPr>
            <a:r>
              <a:rPr lang="en-US" sz="2800" dirty="0">
                <a:solidFill>
                  <a:srgbClr val="0070C0"/>
                </a:solidFill>
                <a:latin typeface="Calibri"/>
                <a:ea typeface="Calibri"/>
                <a:cs typeface="Calibri"/>
                <a:sym typeface="Calibri"/>
              </a:rPr>
              <a:t>following chains of dependencies or correlations</a:t>
            </a:r>
            <a:endParaRPr dirty="0"/>
          </a:p>
        </p:txBody>
      </p:sp>
      <p:sp>
        <p:nvSpPr>
          <p:cNvPr id="91" name="Google Shape;91;p13"/>
          <p:cNvSpPr txBox="1"/>
          <p:nvPr/>
        </p:nvSpPr>
        <p:spPr>
          <a:xfrm>
            <a:off x="10130582" y="2386087"/>
            <a:ext cx="158817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Thomas Bayes </a:t>
            </a:r>
            <a:br>
              <a:rPr lang="en-US" sz="1800" dirty="0">
                <a:solidFill>
                  <a:schemeClr val="dk1"/>
                </a:solidFill>
                <a:latin typeface="Calibri"/>
                <a:ea typeface="Calibri"/>
                <a:cs typeface="Calibri"/>
                <a:sym typeface="Calibri"/>
              </a:rPr>
            </a:br>
            <a:r>
              <a:rPr lang="en-US" sz="1800" dirty="0">
                <a:solidFill>
                  <a:schemeClr val="dk1"/>
                </a:solidFill>
                <a:latin typeface="Calibri"/>
                <a:ea typeface="Calibri"/>
                <a:cs typeface="Calibri"/>
                <a:sym typeface="Calibri"/>
              </a:rPr>
              <a:t>(1701–1761)</a:t>
            </a:r>
            <a:endParaRPr sz="1800" dirty="0">
              <a:solidFill>
                <a:schemeClr val="dk1"/>
              </a:solidFill>
              <a:latin typeface="Calibri"/>
              <a:ea typeface="Calibri"/>
              <a:cs typeface="Calibri"/>
              <a:sym typeface="Calibri"/>
            </a:endParaRPr>
          </a:p>
        </p:txBody>
      </p:sp>
      <p:pic>
        <p:nvPicPr>
          <p:cNvPr id="92" name="Google Shape;92;p1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005418" y="172276"/>
            <a:ext cx="1818487" cy="2213811"/>
          </a:xfrm>
          <a:prstGeom prst="rect">
            <a:avLst/>
          </a:prstGeom>
          <a:noFill/>
          <a:ln>
            <a:noFill/>
          </a:ln>
        </p:spPr>
      </p:pic>
      <p:sp>
        <p:nvSpPr>
          <p:cNvPr id="96" name="Google Shape;96;p13"/>
          <p:cNvSpPr/>
          <p:nvPr/>
        </p:nvSpPr>
        <p:spPr>
          <a:xfrm>
            <a:off x="154113" y="4371240"/>
            <a:ext cx="4129818" cy="2229852"/>
          </a:xfrm>
          <a:prstGeom prst="rect">
            <a:avLst/>
          </a:prstGeom>
          <a:solidFill>
            <a:srgbClr val="FBE4D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 name="Google Shape;97;p13"/>
          <p:cNvSpPr/>
          <p:nvPr/>
        </p:nvSpPr>
        <p:spPr>
          <a:xfrm>
            <a:off x="339372" y="4676040"/>
            <a:ext cx="3224463" cy="1764631"/>
          </a:xfrm>
          <a:prstGeom prst="ellipse">
            <a:avLst/>
          </a:prstGeom>
          <a:solidFill>
            <a:srgbClr val="FFC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 name="Google Shape;98;p13"/>
          <p:cNvSpPr/>
          <p:nvPr/>
        </p:nvSpPr>
        <p:spPr>
          <a:xfrm>
            <a:off x="2515290" y="5107887"/>
            <a:ext cx="1397874" cy="900935"/>
          </a:xfrm>
          <a:prstGeom prst="ellipse">
            <a:avLst/>
          </a:prstGeom>
          <a:solidFill>
            <a:srgbClr val="00B0F0">
              <a:alpha val="40784"/>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9" name="Google Shape;99;p13"/>
          <p:cNvSpPr txBox="1"/>
          <p:nvPr/>
        </p:nvSpPr>
        <p:spPr>
          <a:xfrm>
            <a:off x="1240836" y="5107887"/>
            <a:ext cx="1274454" cy="90093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dirty="0">
                <a:solidFill>
                  <a:srgbClr val="FF0000"/>
                </a:solidFill>
                <a:latin typeface="Calibri"/>
                <a:ea typeface="Calibri"/>
                <a:cs typeface="Calibri"/>
                <a:sym typeface="Calibri"/>
              </a:rPr>
              <a:t>A</a:t>
            </a:r>
          </a:p>
          <a:p>
            <a:pPr marL="0" marR="0" lvl="0" indent="0" algn="l" rtl="0">
              <a:spcBef>
                <a:spcPts val="0"/>
              </a:spcBef>
              <a:spcAft>
                <a:spcPts val="0"/>
              </a:spcAft>
              <a:buNone/>
            </a:pPr>
            <a:r>
              <a:rPr lang="en-US" sz="2000" b="1" dirty="0">
                <a:solidFill>
                  <a:srgbClr val="FF0000"/>
                </a:solidFill>
                <a:latin typeface="Calibri"/>
                <a:ea typeface="Calibri"/>
                <a:cs typeface="Calibri"/>
                <a:sym typeface="Calibri"/>
              </a:rPr>
              <a:t>Happy</a:t>
            </a:r>
            <a:endParaRPr sz="2000" b="1" dirty="0">
              <a:solidFill>
                <a:srgbClr val="FF0000"/>
              </a:solidFill>
              <a:latin typeface="Calibri"/>
              <a:ea typeface="Calibri"/>
              <a:cs typeface="Calibri"/>
              <a:sym typeface="Calibri"/>
            </a:endParaRPr>
          </a:p>
        </p:txBody>
      </p:sp>
      <p:sp>
        <p:nvSpPr>
          <p:cNvPr id="100" name="Google Shape;100;p13"/>
          <p:cNvSpPr txBox="1"/>
          <p:nvPr/>
        </p:nvSpPr>
        <p:spPr>
          <a:xfrm>
            <a:off x="3560095" y="5276435"/>
            <a:ext cx="727576" cy="75354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dirty="0">
                <a:solidFill>
                  <a:srgbClr val="FF0000"/>
                </a:solidFill>
                <a:latin typeface="Calibri"/>
                <a:ea typeface="Calibri"/>
                <a:cs typeface="Calibri"/>
                <a:sym typeface="Calibri"/>
              </a:rPr>
              <a:t>B</a:t>
            </a:r>
          </a:p>
          <a:p>
            <a:pPr marL="0" marR="0" lvl="0" indent="0" algn="l" rtl="0">
              <a:spcBef>
                <a:spcPts val="0"/>
              </a:spcBef>
              <a:spcAft>
                <a:spcPts val="0"/>
              </a:spcAft>
              <a:buNone/>
            </a:pPr>
            <a:r>
              <a:rPr lang="en-US" sz="2000" b="1" dirty="0">
                <a:solidFill>
                  <a:srgbClr val="FF0000"/>
                </a:solidFill>
                <a:latin typeface="Calibri"/>
                <a:ea typeface="Calibri"/>
                <a:cs typeface="Calibri"/>
                <a:sym typeface="Calibri"/>
              </a:rPr>
              <a:t>Rich</a:t>
            </a:r>
            <a:endParaRPr sz="2000" b="1" dirty="0">
              <a:solidFill>
                <a:srgbClr val="FF0000"/>
              </a:solidFill>
              <a:latin typeface="Calibri"/>
              <a:ea typeface="Calibri"/>
              <a:cs typeface="Calibri"/>
              <a:sym typeface="Calibri"/>
            </a:endParaRPr>
          </a:p>
        </p:txBody>
      </p:sp>
      <p:sp>
        <p:nvSpPr>
          <p:cNvPr id="101" name="Google Shape;101;p13"/>
          <p:cNvSpPr txBox="1"/>
          <p:nvPr/>
        </p:nvSpPr>
        <p:spPr>
          <a:xfrm>
            <a:off x="2865726" y="4353683"/>
            <a:ext cx="153087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dirty="0">
                <a:solidFill>
                  <a:srgbClr val="FF0000"/>
                </a:solidFill>
                <a:latin typeface="Calibri"/>
                <a:ea typeface="Calibri"/>
                <a:cs typeface="Calibri"/>
                <a:sym typeface="Calibri"/>
              </a:rPr>
              <a:t>All People</a:t>
            </a:r>
            <a:endParaRPr sz="2000" b="1" dirty="0">
              <a:solidFill>
                <a:srgbClr val="FF0000"/>
              </a:solidFill>
              <a:latin typeface="Calibri"/>
              <a:ea typeface="Calibri"/>
              <a:cs typeface="Calibri"/>
              <a:sym typeface="Calibri"/>
            </a:endParaRPr>
          </a:p>
        </p:txBody>
      </p:sp>
      <p:pic>
        <p:nvPicPr>
          <p:cNvPr id="17" name="Google Shape;102;p13">
            <a:extLst>
              <a:ext uri="{FF2B5EF4-FFF2-40B4-BE49-F238E27FC236}">
                <a16:creationId xmlns:a16="http://schemas.microsoft.com/office/drawing/2014/main" id="{5D5E0C1C-95DE-384B-AD65-D49C976EA70D}"/>
              </a:ext>
            </a:extLst>
          </p:cNvPr>
          <p:cNvPicPr preferRelativeResize="0"/>
          <p:nvPr/>
        </p:nvPicPr>
        <p:blipFill rotWithShape="1">
          <a:blip r:embed="rId5">
            <a:alphaModFix/>
          </a:blip>
          <a:srcRect/>
          <a:stretch/>
        </p:blipFill>
        <p:spPr>
          <a:xfrm>
            <a:off x="6649954" y="1838425"/>
            <a:ext cx="2946400" cy="660400"/>
          </a:xfrm>
          <a:prstGeom prst="rect">
            <a:avLst/>
          </a:prstGeom>
          <a:noFill/>
          <a:ln w="50800" cap="flat" cmpd="sng">
            <a:solidFill>
              <a:srgbClr val="00B050"/>
            </a:solidFill>
            <a:prstDash val="solid"/>
            <a:round/>
            <a:headEnd type="none" w="sm" len="sm"/>
            <a:tailEnd type="none" w="sm" len="sm"/>
          </a:ln>
        </p:spPr>
      </p:pic>
      <p:sp>
        <p:nvSpPr>
          <p:cNvPr id="4" name="TextBox 3">
            <a:extLst>
              <a:ext uri="{FF2B5EF4-FFF2-40B4-BE49-F238E27FC236}">
                <a16:creationId xmlns:a16="http://schemas.microsoft.com/office/drawing/2014/main" id="{23D95E1F-CDDC-4A4B-82A6-9F51C79D9ADF}"/>
              </a:ext>
            </a:extLst>
          </p:cNvPr>
          <p:cNvSpPr txBox="1"/>
          <p:nvPr/>
        </p:nvSpPr>
        <p:spPr>
          <a:xfrm>
            <a:off x="9397063" y="4569363"/>
            <a:ext cx="2670065" cy="1600438"/>
          </a:xfrm>
          <a:prstGeom prst="rect">
            <a:avLst/>
          </a:prstGeom>
          <a:noFill/>
        </p:spPr>
        <p:txBody>
          <a:bodyPr wrap="square" rtlCol="0">
            <a:spAutoFit/>
          </a:bodyPr>
          <a:lstStyle/>
          <a:p>
            <a:r>
              <a:rPr lang="en-US" b="1" dirty="0">
                <a:solidFill>
                  <a:srgbClr val="00B050"/>
                </a:solidFill>
                <a:latin typeface="Menlo" panose="020B0609030804020204" pitchFamily="49" charset="0"/>
                <a:ea typeface="Menlo" panose="020B0609030804020204" pitchFamily="49" charset="0"/>
                <a:cs typeface="Menlo" panose="020B0609030804020204" pitchFamily="49" charset="0"/>
              </a:rPr>
              <a:t>+-----+--------+------+</a:t>
            </a:r>
          </a:p>
          <a:p>
            <a:r>
              <a:rPr lang="en-US" b="1" dirty="0">
                <a:solidFill>
                  <a:srgbClr val="00B050"/>
                </a:solidFill>
                <a:latin typeface="Menlo" panose="020B0609030804020204" pitchFamily="49" charset="0"/>
                <a:ea typeface="Menlo" panose="020B0609030804020204" pitchFamily="49" charset="0"/>
                <a:cs typeface="Menlo" panose="020B0609030804020204" pitchFamily="49" charset="0"/>
              </a:rPr>
              <a:t>|     | Happy  |      |</a:t>
            </a:r>
          </a:p>
          <a:p>
            <a:r>
              <a:rPr lang="en-US" b="1" dirty="0">
                <a:solidFill>
                  <a:srgbClr val="00B050"/>
                </a:solidFill>
                <a:latin typeface="Menlo" panose="020B0609030804020204" pitchFamily="49" charset="0"/>
                <a:ea typeface="Menlo" panose="020B0609030804020204" pitchFamily="49" charset="0"/>
                <a:cs typeface="Menlo" panose="020B0609030804020204" pitchFamily="49" charset="0"/>
              </a:rPr>
              <a:t>+-----+--------+------+</a:t>
            </a:r>
          </a:p>
          <a:p>
            <a:r>
              <a:rPr lang="en-US" b="1" dirty="0">
                <a:solidFill>
                  <a:srgbClr val="00B050"/>
                </a:solidFill>
                <a:latin typeface="Menlo" panose="020B0609030804020204" pitchFamily="49" charset="0"/>
                <a:ea typeface="Menlo" panose="020B0609030804020204" pitchFamily="49" charset="0"/>
                <a:cs typeface="Menlo" panose="020B0609030804020204" pitchFamily="49" charset="0"/>
              </a:rPr>
              <a:t>|Rich |   4    |   1  |</a:t>
            </a:r>
          </a:p>
          <a:p>
            <a:r>
              <a:rPr lang="en-US" b="1" dirty="0">
                <a:solidFill>
                  <a:srgbClr val="00B050"/>
                </a:solidFill>
                <a:latin typeface="Menlo" panose="020B0609030804020204" pitchFamily="49" charset="0"/>
                <a:ea typeface="Menlo" panose="020B0609030804020204" pitchFamily="49" charset="0"/>
                <a:cs typeface="Menlo" panose="020B0609030804020204" pitchFamily="49" charset="0"/>
              </a:rPr>
              <a:t>+-----+--------+------+</a:t>
            </a:r>
          </a:p>
          <a:p>
            <a:r>
              <a:rPr lang="en-US" b="1" dirty="0">
                <a:solidFill>
                  <a:srgbClr val="00B050"/>
                </a:solidFill>
                <a:latin typeface="Menlo" panose="020B0609030804020204" pitchFamily="49" charset="0"/>
                <a:ea typeface="Menlo" panose="020B0609030804020204" pitchFamily="49" charset="0"/>
                <a:cs typeface="Menlo" panose="020B0609030804020204" pitchFamily="49" charset="0"/>
              </a:rPr>
              <a:t>|     |  36    |  59  |</a:t>
            </a:r>
          </a:p>
          <a:p>
            <a:r>
              <a:rPr lang="en-US" b="1" dirty="0">
                <a:solidFill>
                  <a:srgbClr val="00B050"/>
                </a:solidFill>
                <a:latin typeface="Menlo" panose="020B0609030804020204" pitchFamily="49" charset="0"/>
                <a:ea typeface="Menlo" panose="020B0609030804020204" pitchFamily="49" charset="0"/>
                <a:cs typeface="Menlo" panose="020B0609030804020204" pitchFamily="49" charset="0"/>
              </a:rPr>
              <a:t>+-----+--------+------+</a:t>
            </a:r>
          </a:p>
        </p:txBody>
      </p:sp>
      <p:sp>
        <p:nvSpPr>
          <p:cNvPr id="2" name="TextBox 1">
            <a:extLst>
              <a:ext uri="{FF2B5EF4-FFF2-40B4-BE49-F238E27FC236}">
                <a16:creationId xmlns:a16="http://schemas.microsoft.com/office/drawing/2014/main" id="{08D25109-BDA7-D542-BBD3-673AD585F84A}"/>
              </a:ext>
            </a:extLst>
          </p:cNvPr>
          <p:cNvSpPr txBox="1"/>
          <p:nvPr/>
        </p:nvSpPr>
        <p:spPr>
          <a:xfrm>
            <a:off x="9849491" y="3032418"/>
            <a:ext cx="2217637" cy="1384995"/>
          </a:xfrm>
          <a:prstGeom prst="rect">
            <a:avLst/>
          </a:prstGeom>
          <a:noFill/>
        </p:spPr>
        <p:txBody>
          <a:bodyPr wrap="square" rtlCol="0">
            <a:spAutoFit/>
          </a:bodyPr>
          <a:lstStyle/>
          <a:p>
            <a:pPr algn="ctr"/>
            <a:r>
              <a:rPr lang="en-US" dirty="0"/>
              <a:t>Bayes "solution" to a problem of inverse probability, was presented by Richard Price in 1763, two years after Bayes' death.</a:t>
            </a:r>
          </a:p>
        </p:txBody>
      </p:sp>
      <p:sp>
        <p:nvSpPr>
          <p:cNvPr id="3" name="TextBox 2">
            <a:extLst>
              <a:ext uri="{FF2B5EF4-FFF2-40B4-BE49-F238E27FC236}">
                <a16:creationId xmlns:a16="http://schemas.microsoft.com/office/drawing/2014/main" id="{680BD279-5025-984E-9F93-DDE8AEBFA92D}"/>
              </a:ext>
            </a:extLst>
          </p:cNvPr>
          <p:cNvSpPr txBox="1"/>
          <p:nvPr/>
        </p:nvSpPr>
        <p:spPr>
          <a:xfrm>
            <a:off x="8719972" y="1445339"/>
            <a:ext cx="890203" cy="307777"/>
          </a:xfrm>
          <a:prstGeom prst="rect">
            <a:avLst/>
          </a:prstGeom>
          <a:noFill/>
        </p:spPr>
        <p:txBody>
          <a:bodyPr wrap="square" rtlCol="0">
            <a:spAutoFit/>
          </a:bodyPr>
          <a:lstStyle/>
          <a:p>
            <a:r>
              <a:rPr lang="en-US" dirty="0"/>
              <a:t>P(B|A)</a:t>
            </a:r>
          </a:p>
        </p:txBody>
      </p:sp>
      <p:sp>
        <p:nvSpPr>
          <p:cNvPr id="18" name="TextBox 17">
            <a:extLst>
              <a:ext uri="{FF2B5EF4-FFF2-40B4-BE49-F238E27FC236}">
                <a16:creationId xmlns:a16="http://schemas.microsoft.com/office/drawing/2014/main" id="{14E09531-C697-B042-B4BC-38DCCD68B758}"/>
              </a:ext>
            </a:extLst>
          </p:cNvPr>
          <p:cNvSpPr txBox="1"/>
          <p:nvPr/>
        </p:nvSpPr>
        <p:spPr>
          <a:xfrm>
            <a:off x="7824512" y="1445339"/>
            <a:ext cx="619677" cy="307777"/>
          </a:xfrm>
          <a:prstGeom prst="rect">
            <a:avLst/>
          </a:prstGeom>
          <a:noFill/>
        </p:spPr>
        <p:txBody>
          <a:bodyPr wrap="square" rtlCol="0">
            <a:spAutoFit/>
          </a:bodyPr>
          <a:lstStyle/>
          <a:p>
            <a:r>
              <a:rPr lang="en-US" dirty="0"/>
              <a:t>P(A)</a:t>
            </a:r>
          </a:p>
        </p:txBody>
      </p:sp>
      <p:sp>
        <p:nvSpPr>
          <p:cNvPr id="19" name="TextBox 18">
            <a:extLst>
              <a:ext uri="{FF2B5EF4-FFF2-40B4-BE49-F238E27FC236}">
                <a16:creationId xmlns:a16="http://schemas.microsoft.com/office/drawing/2014/main" id="{F099BFE0-214E-2B4F-A1E1-A8D2AC7F6355}"/>
              </a:ext>
            </a:extLst>
          </p:cNvPr>
          <p:cNvSpPr txBox="1"/>
          <p:nvPr/>
        </p:nvSpPr>
        <p:spPr>
          <a:xfrm>
            <a:off x="8413828" y="2542789"/>
            <a:ext cx="677606" cy="307777"/>
          </a:xfrm>
          <a:prstGeom prst="rect">
            <a:avLst/>
          </a:prstGeom>
          <a:noFill/>
        </p:spPr>
        <p:txBody>
          <a:bodyPr wrap="square" rtlCol="0">
            <a:spAutoFit/>
          </a:bodyPr>
          <a:lstStyle/>
          <a:p>
            <a:r>
              <a:rPr lang="en-US" dirty="0"/>
              <a:t>P(B)</a:t>
            </a:r>
          </a:p>
        </p:txBody>
      </p:sp>
      <p:sp>
        <p:nvSpPr>
          <p:cNvPr id="20" name="TextBox 19">
            <a:extLst>
              <a:ext uri="{FF2B5EF4-FFF2-40B4-BE49-F238E27FC236}">
                <a16:creationId xmlns:a16="http://schemas.microsoft.com/office/drawing/2014/main" id="{4D658A17-55A2-5249-ABB2-34BE8376768C}"/>
              </a:ext>
            </a:extLst>
          </p:cNvPr>
          <p:cNvSpPr txBox="1"/>
          <p:nvPr/>
        </p:nvSpPr>
        <p:spPr>
          <a:xfrm>
            <a:off x="6673273" y="1445339"/>
            <a:ext cx="890204" cy="307777"/>
          </a:xfrm>
          <a:prstGeom prst="rect">
            <a:avLst/>
          </a:prstGeom>
          <a:noFill/>
        </p:spPr>
        <p:txBody>
          <a:bodyPr wrap="square" rtlCol="0">
            <a:spAutoFit/>
          </a:bodyPr>
          <a:lstStyle/>
          <a:p>
            <a:r>
              <a:rPr lang="en-US" dirty="0"/>
              <a:t>P(A|B)</a:t>
            </a:r>
          </a:p>
        </p:txBody>
      </p:sp>
    </p:spTree>
    <p:extLst>
      <p:ext uri="{BB962C8B-B14F-4D97-AF65-F5344CB8AC3E}">
        <p14:creationId xmlns:p14="http://schemas.microsoft.com/office/powerpoint/2010/main" val="53163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FB964B-A29C-1649-A2C4-81BC78C24A50}"/>
              </a:ext>
            </a:extLst>
          </p:cNvPr>
          <p:cNvSpPr txBox="1"/>
          <p:nvPr/>
        </p:nvSpPr>
        <p:spPr>
          <a:xfrm>
            <a:off x="0" y="58846"/>
            <a:ext cx="5579165" cy="6740307"/>
          </a:xfrm>
          <a:prstGeom prst="rect">
            <a:avLst/>
          </a:prstGeom>
          <a:noFill/>
        </p:spPr>
        <p:txBody>
          <a:bodyPr wrap="square" rtlCol="0">
            <a:spAutoFit/>
          </a:bodyPr>
          <a:lstStyle/>
          <a:p>
            <a:r>
              <a:rPr lang="en-US" sz="2000" b="1" dirty="0"/>
              <a:t>Bayesian vs Frequentist</a:t>
            </a:r>
          </a:p>
          <a:p>
            <a:r>
              <a:rPr lang="en-US" sz="2000" b="1" dirty="0"/>
              <a:t>Survivorship Bias in World War 2</a:t>
            </a:r>
          </a:p>
          <a:p>
            <a:endParaRPr lang="en-US" dirty="0"/>
          </a:p>
          <a:p>
            <a:r>
              <a:rPr lang="en-US" dirty="0"/>
              <a:t>During World War II the US military's concluded that the most-hit areas of the plane needed additional armor.</a:t>
            </a:r>
          </a:p>
          <a:p>
            <a:r>
              <a:rPr lang="en-US" dirty="0"/>
              <a:t>But statistician Abraham Wald (Statistical Research Group (SRG) at Columbia University) has recommended adding armor to the areas that showed the least damage. His reasoning was that the sample didn't include the planes which were shot down.</a:t>
            </a:r>
          </a:p>
          <a:p>
            <a:endParaRPr lang="en-US" dirty="0"/>
          </a:p>
          <a:p>
            <a:r>
              <a:rPr lang="en-US" dirty="0"/>
              <a:t>It is dangerous to use data "as is" to create a model,</a:t>
            </a:r>
            <a:br>
              <a:rPr lang="en-US" dirty="0"/>
            </a:br>
            <a:r>
              <a:rPr lang="en-US" dirty="0"/>
              <a:t>because the data may be biased to start with,</a:t>
            </a:r>
            <a:br>
              <a:rPr lang="en-US" dirty="0"/>
            </a:br>
            <a:r>
              <a:rPr lang="en-US" dirty="0"/>
              <a:t>and it can easily lead to creating a biased model</a:t>
            </a:r>
            <a:br>
              <a:rPr lang="en-US" dirty="0"/>
            </a:br>
            <a:br>
              <a:rPr lang="en-US" dirty="0"/>
            </a:br>
            <a:r>
              <a:rPr lang="en-US" dirty="0"/>
              <a:t>Problem occur when we have:</a:t>
            </a:r>
            <a:br>
              <a:rPr lang="en-US" dirty="0"/>
            </a:br>
            <a:r>
              <a:rPr lang="en-US" dirty="0"/>
              <a:t> - under-represented features (missing data)</a:t>
            </a:r>
            <a:br>
              <a:rPr lang="en-US" dirty="0"/>
            </a:br>
            <a:r>
              <a:rPr lang="en-US" dirty="0"/>
              <a:t> - over-represented features,</a:t>
            </a:r>
            <a:br>
              <a:rPr lang="en-US" dirty="0"/>
            </a:br>
            <a:r>
              <a:rPr lang="en-US" dirty="0"/>
              <a:t> - "target leakage" effect.</a:t>
            </a:r>
            <a:br>
              <a:rPr lang="en-US" dirty="0"/>
            </a:br>
            <a:br>
              <a:rPr lang="en-US" dirty="0"/>
            </a:br>
            <a:r>
              <a:rPr lang="en-US" dirty="0"/>
              <a:t>Survivorship bias:</a:t>
            </a:r>
            <a:br>
              <a:rPr lang="en-US" dirty="0"/>
            </a:br>
            <a:r>
              <a:rPr lang="en-US" dirty="0"/>
              <a:t> - </a:t>
            </a:r>
            <a:r>
              <a:rPr lang="en-US" dirty="0">
                <a:hlinkClick r:id="rId2"/>
              </a:rPr>
              <a:t>https://www.youtube.com/watch?v=B3YQJ5DwTzM</a:t>
            </a:r>
            <a:r>
              <a:rPr lang="en-US" dirty="0"/>
              <a:t> </a:t>
            </a:r>
            <a:br>
              <a:rPr lang="en-US" dirty="0"/>
            </a:br>
            <a:br>
              <a:rPr lang="en-US" dirty="0"/>
            </a:br>
            <a:r>
              <a:rPr lang="en-US" dirty="0"/>
              <a:t>Gender Bias:</a:t>
            </a:r>
            <a:br>
              <a:rPr lang="en-US" dirty="0"/>
            </a:br>
            <a:r>
              <a:rPr lang="en-US" dirty="0"/>
              <a:t> - </a:t>
            </a:r>
            <a:r>
              <a:rPr lang="en-US" dirty="0">
                <a:hlinkClick r:id="rId3"/>
              </a:rPr>
              <a:t>https://www.youtube.com/watch?v=p60-Jdq754A</a:t>
            </a:r>
            <a:r>
              <a:rPr lang="en-US" dirty="0"/>
              <a:t> </a:t>
            </a:r>
            <a:br>
              <a:rPr lang="en-US" dirty="0"/>
            </a:br>
            <a:br>
              <a:rPr lang="en-US" dirty="0"/>
            </a:br>
            <a:r>
              <a:rPr lang="en-US" dirty="0"/>
              <a:t>Bias in criminal justice:</a:t>
            </a:r>
            <a:br>
              <a:rPr lang="en-US" dirty="0"/>
            </a:br>
            <a:r>
              <a:rPr lang="en-US" dirty="0"/>
              <a:t> - </a:t>
            </a:r>
            <a:r>
              <a:rPr lang="en-US" dirty="0">
                <a:hlinkClick r:id="rId4"/>
              </a:rPr>
              <a:t>https://www.youtube.com/watch?v=Gi4YeRqfb24</a:t>
            </a:r>
            <a:r>
              <a:rPr lang="en-US" dirty="0"/>
              <a:t> </a:t>
            </a:r>
            <a:br>
              <a:rPr lang="en-US" dirty="0"/>
            </a:br>
            <a:br>
              <a:rPr lang="en-US" dirty="0"/>
            </a:br>
            <a:r>
              <a:rPr lang="en-US" dirty="0"/>
              <a:t>Target Leakage:</a:t>
            </a:r>
            <a:br>
              <a:rPr lang="en-US" dirty="0"/>
            </a:br>
            <a:r>
              <a:rPr lang="en-US" dirty="0"/>
              <a:t> - </a:t>
            </a:r>
            <a:r>
              <a:rPr lang="en-US" dirty="0">
                <a:hlinkClick r:id="rId5"/>
              </a:rPr>
              <a:t>https://www.youtube.com/watch?v=y8qaI5mpJeA</a:t>
            </a:r>
            <a:r>
              <a:rPr lang="en-US" dirty="0"/>
              <a:t> </a:t>
            </a:r>
          </a:p>
        </p:txBody>
      </p:sp>
      <p:pic>
        <p:nvPicPr>
          <p:cNvPr id="6" name="Picture 5">
            <a:extLst>
              <a:ext uri="{FF2B5EF4-FFF2-40B4-BE49-F238E27FC236}">
                <a16:creationId xmlns:a16="http://schemas.microsoft.com/office/drawing/2014/main" id="{EA27DDEE-0422-6E4F-AC95-3AFA579C3DB8}"/>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617056" y="225286"/>
            <a:ext cx="5429170" cy="3419062"/>
          </a:xfrm>
          <a:prstGeom prst="rect">
            <a:avLst/>
          </a:prstGeom>
        </p:spPr>
      </p:pic>
    </p:spTree>
    <p:extLst>
      <p:ext uri="{BB962C8B-B14F-4D97-AF65-F5344CB8AC3E}">
        <p14:creationId xmlns:p14="http://schemas.microsoft.com/office/powerpoint/2010/main" val="3774625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A3E503-F444-8740-9959-BAADA127EBBD}"/>
              </a:ext>
            </a:extLst>
          </p:cNvPr>
          <p:cNvSpPr txBox="1"/>
          <p:nvPr/>
        </p:nvSpPr>
        <p:spPr>
          <a:xfrm>
            <a:off x="-65351" y="0"/>
            <a:ext cx="4585855" cy="523220"/>
          </a:xfrm>
          <a:prstGeom prst="rect">
            <a:avLst/>
          </a:prstGeom>
          <a:noFill/>
        </p:spPr>
        <p:txBody>
          <a:bodyPr wrap="square" rtlCol="0">
            <a:spAutoFit/>
          </a:bodyPr>
          <a:lstStyle/>
          <a:p>
            <a:r>
              <a:rPr lang="en-US" sz="2800" b="1" dirty="0"/>
              <a:t>Confidence vs Credibility</a:t>
            </a:r>
          </a:p>
        </p:txBody>
      </p:sp>
      <p:sp>
        <p:nvSpPr>
          <p:cNvPr id="3" name="TextBox 2">
            <a:extLst>
              <a:ext uri="{FF2B5EF4-FFF2-40B4-BE49-F238E27FC236}">
                <a16:creationId xmlns:a16="http://schemas.microsoft.com/office/drawing/2014/main" id="{34C986C8-6494-5542-A5B4-2B5DE3F7F949}"/>
              </a:ext>
            </a:extLst>
          </p:cNvPr>
          <p:cNvSpPr txBox="1"/>
          <p:nvPr/>
        </p:nvSpPr>
        <p:spPr>
          <a:xfrm>
            <a:off x="193963" y="904886"/>
            <a:ext cx="3824583" cy="1477328"/>
          </a:xfrm>
          <a:prstGeom prst="rect">
            <a:avLst/>
          </a:prstGeom>
          <a:noFill/>
        </p:spPr>
        <p:txBody>
          <a:bodyPr wrap="square" rtlCol="0">
            <a:spAutoFit/>
          </a:bodyPr>
          <a:lstStyle/>
          <a:p>
            <a:r>
              <a:rPr lang="en-US" sz="2000" b="1" dirty="0" err="1">
                <a:solidFill>
                  <a:srgbClr val="FF0000"/>
                </a:solidFill>
              </a:rPr>
              <a:t>Bayesianism</a:t>
            </a:r>
            <a:r>
              <a:rPr lang="en-US" dirty="0"/>
              <a:t>: </a:t>
            </a:r>
          </a:p>
          <a:p>
            <a:r>
              <a:rPr lang="en-US" dirty="0"/>
              <a:t>probabilistic statement about </a:t>
            </a:r>
          </a:p>
          <a:p>
            <a:endParaRPr lang="en-US" dirty="0"/>
          </a:p>
          <a:p>
            <a:r>
              <a:rPr lang="en-US" dirty="0"/>
              <a:t>model parameters </a:t>
            </a:r>
          </a:p>
          <a:p>
            <a:endParaRPr lang="en-US" dirty="0"/>
          </a:p>
          <a:p>
            <a:r>
              <a:rPr lang="en-US" dirty="0"/>
              <a:t>given a fixed credible region</a:t>
            </a:r>
          </a:p>
        </p:txBody>
      </p:sp>
      <p:sp>
        <p:nvSpPr>
          <p:cNvPr id="4" name="TextBox 3">
            <a:extLst>
              <a:ext uri="{FF2B5EF4-FFF2-40B4-BE49-F238E27FC236}">
                <a16:creationId xmlns:a16="http://schemas.microsoft.com/office/drawing/2014/main" id="{EED3848A-8A25-2249-A3FC-A28BF38BEC4C}"/>
              </a:ext>
            </a:extLst>
          </p:cNvPr>
          <p:cNvSpPr txBox="1"/>
          <p:nvPr/>
        </p:nvSpPr>
        <p:spPr>
          <a:xfrm>
            <a:off x="193962" y="3777454"/>
            <a:ext cx="3824583" cy="1692771"/>
          </a:xfrm>
          <a:prstGeom prst="rect">
            <a:avLst/>
          </a:prstGeom>
          <a:noFill/>
        </p:spPr>
        <p:txBody>
          <a:bodyPr wrap="square" rtlCol="0">
            <a:spAutoFit/>
          </a:bodyPr>
          <a:lstStyle/>
          <a:p>
            <a:r>
              <a:rPr lang="en-US" sz="2000" b="1" dirty="0">
                <a:solidFill>
                  <a:srgbClr val="FF0000"/>
                </a:solidFill>
              </a:rPr>
              <a:t>Frequentism:</a:t>
            </a:r>
            <a:r>
              <a:rPr lang="en-US" dirty="0"/>
              <a:t> </a:t>
            </a:r>
          </a:p>
          <a:p>
            <a:r>
              <a:rPr lang="en-US" dirty="0"/>
              <a:t>probabilistic statement about </a:t>
            </a:r>
          </a:p>
          <a:p>
            <a:endParaRPr lang="en-US" dirty="0"/>
          </a:p>
          <a:p>
            <a:r>
              <a:rPr lang="en-US" dirty="0"/>
              <a:t>a recipe for generating </a:t>
            </a:r>
          </a:p>
          <a:p>
            <a:r>
              <a:rPr lang="en-US" dirty="0"/>
              <a:t>confidence intervals</a:t>
            </a:r>
          </a:p>
          <a:p>
            <a:endParaRPr lang="en-US" dirty="0"/>
          </a:p>
          <a:p>
            <a:r>
              <a:rPr lang="en-US" dirty="0"/>
              <a:t>given a fixed model parameter</a:t>
            </a:r>
          </a:p>
        </p:txBody>
      </p:sp>
      <p:sp>
        <p:nvSpPr>
          <p:cNvPr id="5" name="Oval 4">
            <a:extLst>
              <a:ext uri="{FF2B5EF4-FFF2-40B4-BE49-F238E27FC236}">
                <a16:creationId xmlns:a16="http://schemas.microsoft.com/office/drawing/2014/main" id="{97595D3F-C164-0840-A6D6-EBC1EDB6388E}"/>
              </a:ext>
            </a:extLst>
          </p:cNvPr>
          <p:cNvSpPr/>
          <p:nvPr/>
        </p:nvSpPr>
        <p:spPr>
          <a:xfrm>
            <a:off x="4311296" y="902468"/>
            <a:ext cx="3017520" cy="1232379"/>
          </a:xfrm>
          <a:prstGeom prst="ellipse">
            <a:avLst/>
          </a:prstGeom>
          <a:solidFill>
            <a:schemeClr val="accent5">
              <a:lumMod val="20000"/>
              <a:lumOff val="80000"/>
              <a:alpha val="70672"/>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389F32D-E4AF-F74B-B423-B6CF1ADA4514}"/>
              </a:ext>
            </a:extLst>
          </p:cNvPr>
          <p:cNvSpPr/>
          <p:nvPr/>
        </p:nvSpPr>
        <p:spPr>
          <a:xfrm>
            <a:off x="4268121" y="3608771"/>
            <a:ext cx="2273857" cy="1232379"/>
          </a:xfrm>
          <a:prstGeom prst="ellipse">
            <a:avLst/>
          </a:prstGeom>
          <a:solidFill>
            <a:schemeClr val="accent5">
              <a:lumMod val="20000"/>
              <a:lumOff val="80000"/>
              <a:alpha val="35911"/>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971E320-B45D-DC49-9CD1-B08E949D34C1}"/>
              </a:ext>
            </a:extLst>
          </p:cNvPr>
          <p:cNvSpPr/>
          <p:nvPr/>
        </p:nvSpPr>
        <p:spPr>
          <a:xfrm rot="965329">
            <a:off x="5276487" y="4365250"/>
            <a:ext cx="2057528" cy="1232379"/>
          </a:xfrm>
          <a:prstGeom prst="ellipse">
            <a:avLst/>
          </a:prstGeom>
          <a:solidFill>
            <a:schemeClr val="accent5">
              <a:lumMod val="20000"/>
              <a:lumOff val="80000"/>
              <a:alpha val="35911"/>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D137703-CE6E-FB49-ACEE-A14BFBBC126E}"/>
              </a:ext>
            </a:extLst>
          </p:cNvPr>
          <p:cNvSpPr/>
          <p:nvPr/>
        </p:nvSpPr>
        <p:spPr>
          <a:xfrm rot="20412797">
            <a:off x="5657103" y="3660341"/>
            <a:ext cx="1999873" cy="1232379"/>
          </a:xfrm>
          <a:prstGeom prst="ellipse">
            <a:avLst/>
          </a:prstGeom>
          <a:solidFill>
            <a:schemeClr val="accent5">
              <a:lumMod val="20000"/>
              <a:lumOff val="80000"/>
              <a:alpha val="35911"/>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B82C0F5-E1B3-2F41-9437-1892493D73C6}"/>
              </a:ext>
            </a:extLst>
          </p:cNvPr>
          <p:cNvSpPr/>
          <p:nvPr/>
        </p:nvSpPr>
        <p:spPr>
          <a:xfrm>
            <a:off x="4777192" y="1224189"/>
            <a:ext cx="294468" cy="294468"/>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A9DEC98-9184-0042-8FCD-BE315EE1B302}"/>
              </a:ext>
            </a:extLst>
          </p:cNvPr>
          <p:cNvSpPr/>
          <p:nvPr/>
        </p:nvSpPr>
        <p:spPr>
          <a:xfrm>
            <a:off x="4664182" y="1588259"/>
            <a:ext cx="294468" cy="294468"/>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C0CCFB6-ABDF-0F48-B91D-96BD9D06FF92}"/>
              </a:ext>
            </a:extLst>
          </p:cNvPr>
          <p:cNvSpPr/>
          <p:nvPr/>
        </p:nvSpPr>
        <p:spPr>
          <a:xfrm>
            <a:off x="5918303" y="1390565"/>
            <a:ext cx="294468" cy="294468"/>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9D6AF0D-4587-7A42-8D51-E0DC365C8D14}"/>
              </a:ext>
            </a:extLst>
          </p:cNvPr>
          <p:cNvSpPr/>
          <p:nvPr/>
        </p:nvSpPr>
        <p:spPr>
          <a:xfrm>
            <a:off x="5234392" y="1681389"/>
            <a:ext cx="294468" cy="294468"/>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07320EE-28A9-284A-B12A-770FA0ABE4AD}"/>
              </a:ext>
            </a:extLst>
          </p:cNvPr>
          <p:cNvSpPr/>
          <p:nvPr/>
        </p:nvSpPr>
        <p:spPr>
          <a:xfrm>
            <a:off x="5264167" y="1105980"/>
            <a:ext cx="294468" cy="294468"/>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8579B37-E01E-664F-8F4C-083685EB2437}"/>
              </a:ext>
            </a:extLst>
          </p:cNvPr>
          <p:cNvSpPr/>
          <p:nvPr/>
        </p:nvSpPr>
        <p:spPr>
          <a:xfrm>
            <a:off x="5491408" y="1412468"/>
            <a:ext cx="294468" cy="294468"/>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9B0E2BC-5D03-3341-9854-DFF10299782B}"/>
              </a:ext>
            </a:extLst>
          </p:cNvPr>
          <p:cNvSpPr/>
          <p:nvPr/>
        </p:nvSpPr>
        <p:spPr>
          <a:xfrm>
            <a:off x="5728519" y="974410"/>
            <a:ext cx="294468" cy="294468"/>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361876C-0846-EA45-A05C-86C2E7B861C9}"/>
              </a:ext>
            </a:extLst>
          </p:cNvPr>
          <p:cNvSpPr/>
          <p:nvPr/>
        </p:nvSpPr>
        <p:spPr>
          <a:xfrm>
            <a:off x="6281604" y="1758333"/>
            <a:ext cx="294468" cy="294468"/>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FBB75ED-CC7C-144E-964C-7C14A754F150}"/>
              </a:ext>
            </a:extLst>
          </p:cNvPr>
          <p:cNvSpPr/>
          <p:nvPr/>
        </p:nvSpPr>
        <p:spPr>
          <a:xfrm>
            <a:off x="6535044" y="1293791"/>
            <a:ext cx="294468" cy="294468"/>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39F93DF-8AB8-BA4E-BD98-C1C92669B7B7}"/>
              </a:ext>
            </a:extLst>
          </p:cNvPr>
          <p:cNvSpPr/>
          <p:nvPr/>
        </p:nvSpPr>
        <p:spPr>
          <a:xfrm>
            <a:off x="6318744" y="973282"/>
            <a:ext cx="294468" cy="294468"/>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1680A35-4E34-1D4E-A54E-FEEE28D00C07}"/>
              </a:ext>
            </a:extLst>
          </p:cNvPr>
          <p:cNvSpPr/>
          <p:nvPr/>
        </p:nvSpPr>
        <p:spPr>
          <a:xfrm>
            <a:off x="6864464" y="1250398"/>
            <a:ext cx="294468" cy="294468"/>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298DDC5-F068-6140-8F06-B936894D64BE}"/>
              </a:ext>
            </a:extLst>
          </p:cNvPr>
          <p:cNvSpPr/>
          <p:nvPr/>
        </p:nvSpPr>
        <p:spPr>
          <a:xfrm>
            <a:off x="5125137" y="1293062"/>
            <a:ext cx="294468" cy="294468"/>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3355E27-83EF-0B41-97EE-326671135067}"/>
              </a:ext>
            </a:extLst>
          </p:cNvPr>
          <p:cNvSpPr/>
          <p:nvPr/>
        </p:nvSpPr>
        <p:spPr>
          <a:xfrm>
            <a:off x="5713138" y="1659486"/>
            <a:ext cx="294468" cy="294468"/>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2BD73340-6D1D-AE44-B09C-815640DC9FC8}"/>
              </a:ext>
            </a:extLst>
          </p:cNvPr>
          <p:cNvSpPr/>
          <p:nvPr/>
        </p:nvSpPr>
        <p:spPr>
          <a:xfrm>
            <a:off x="6609850" y="1483231"/>
            <a:ext cx="294468" cy="294468"/>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DC9430E1-6A51-E74C-AD08-B6208CCDFDE5}"/>
              </a:ext>
            </a:extLst>
          </p:cNvPr>
          <p:cNvSpPr/>
          <p:nvPr/>
        </p:nvSpPr>
        <p:spPr>
          <a:xfrm>
            <a:off x="5060420" y="1677319"/>
            <a:ext cx="294468" cy="294468"/>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6D1FB04-5468-8F4E-9755-25EC0332A18A}"/>
              </a:ext>
            </a:extLst>
          </p:cNvPr>
          <p:cNvSpPr/>
          <p:nvPr/>
        </p:nvSpPr>
        <p:spPr>
          <a:xfrm>
            <a:off x="6036092" y="1179505"/>
            <a:ext cx="294468" cy="294468"/>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146A4F47-2635-FE4D-BA59-CE43369FFE09}"/>
              </a:ext>
            </a:extLst>
          </p:cNvPr>
          <p:cNvSpPr/>
          <p:nvPr/>
        </p:nvSpPr>
        <p:spPr>
          <a:xfrm>
            <a:off x="5582337" y="1750262"/>
            <a:ext cx="294468" cy="294468"/>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E7633667-E8B9-1243-9559-B3506FE8D536}"/>
              </a:ext>
            </a:extLst>
          </p:cNvPr>
          <p:cNvSpPr/>
          <p:nvPr/>
        </p:nvSpPr>
        <p:spPr>
          <a:xfrm>
            <a:off x="5780061" y="4401368"/>
            <a:ext cx="294468" cy="294468"/>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CAC20ABF-F0A3-9045-B238-D3C46F483BE4}"/>
              </a:ext>
            </a:extLst>
          </p:cNvPr>
          <p:cNvSpPr/>
          <p:nvPr/>
        </p:nvSpPr>
        <p:spPr>
          <a:xfrm rot="17922373">
            <a:off x="4550099" y="4599030"/>
            <a:ext cx="2119979" cy="1232379"/>
          </a:xfrm>
          <a:prstGeom prst="ellipse">
            <a:avLst/>
          </a:prstGeom>
          <a:solidFill>
            <a:schemeClr val="accent5">
              <a:lumMod val="20000"/>
              <a:lumOff val="80000"/>
              <a:alpha val="35911"/>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440E9EA-43C4-C54E-98F3-E733DFA077D9}"/>
              </a:ext>
            </a:extLst>
          </p:cNvPr>
          <p:cNvSpPr/>
          <p:nvPr/>
        </p:nvSpPr>
        <p:spPr>
          <a:xfrm>
            <a:off x="2921676" y="1674506"/>
            <a:ext cx="294468" cy="294468"/>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E895DA2D-D3D0-6547-A366-55CC61A6F780}"/>
              </a:ext>
            </a:extLst>
          </p:cNvPr>
          <p:cNvSpPr/>
          <p:nvPr/>
        </p:nvSpPr>
        <p:spPr>
          <a:xfrm>
            <a:off x="2700289" y="2119084"/>
            <a:ext cx="737242" cy="231018"/>
          </a:xfrm>
          <a:prstGeom prst="ellipse">
            <a:avLst/>
          </a:prstGeom>
          <a:solidFill>
            <a:schemeClr val="accent5">
              <a:lumMod val="20000"/>
              <a:lumOff val="80000"/>
              <a:alpha val="70672"/>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14E7C7C7-5362-AB42-9D0B-48F844AE0C7F}"/>
              </a:ext>
            </a:extLst>
          </p:cNvPr>
          <p:cNvSpPr/>
          <p:nvPr/>
        </p:nvSpPr>
        <p:spPr>
          <a:xfrm>
            <a:off x="2700289" y="4706644"/>
            <a:ext cx="737242" cy="231018"/>
          </a:xfrm>
          <a:prstGeom prst="ellipse">
            <a:avLst/>
          </a:prstGeom>
          <a:solidFill>
            <a:schemeClr val="accent5">
              <a:lumMod val="20000"/>
              <a:lumOff val="80000"/>
              <a:alpha val="70672"/>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CE3F0682-C169-2B45-B192-6427C490D3B6}"/>
              </a:ext>
            </a:extLst>
          </p:cNvPr>
          <p:cNvSpPr/>
          <p:nvPr/>
        </p:nvSpPr>
        <p:spPr>
          <a:xfrm>
            <a:off x="2921676" y="5180331"/>
            <a:ext cx="294468" cy="294468"/>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17C850E5-2DF4-124E-AB45-622FF4D87943}"/>
              </a:ext>
            </a:extLst>
          </p:cNvPr>
          <p:cNvSpPr txBox="1"/>
          <p:nvPr/>
        </p:nvSpPr>
        <p:spPr>
          <a:xfrm>
            <a:off x="7538024" y="6157292"/>
            <a:ext cx="4653976" cy="523220"/>
          </a:xfrm>
          <a:prstGeom prst="rect">
            <a:avLst/>
          </a:prstGeom>
          <a:noFill/>
        </p:spPr>
        <p:txBody>
          <a:bodyPr wrap="square" rtlCol="0">
            <a:spAutoFit/>
          </a:bodyPr>
          <a:lstStyle/>
          <a:p>
            <a:r>
              <a:rPr lang="en-US" dirty="0"/>
              <a:t>from Jake </a:t>
            </a:r>
            <a:r>
              <a:rPr lang="en-US" dirty="0" err="1"/>
              <a:t>VanderPlas</a:t>
            </a:r>
            <a:endParaRPr lang="en-US" dirty="0"/>
          </a:p>
          <a:p>
            <a:r>
              <a:rPr lang="en-US" dirty="0">
                <a:hlinkClick r:id="rId2"/>
              </a:rPr>
              <a:t>https://www.youtube.com/watch?v=KhAUfqhLakw</a:t>
            </a:r>
            <a:r>
              <a:rPr lang="en-US" dirty="0"/>
              <a:t> </a:t>
            </a:r>
          </a:p>
        </p:txBody>
      </p:sp>
      <p:sp>
        <p:nvSpPr>
          <p:cNvPr id="37" name="TextBox 36">
            <a:extLst>
              <a:ext uri="{FF2B5EF4-FFF2-40B4-BE49-F238E27FC236}">
                <a16:creationId xmlns:a16="http://schemas.microsoft.com/office/drawing/2014/main" id="{DCA3305E-3FC6-4041-ABE0-3DEA2DC4C76B}"/>
              </a:ext>
            </a:extLst>
          </p:cNvPr>
          <p:cNvSpPr txBox="1"/>
          <p:nvPr/>
        </p:nvSpPr>
        <p:spPr>
          <a:xfrm>
            <a:off x="8461363" y="3695285"/>
            <a:ext cx="3634531" cy="1815882"/>
          </a:xfrm>
          <a:prstGeom prst="rect">
            <a:avLst/>
          </a:prstGeom>
          <a:noFill/>
        </p:spPr>
        <p:txBody>
          <a:bodyPr wrap="square" rtlCol="0">
            <a:spAutoFit/>
          </a:bodyPr>
          <a:lstStyle/>
          <a:p>
            <a:r>
              <a:rPr lang="en-US" dirty="0"/>
              <a:t>In general, a frequentist's</a:t>
            </a:r>
          </a:p>
          <a:p>
            <a:r>
              <a:rPr lang="en-US" dirty="0"/>
              <a:t> </a:t>
            </a:r>
            <a:r>
              <a:rPr lang="en-US" b="1" dirty="0">
                <a:solidFill>
                  <a:srgbClr val="FF0000"/>
                </a:solidFill>
              </a:rPr>
              <a:t>95% Confidence Interval</a:t>
            </a:r>
          </a:p>
          <a:p>
            <a:r>
              <a:rPr lang="en-US" b="1" dirty="0">
                <a:solidFill>
                  <a:srgbClr val="00B050"/>
                </a:solidFill>
              </a:rPr>
              <a:t>is not 95% likely</a:t>
            </a:r>
            <a:r>
              <a:rPr lang="en-US" dirty="0"/>
              <a:t> to contain the true value!</a:t>
            </a:r>
          </a:p>
          <a:p>
            <a:endParaRPr lang="en-US" dirty="0"/>
          </a:p>
          <a:p>
            <a:r>
              <a:rPr lang="en-US" dirty="0"/>
              <a:t>A frequentist only states that:</a:t>
            </a:r>
          </a:p>
          <a:p>
            <a:r>
              <a:rPr lang="en-US" dirty="0"/>
              <a:t>  </a:t>
            </a:r>
            <a:r>
              <a:rPr lang="en-US" b="1" dirty="0">
                <a:solidFill>
                  <a:srgbClr val="00B050"/>
                </a:solidFill>
              </a:rPr>
              <a:t> if we repeat experiment multiple times</a:t>
            </a:r>
          </a:p>
          <a:p>
            <a:r>
              <a:rPr lang="en-US" b="1" dirty="0">
                <a:solidFill>
                  <a:srgbClr val="00B050"/>
                </a:solidFill>
              </a:rPr>
              <a:t>   then 95% of such confidence intervals</a:t>
            </a:r>
          </a:p>
          <a:p>
            <a:r>
              <a:rPr lang="en-US" b="1" dirty="0">
                <a:solidFill>
                  <a:srgbClr val="00B050"/>
                </a:solidFill>
              </a:rPr>
              <a:t>   will contain the true value.</a:t>
            </a:r>
          </a:p>
        </p:txBody>
      </p:sp>
      <p:sp>
        <p:nvSpPr>
          <p:cNvPr id="38" name="Oval 37">
            <a:extLst>
              <a:ext uri="{FF2B5EF4-FFF2-40B4-BE49-F238E27FC236}">
                <a16:creationId xmlns:a16="http://schemas.microsoft.com/office/drawing/2014/main" id="{CF6D186E-EF05-3242-87BC-E8DAD450D089}"/>
              </a:ext>
            </a:extLst>
          </p:cNvPr>
          <p:cNvSpPr/>
          <p:nvPr/>
        </p:nvSpPr>
        <p:spPr>
          <a:xfrm>
            <a:off x="6159858" y="4192514"/>
            <a:ext cx="1538352" cy="821425"/>
          </a:xfrm>
          <a:prstGeom prst="ellipse">
            <a:avLst/>
          </a:prstGeom>
          <a:solidFill>
            <a:schemeClr val="accent5">
              <a:lumMod val="60000"/>
              <a:lumOff val="40000"/>
              <a:alpha val="77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Our Particular Interval</a:t>
            </a:r>
          </a:p>
        </p:txBody>
      </p:sp>
    </p:spTree>
    <p:extLst>
      <p:ext uri="{BB962C8B-B14F-4D97-AF65-F5344CB8AC3E}">
        <p14:creationId xmlns:p14="http://schemas.microsoft.com/office/powerpoint/2010/main" val="33332103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3232</TotalTime>
  <Words>3190</Words>
  <Application>Microsoft Macintosh PowerPoint</Application>
  <PresentationFormat>Widescreen</PresentationFormat>
  <Paragraphs>370</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Cambria Math</vt:lpstr>
      <vt:lpstr>Menlo</vt:lpstr>
      <vt:lpstr>Monaco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309</cp:revision>
  <cp:lastPrinted>2021-01-18T18:48:20Z</cp:lastPrinted>
  <dcterms:modified xsi:type="dcterms:W3CDTF">2022-04-30T01:14:43Z</dcterms:modified>
</cp:coreProperties>
</file>