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6" r:id="rId2"/>
    <p:sldId id="319" r:id="rId3"/>
    <p:sldId id="295" r:id="rId4"/>
    <p:sldId id="259" r:id="rId5"/>
    <p:sldId id="317" r:id="rId6"/>
    <p:sldId id="318" r:id="rId7"/>
    <p:sldId id="314" r:id="rId8"/>
    <p:sldId id="315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618C5A-BF4F-44D7-ADB2-C5301EF81F8A}">
  <a:tblStyle styleId="{B1618C5A-BF4F-44D7-ADB2-C5301EF81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8"/>
    <p:restoredTop sz="91452"/>
  </p:normalViewPr>
  <p:slideViewPr>
    <p:cSldViewPr snapToGrid="0" snapToObjects="1">
      <p:cViewPr varScale="1">
        <p:scale>
          <a:sx n="137" d="100"/>
          <a:sy n="137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02e96b36d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602e96b36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747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shorts/Vo9Esp1yaC8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hyperlink" Target="https://en.wikipedia.org/wiki/Binomial_distribu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babilitycourse.com/chapter3/3_1_5_special_discrete_distr.php" TargetMode="External"/><Relationship Id="rId2" Type="http://schemas.openxmlformats.org/officeDocument/2006/relationships/hyperlink" Target="https://en.wikipedia.org/wiki/Bernoulli_distributio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iff"/><Relationship Id="rId3" Type="http://schemas.openxmlformats.org/officeDocument/2006/relationships/image" Target="../media/image9.tiff"/><Relationship Id="rId7" Type="http://schemas.openxmlformats.org/officeDocument/2006/relationships/image" Target="../media/image13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10" Type="http://schemas.openxmlformats.org/officeDocument/2006/relationships/image" Target="../media/image16.tiff"/><Relationship Id="rId4" Type="http://schemas.openxmlformats.org/officeDocument/2006/relationships/image" Target="../media/image10.tiff"/><Relationship Id="rId9" Type="http://schemas.openxmlformats.org/officeDocument/2006/relationships/image" Target="../media/image1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ecking_whether_a_coin_is_fair" TargetMode="External"/><Relationship Id="rId7" Type="http://schemas.openxmlformats.org/officeDocument/2006/relationships/image" Target="../media/image1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tiff"/><Relationship Id="rId5" Type="http://schemas.openxmlformats.org/officeDocument/2006/relationships/image" Target="../media/image8.tiff"/><Relationship Id="rId4" Type="http://schemas.openxmlformats.org/officeDocument/2006/relationships/image" Target="../media/image17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tiff"/><Relationship Id="rId5" Type="http://schemas.openxmlformats.org/officeDocument/2006/relationships/image" Target="../media/image30.tiff"/><Relationship Id="rId4" Type="http://schemas.openxmlformats.org/officeDocument/2006/relationships/image" Target="../media/image2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B5F268-965F-C142-A102-83C02389B555}"/>
              </a:ext>
            </a:extLst>
          </p:cNvPr>
          <p:cNvSpPr txBox="1"/>
          <p:nvPr/>
        </p:nvSpPr>
        <p:spPr>
          <a:xfrm>
            <a:off x="82039" y="83127"/>
            <a:ext cx="425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Binomial Distribution</a:t>
            </a:r>
          </a:p>
          <a:p>
            <a:r>
              <a:rPr lang="en-US" dirty="0"/>
              <a:t>–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Binomial_distribution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75BB3-2F7F-E744-A051-9508D17DC332}"/>
              </a:ext>
            </a:extLst>
          </p:cNvPr>
          <p:cNvSpPr txBox="1"/>
          <p:nvPr/>
        </p:nvSpPr>
        <p:spPr>
          <a:xfrm>
            <a:off x="102758" y="4370032"/>
            <a:ext cx="494045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where:</a:t>
            </a:r>
          </a:p>
          <a:p>
            <a:r>
              <a:rPr lang="en-US" dirty="0"/>
              <a:t>    C(</a:t>
            </a:r>
            <a:r>
              <a:rPr lang="en-US" dirty="0" err="1"/>
              <a:t>n,x</a:t>
            </a:r>
            <a:r>
              <a:rPr lang="en-US" dirty="0"/>
              <a:t>) is binomial coefficient (see also Pascal Triangle)</a:t>
            </a:r>
          </a:p>
          <a:p>
            <a:r>
              <a:rPr lang="en-US" dirty="0"/>
              <a:t>    n! = n-factorial = n*(n-1)*(n-2) ... *1</a:t>
            </a:r>
          </a:p>
        </p:txBody>
      </p:sp>
      <p:pic>
        <p:nvPicPr>
          <p:cNvPr id="1026" name="Picture 2" descr="Binomial Distribution Formula, Example &amp; Calculator">
            <a:extLst>
              <a:ext uri="{FF2B5EF4-FFF2-40B4-BE49-F238E27FC236}">
                <a16:creationId xmlns:a16="http://schemas.microsoft.com/office/drawing/2014/main" id="{88983DCB-5948-134B-936E-023E0D5D1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904" y="2858732"/>
            <a:ext cx="3886200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ainting of a person&#10;&#10;Description automatically generated with medium confidence">
            <a:extLst>
              <a:ext uri="{FF2B5EF4-FFF2-40B4-BE49-F238E27FC236}">
                <a16:creationId xmlns:a16="http://schemas.microsoft.com/office/drawing/2014/main" id="{A228C64A-7DD5-AA49-9C18-C6A54C2AB3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82002" y="170934"/>
            <a:ext cx="1234696" cy="13101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13F9B7-5ECC-D24C-B65B-C89169246BE1}"/>
              </a:ext>
            </a:extLst>
          </p:cNvPr>
          <p:cNvSpPr txBox="1"/>
          <p:nvPr/>
        </p:nvSpPr>
        <p:spPr>
          <a:xfrm>
            <a:off x="5243707" y="1481119"/>
            <a:ext cx="1538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Jacob Bernoulli </a:t>
            </a:r>
          </a:p>
          <a:p>
            <a:pPr algn="ctr"/>
            <a:r>
              <a:rPr lang="en-US" dirty="0"/>
              <a:t>(1655 – 1705)</a:t>
            </a:r>
          </a:p>
        </p:txBody>
      </p:sp>
      <p:pic>
        <p:nvPicPr>
          <p:cNvPr id="2" name="Picture 2" descr="Mathematics Of The Galton Board With Normal Distribution Stock Illustration  - Download Image Now - iStock">
            <a:extLst>
              <a:ext uri="{FF2B5EF4-FFF2-40B4-BE49-F238E27FC236}">
                <a16:creationId xmlns:a16="http://schemas.microsoft.com/office/drawing/2014/main" id="{E19AA15E-24A3-E246-BF30-71AD95206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8480" y="1010692"/>
            <a:ext cx="2561978" cy="477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E2CE09-B2AA-F84B-A192-9EE71D7AC774}"/>
              </a:ext>
            </a:extLst>
          </p:cNvPr>
          <p:cNvSpPr txBox="1"/>
          <p:nvPr/>
        </p:nvSpPr>
        <p:spPr>
          <a:xfrm>
            <a:off x="9845869" y="45669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70C0"/>
                </a:solidFill>
              </a:rPr>
              <a:t>Galton 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A0ED6-269B-894D-9F0A-1627F19182D6}"/>
              </a:ext>
            </a:extLst>
          </p:cNvPr>
          <p:cNvSpPr txBox="1"/>
          <p:nvPr/>
        </p:nvSpPr>
        <p:spPr>
          <a:xfrm>
            <a:off x="7665408" y="1718357"/>
            <a:ext cx="167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  <a:cs typeface="Calibri" panose="020F0502020204030204" pitchFamily="34" charset="0"/>
              </a:rPr>
              <a:t>Sir Francis Galton</a:t>
            </a:r>
          </a:p>
          <a:p>
            <a:pPr algn="ctr"/>
            <a:r>
              <a:rPr lang="en-US" dirty="0">
                <a:latin typeface="+mn-lt"/>
                <a:cs typeface="Calibri" panose="020F0502020204030204" pitchFamily="34" charset="0"/>
              </a:rPr>
              <a:t>(1822-1911)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B72A4D-C437-E34D-80BB-61C44B39391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6136" y="170934"/>
            <a:ext cx="1335237" cy="1517962"/>
          </a:xfrm>
          <a:prstGeom prst="rect">
            <a:avLst/>
          </a:prstGeom>
        </p:spPr>
      </p:pic>
      <p:pic>
        <p:nvPicPr>
          <p:cNvPr id="5" name="Picture 2" descr="Pascal's triangle - Wikipedia">
            <a:extLst>
              <a:ext uri="{FF2B5EF4-FFF2-40B4-BE49-F238E27FC236}">
                <a16:creationId xmlns:a16="http://schemas.microsoft.com/office/drawing/2014/main" id="{F855EF05-2C7D-934F-95CE-4517FD384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5760" y="4512965"/>
            <a:ext cx="1918272" cy="158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FE3AB8B4-3F58-F547-AB80-19D547EEF927}"/>
              </a:ext>
            </a:extLst>
          </p:cNvPr>
          <p:cNvSpPr/>
          <p:nvPr/>
        </p:nvSpPr>
        <p:spPr>
          <a:xfrm rot="1135959">
            <a:off x="5169061" y="4946471"/>
            <a:ext cx="613396" cy="121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8ECC0-6A1E-24AD-D528-1564C4E52D70}"/>
              </a:ext>
            </a:extLst>
          </p:cNvPr>
          <p:cNvSpPr txBox="1"/>
          <p:nvPr/>
        </p:nvSpPr>
        <p:spPr>
          <a:xfrm>
            <a:off x="9027498" y="5974177"/>
            <a:ext cx="3078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hlinkClick r:id="rId8"/>
              </a:rPr>
              <a:t>https://www.youtube.com/shorts/Vo9Esp1yaC8</a:t>
            </a:r>
            <a:endParaRPr 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2BC829-0FA8-18F6-C407-E493F89C0CD0}"/>
              </a:ext>
            </a:extLst>
          </p:cNvPr>
          <p:cNvSpPr txBox="1"/>
          <p:nvPr/>
        </p:nvSpPr>
        <p:spPr>
          <a:xfrm>
            <a:off x="102449" y="1997951"/>
            <a:ext cx="4898982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do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dirty="0"/>
              <a:t> independent trials with two possible outcomes</a:t>
            </a:r>
          </a:p>
          <a:p>
            <a:r>
              <a:rPr lang="en-US" dirty="0"/>
              <a:t>("yes" &amp; "no") with probabilities p  &amp;  q=(1-p).</a:t>
            </a:r>
          </a:p>
          <a:p>
            <a:r>
              <a:rPr lang="en-US" dirty="0"/>
              <a:t>Then the probability that x out of n trials have value "yes" is: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FDE7AB-A7A0-37C3-F900-80E37C442CD6}"/>
              </a:ext>
            </a:extLst>
          </p:cNvPr>
          <p:cNvSpPr txBox="1"/>
          <p:nvPr/>
        </p:nvSpPr>
        <p:spPr>
          <a:xfrm>
            <a:off x="102449" y="5295365"/>
            <a:ext cx="489898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Mean value = Expected value </a:t>
            </a:r>
            <a:r>
              <a:rPr lang="en-US" dirty="0"/>
              <a:t>E(x) = np</a:t>
            </a:r>
          </a:p>
          <a:p>
            <a:r>
              <a:rPr lang="en-US" b="1" dirty="0">
                <a:solidFill>
                  <a:srgbClr val="0070C0"/>
                </a:solidFill>
              </a:rPr>
              <a:t>Variance</a:t>
            </a:r>
            <a:r>
              <a:rPr lang="en-US" dirty="0"/>
              <a:t> = </a:t>
            </a:r>
            <a:r>
              <a:rPr lang="en-US" dirty="0" err="1"/>
              <a:t>npq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2FD10E-8226-905F-FB08-84FC0BDA1190}"/>
              </a:ext>
            </a:extLst>
          </p:cNvPr>
          <p:cNvSpPr txBox="1"/>
          <p:nvPr/>
        </p:nvSpPr>
        <p:spPr>
          <a:xfrm>
            <a:off x="82039" y="6034520"/>
            <a:ext cx="4919392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 </a:t>
            </a:r>
            <a:r>
              <a:rPr lang="en-US" b="1" dirty="0" err="1">
                <a:solidFill>
                  <a:srgbClr val="0070C0"/>
                </a:solidFill>
              </a:rPr>
              <a:t>Moivre</a:t>
            </a:r>
            <a:r>
              <a:rPr lang="en-US" b="1" dirty="0">
                <a:solidFill>
                  <a:srgbClr val="0070C0"/>
                </a:solidFill>
              </a:rPr>
              <a:t>–Laplace theorem</a:t>
            </a:r>
          </a:p>
          <a:p>
            <a:r>
              <a:rPr lang="en-US" dirty="0"/>
              <a:t>At large numbers the Binomial distribution may approach </a:t>
            </a:r>
          </a:p>
          <a:p>
            <a:r>
              <a:rPr lang="en-US" dirty="0"/>
              <a:t>Normal Gaussian curve with following parameters: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F26747-6FEE-AD12-0B77-5B84882DDBFA}"/>
              </a:ext>
            </a:extLst>
          </p:cNvPr>
          <p:cNvSpPr txBox="1"/>
          <p:nvPr/>
        </p:nvSpPr>
        <p:spPr>
          <a:xfrm>
            <a:off x="82039" y="995086"/>
            <a:ext cx="4898981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binomial distribution was discovered </a:t>
            </a:r>
          </a:p>
          <a:p>
            <a:r>
              <a:rPr lang="en-US" dirty="0"/>
              <a:t>by Jacob Bernoulli (1655 – 1705)</a:t>
            </a:r>
          </a:p>
          <a:p>
            <a:r>
              <a:rPr lang="en-US" dirty="0"/>
              <a:t>and published in 1713 (8 years after his death).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E88EFF-117A-46E3-95AF-1DC96004CD7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7675" y="2324194"/>
            <a:ext cx="2085478" cy="229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0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B5F268-965F-C142-A102-83C02389B555}"/>
              </a:ext>
            </a:extLst>
          </p:cNvPr>
          <p:cNvSpPr txBox="1"/>
          <p:nvPr/>
        </p:nvSpPr>
        <p:spPr>
          <a:xfrm>
            <a:off x="201542" y="326957"/>
            <a:ext cx="63401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Bernoulli Distribution</a:t>
            </a:r>
          </a:p>
          <a:p>
            <a:r>
              <a:rPr lang="en-US" dirty="0"/>
              <a:t> - </a:t>
            </a:r>
            <a:r>
              <a:rPr lang="en-US" dirty="0">
                <a:hlinkClick r:id="rId2"/>
              </a:rPr>
              <a:t>https://en.wikipedia.org/wiki/Bernoulli_distribution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Bernoulli distribution is a special case of the binomial distribution where a single trial is conducted.</a:t>
            </a:r>
          </a:p>
          <a:p>
            <a:endParaRPr lang="en-US" dirty="0"/>
          </a:p>
          <a:p>
            <a:r>
              <a:rPr lang="en-US" dirty="0"/>
              <a:t>It is a discrete probability distribution of a random variable which takes the values 1/0 (or true/false  or yes/no)</a:t>
            </a:r>
          </a:p>
          <a:p>
            <a:r>
              <a:rPr lang="en-US" dirty="0"/>
              <a:t>with probabilities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(1-p)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(X=1) = p</a:t>
            </a:r>
          </a:p>
          <a:p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(X=0) = 1-p = q</a:t>
            </a:r>
          </a:p>
          <a:p>
            <a:endParaRPr lang="en-US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Mean E[X] = 0*q + 1*p = p</a:t>
            </a:r>
          </a:p>
          <a:p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Variance var[X] = E[X</a:t>
            </a:r>
            <a:r>
              <a:rPr lang="en-US" baseline="30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]-E[X]</a:t>
            </a:r>
            <a:r>
              <a:rPr lang="en-US" baseline="30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... = 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pq</a:t>
            </a:r>
            <a:endParaRPr lang="en-US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/>
          </a:p>
          <a:p>
            <a:r>
              <a:rPr lang="en-US" dirty="0"/>
              <a:t>Good introduction: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hlinkClick r:id="rId2"/>
              </a:rPr>
              <a:t>https://en.wikipedia.org/wiki/Bernoulli_distribution</a:t>
            </a:r>
            <a:r>
              <a:rPr lang="en-US" sz="11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hlinkClick r:id="rId3"/>
              </a:rPr>
              <a:t>https://www.probabilitycourse.com/chapter3/3_1_5_special_discrete_distr.php</a:t>
            </a:r>
            <a:r>
              <a:rPr lang="en-US" sz="1100" dirty="0"/>
              <a:t> </a:t>
            </a:r>
          </a:p>
        </p:txBody>
      </p:sp>
      <p:pic>
        <p:nvPicPr>
          <p:cNvPr id="9" name="Picture 8" descr="A painting of a person&#10;&#10;Description automatically generated with medium confidence">
            <a:extLst>
              <a:ext uri="{FF2B5EF4-FFF2-40B4-BE49-F238E27FC236}">
                <a16:creationId xmlns:a16="http://schemas.microsoft.com/office/drawing/2014/main" id="{A228C64A-7DD5-AA49-9C18-C6A54C2AB3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38576" y="170934"/>
            <a:ext cx="1234696" cy="13101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13F9B7-5ECC-D24C-B65B-C89169246BE1}"/>
              </a:ext>
            </a:extLst>
          </p:cNvPr>
          <p:cNvSpPr txBox="1"/>
          <p:nvPr/>
        </p:nvSpPr>
        <p:spPr>
          <a:xfrm>
            <a:off x="10086854" y="1489038"/>
            <a:ext cx="1538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Jacob Bernoulli </a:t>
            </a:r>
          </a:p>
          <a:p>
            <a:pPr algn="ctr"/>
            <a:r>
              <a:rPr lang="en-US" dirty="0"/>
              <a:t>(1655 – 1705)</a:t>
            </a:r>
          </a:p>
        </p:txBody>
      </p:sp>
      <p:pic>
        <p:nvPicPr>
          <p:cNvPr id="8" name="Picture 2" descr="Figure">
            <a:extLst>
              <a:ext uri="{FF2B5EF4-FFF2-40B4-BE49-F238E27FC236}">
                <a16:creationId xmlns:a16="http://schemas.microsoft.com/office/drawing/2014/main" id="{A0E9DBBE-2EA4-424F-AC90-D23CCB2DA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41688" y="2666059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87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7708ED-016C-8046-A356-CBD2F0FE6A01}"/>
              </a:ext>
            </a:extLst>
          </p:cNvPr>
          <p:cNvSpPr txBox="1"/>
          <p:nvPr/>
        </p:nvSpPr>
        <p:spPr>
          <a:xfrm>
            <a:off x="159030" y="92767"/>
            <a:ext cx="4784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Binomial Distribution  =&gt;  Gauss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1BA8A-9C71-0D4E-A024-A72D7A2B88E3}"/>
              </a:ext>
            </a:extLst>
          </p:cNvPr>
          <p:cNvSpPr txBox="1"/>
          <p:nvPr/>
        </p:nvSpPr>
        <p:spPr>
          <a:xfrm>
            <a:off x="6732105" y="76956"/>
            <a:ext cx="4784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Binomial Distribution =&gt; Poisson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BB8DE-512C-1E42-9D1F-78EBABC2593E}"/>
              </a:ext>
            </a:extLst>
          </p:cNvPr>
          <p:cNvSpPr txBox="1"/>
          <p:nvPr/>
        </p:nvSpPr>
        <p:spPr>
          <a:xfrm>
            <a:off x="125315" y="3217210"/>
            <a:ext cx="4784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Poisson Distribution can be approximated with Normal when </a:t>
            </a:r>
            <a:r>
              <a:rPr lang="el-GR" dirty="0"/>
              <a:t>λ </a:t>
            </a:r>
            <a:r>
              <a:rPr lang="en-US" dirty="0"/>
              <a:t>is large (greater than 10).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3A539-D023-684A-AC42-26FE1A784F9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993" y="619417"/>
            <a:ext cx="5039256" cy="772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F9A6B8-A596-DF49-9B8F-0217D860840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707" y="2009084"/>
            <a:ext cx="2623930" cy="529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1BA233-C264-A14C-BB54-F4658F69DB75}"/>
              </a:ext>
            </a:extLst>
          </p:cNvPr>
          <p:cNvSpPr txBox="1"/>
          <p:nvPr/>
        </p:nvSpPr>
        <p:spPr>
          <a:xfrm>
            <a:off x="179733" y="1466878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Stirling’s formula: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FF70B1-2C08-E641-9B9E-31F4F1B8E9D7}"/>
              </a:ext>
            </a:extLst>
          </p:cNvPr>
          <p:cNvSpPr txBox="1"/>
          <p:nvPr/>
        </p:nvSpPr>
        <p:spPr>
          <a:xfrm>
            <a:off x="6732105" y="433889"/>
            <a:ext cx="5365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Poisson distribution is a limiting case of the binomial distribution which arises when the number of trials n increases indefinitely whilst the product </a:t>
            </a:r>
            <a:r>
              <a:rPr lang="el-GR" b="1" dirty="0">
                <a:solidFill>
                  <a:srgbClr val="0070C0"/>
                </a:solidFill>
              </a:rPr>
              <a:t>μ = </a:t>
            </a:r>
            <a:r>
              <a:rPr lang="en-US" b="1" dirty="0">
                <a:solidFill>
                  <a:srgbClr val="0070C0"/>
                </a:solidFill>
              </a:rPr>
              <a:t>np</a:t>
            </a:r>
            <a:r>
              <a:rPr lang="en-US" dirty="0"/>
              <a:t>, which is the expected value of the number of successes from the trials, remains constant.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89DBA6-7548-EB4A-BF23-F8D059B7B9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9487" y="1344417"/>
            <a:ext cx="3612925" cy="5709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E64C62-E046-8648-8064-DAB0956D6D4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6476" y="2341745"/>
            <a:ext cx="3617844" cy="5980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7EEA61-C5CC-4A4E-95A6-E3F7D4808FA3}"/>
              </a:ext>
            </a:extLst>
          </p:cNvPr>
          <p:cNvSpPr txBox="1"/>
          <p:nvPr/>
        </p:nvSpPr>
        <p:spPr>
          <a:xfrm>
            <a:off x="6780950" y="1942414"/>
            <a:ext cx="219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μ</a:t>
            </a:r>
            <a:r>
              <a:rPr lang="en-US" b="1" dirty="0">
                <a:solidFill>
                  <a:srgbClr val="0070C0"/>
                </a:solidFill>
              </a:rPr>
              <a:t> = np = </a:t>
            </a:r>
            <a:r>
              <a:rPr lang="en-US" b="1" dirty="0" err="1">
                <a:solidFill>
                  <a:srgbClr val="0070C0"/>
                </a:solidFill>
              </a:rPr>
              <a:t>const</a:t>
            </a:r>
            <a:r>
              <a:rPr lang="en-US" b="1" dirty="0">
                <a:solidFill>
                  <a:srgbClr val="0070C0"/>
                </a:solidFill>
              </a:rPr>
              <a:t>,  n --&gt; </a:t>
            </a:r>
            <a:r>
              <a:rPr lang="en-US" b="1" dirty="0" err="1">
                <a:solidFill>
                  <a:srgbClr val="0070C0"/>
                </a:solidFill>
              </a:rPr>
              <a:t>inf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E8851D-9C81-854B-8979-D441AD0E525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2762" y="2355422"/>
            <a:ext cx="698549" cy="570646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A0220720-4D25-1244-8123-AD602C467C9A}"/>
              </a:ext>
            </a:extLst>
          </p:cNvPr>
          <p:cNvSpPr/>
          <p:nvPr/>
        </p:nvSpPr>
        <p:spPr>
          <a:xfrm>
            <a:off x="10734261" y="2587737"/>
            <a:ext cx="414984" cy="128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A7D268-26A9-3147-A538-7B2615ED32B6}"/>
              </a:ext>
            </a:extLst>
          </p:cNvPr>
          <p:cNvSpPr txBox="1"/>
          <p:nvPr/>
        </p:nvSpPr>
        <p:spPr>
          <a:xfrm>
            <a:off x="125316" y="2878072"/>
            <a:ext cx="4784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Poisson Distribution =&gt;  Gauss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1329C-6090-9248-9FF4-D7E39CD1D12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052" y="3810606"/>
            <a:ext cx="1145092" cy="55880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B8FDDB-0E8A-AC42-89C2-E7014116D4A2}"/>
              </a:ext>
            </a:extLst>
          </p:cNvPr>
          <p:cNvCxnSpPr>
            <a:cxnSpLocks/>
          </p:cNvCxnSpPr>
          <p:nvPr/>
        </p:nvCxnSpPr>
        <p:spPr>
          <a:xfrm>
            <a:off x="125315" y="2796212"/>
            <a:ext cx="6235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C0BE96-1B38-F84C-BCFF-E24CB07C45DB}"/>
              </a:ext>
            </a:extLst>
          </p:cNvPr>
          <p:cNvSpPr txBox="1"/>
          <p:nvPr/>
        </p:nvSpPr>
        <p:spPr>
          <a:xfrm>
            <a:off x="179733" y="4369412"/>
            <a:ext cx="3650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n = </a:t>
            </a:r>
            <a:r>
              <a:rPr lang="el-GR" dirty="0"/>
              <a:t>λ(1 + δ) </a:t>
            </a:r>
            <a:r>
              <a:rPr lang="en-US" dirty="0"/>
              <a:t>, where </a:t>
            </a:r>
            <a:r>
              <a:rPr lang="el-GR" dirty="0"/>
              <a:t>λ </a:t>
            </a:r>
            <a:r>
              <a:rPr lang="en-US" dirty="0"/>
              <a:t>&gt;&gt;</a:t>
            </a:r>
            <a:r>
              <a:rPr lang="el-GR" dirty="0"/>
              <a:t> 1 </a:t>
            </a:r>
            <a:r>
              <a:rPr lang="en-US" dirty="0"/>
              <a:t>and </a:t>
            </a:r>
            <a:r>
              <a:rPr lang="el-GR" dirty="0"/>
              <a:t>δ </a:t>
            </a:r>
            <a:r>
              <a:rPr lang="en-US" dirty="0"/>
              <a:t>&lt;&lt;</a:t>
            </a:r>
            <a:r>
              <a:rPr lang="el-GR" dirty="0"/>
              <a:t> 1</a:t>
            </a:r>
            <a:endParaRPr lang="en-US" dirty="0"/>
          </a:p>
          <a:p>
            <a:r>
              <a:rPr lang="en-US" dirty="0"/>
              <a:t>Using Stirling’s formula for n!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7CFF47C-DA4C-9B4C-A029-723392829DF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733" y="4925197"/>
            <a:ext cx="3638140" cy="1192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B9D464A-E0B2-DB4B-B4EB-81D4D9456BD8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5415" y="5506528"/>
            <a:ext cx="1091082" cy="6380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897B31-D440-AA46-A607-560D43CBA10B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2734" y="5491115"/>
            <a:ext cx="1446856" cy="65341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8F8F51-8DE0-E14B-A468-7F52B6C8CFF1}"/>
              </a:ext>
            </a:extLst>
          </p:cNvPr>
          <p:cNvCxnSpPr/>
          <p:nvPr/>
        </p:nvCxnSpPr>
        <p:spPr>
          <a:xfrm>
            <a:off x="6559825" y="172279"/>
            <a:ext cx="0" cy="6453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4700F5-5240-724C-BC4A-F400D7DE440B}"/>
              </a:ext>
            </a:extLst>
          </p:cNvPr>
          <p:cNvSpPr txBox="1"/>
          <p:nvPr/>
        </p:nvSpPr>
        <p:spPr>
          <a:xfrm>
            <a:off x="7617160" y="3363728"/>
            <a:ext cx="457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1            </a:t>
            </a:r>
            <a:r>
              <a:rPr lang="en-US" sz="2400" b="1" i="1" dirty="0">
                <a:solidFill>
                  <a:srgbClr val="0070C0"/>
                </a:solidFill>
              </a:rPr>
              <a:t>e</a:t>
            </a:r>
            <a:r>
              <a:rPr lang="en-US" sz="2400" b="1" i="1" baseline="30000" dirty="0">
                <a:solidFill>
                  <a:srgbClr val="0070C0"/>
                </a:solidFill>
              </a:rPr>
              <a:t>-</a:t>
            </a:r>
            <a:r>
              <a:rPr lang="el-GR" sz="2400" b="1" i="1" baseline="30000" dirty="0">
                <a:solidFill>
                  <a:srgbClr val="0070C0"/>
                </a:solidFill>
              </a:rPr>
              <a:t>μ</a:t>
            </a:r>
            <a:r>
              <a:rPr lang="en-US" sz="2000" b="1" i="1" dirty="0">
                <a:solidFill>
                  <a:srgbClr val="0070C0"/>
                </a:solidFill>
              </a:rPr>
              <a:t>           1                Poisson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D9BCED62-18E9-CA48-8C1F-4BAFD2F54330}"/>
              </a:ext>
            </a:extLst>
          </p:cNvPr>
          <p:cNvSpPr/>
          <p:nvPr/>
        </p:nvSpPr>
        <p:spPr>
          <a:xfrm rot="16200000">
            <a:off x="7718143" y="2787458"/>
            <a:ext cx="232518" cy="8618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63970104-17D6-F746-9807-C5BFA58D2502}"/>
              </a:ext>
            </a:extLst>
          </p:cNvPr>
          <p:cNvSpPr/>
          <p:nvPr/>
        </p:nvSpPr>
        <p:spPr>
          <a:xfrm rot="16200000">
            <a:off x="8754587" y="2765251"/>
            <a:ext cx="232518" cy="8618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903B5B3-8890-3C41-84E6-84EB1AB62E24}"/>
              </a:ext>
            </a:extLst>
          </p:cNvPr>
          <p:cNvSpPr/>
          <p:nvPr/>
        </p:nvSpPr>
        <p:spPr>
          <a:xfrm rot="16200000">
            <a:off x="9776531" y="2767934"/>
            <a:ext cx="232518" cy="8618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AC6D8F91-AE16-E142-8620-7BC755E34F00}"/>
              </a:ext>
            </a:extLst>
          </p:cNvPr>
          <p:cNvSpPr/>
          <p:nvPr/>
        </p:nvSpPr>
        <p:spPr>
          <a:xfrm rot="16200000">
            <a:off x="11496539" y="2729714"/>
            <a:ext cx="232518" cy="8618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B1BB63-1263-CD46-B6AE-52B2D581B958}"/>
              </a:ext>
            </a:extLst>
          </p:cNvPr>
          <p:cNvCxnSpPr>
            <a:cxnSpLocks/>
          </p:cNvCxnSpPr>
          <p:nvPr/>
        </p:nvCxnSpPr>
        <p:spPr>
          <a:xfrm>
            <a:off x="6732105" y="3832708"/>
            <a:ext cx="5403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BD3293-64FE-2645-930C-983CB36DB37D}"/>
              </a:ext>
            </a:extLst>
          </p:cNvPr>
          <p:cNvSpPr txBox="1"/>
          <p:nvPr/>
        </p:nvSpPr>
        <p:spPr>
          <a:xfrm>
            <a:off x="6688087" y="3909946"/>
            <a:ext cx="1858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Coin tossing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EC005-726A-9C46-8605-B42FFD6B9934}"/>
              </a:ext>
            </a:extLst>
          </p:cNvPr>
          <p:cNvSpPr txBox="1"/>
          <p:nvPr/>
        </p:nvSpPr>
        <p:spPr>
          <a:xfrm>
            <a:off x="6681190" y="4282221"/>
            <a:ext cx="44171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tossing a fair coin: tail = 0, head = 1</a:t>
            </a:r>
          </a:p>
          <a:p>
            <a:r>
              <a:rPr lang="en-US" dirty="0"/>
              <a:t>p = (1-p) = 0.5</a:t>
            </a:r>
          </a:p>
          <a:p>
            <a:r>
              <a:rPr lang="en-US" dirty="0"/>
              <a:t>Expected </a:t>
            </a:r>
            <a:r>
              <a:rPr lang="el-GR" dirty="0"/>
              <a:t>μ</a:t>
            </a:r>
            <a:r>
              <a:rPr lang="en-US" dirty="0"/>
              <a:t> = p*N = N/2</a:t>
            </a:r>
          </a:p>
          <a:p>
            <a:r>
              <a:rPr lang="en-US" dirty="0"/>
              <a:t>For large N we approximate with Gauss</a:t>
            </a:r>
          </a:p>
          <a:p>
            <a:r>
              <a:rPr lang="en-US" dirty="0"/>
              <a:t>Variance 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dirty="0" err="1"/>
              <a:t>Npq</a:t>
            </a:r>
            <a:r>
              <a:rPr lang="en-US" dirty="0"/>
              <a:t> = N/4</a:t>
            </a:r>
          </a:p>
          <a:p>
            <a:r>
              <a:rPr lang="en-US" dirty="0"/>
              <a:t>Standard error </a:t>
            </a:r>
            <a:r>
              <a:rPr lang="el-GR" dirty="0"/>
              <a:t>σ</a:t>
            </a:r>
            <a:r>
              <a:rPr lang="en-US" dirty="0"/>
              <a:t> = √ N / 2</a:t>
            </a:r>
          </a:p>
          <a:p>
            <a:r>
              <a:rPr lang="en-US" dirty="0"/>
              <a:t>Relative error </a:t>
            </a:r>
            <a:r>
              <a:rPr lang="el-GR" dirty="0"/>
              <a:t>σ </a:t>
            </a:r>
            <a:r>
              <a:rPr lang="en-US" dirty="0"/>
              <a:t>/ </a:t>
            </a:r>
            <a:r>
              <a:rPr lang="el-GR" dirty="0"/>
              <a:t>μ</a:t>
            </a:r>
            <a:r>
              <a:rPr lang="en-US" dirty="0"/>
              <a:t> = (√ N / 2) / (N/2) = 1/ √ N</a:t>
            </a:r>
          </a:p>
          <a:p>
            <a:r>
              <a:rPr lang="en-US" dirty="0"/>
              <a:t>So If we want error ~1%, we need to do N ~ 10,000</a:t>
            </a:r>
          </a:p>
          <a:p>
            <a:endParaRPr lang="en-US" dirty="0"/>
          </a:p>
          <a:p>
            <a:r>
              <a:rPr lang="en-US" dirty="0"/>
              <a:t>Also for </a:t>
            </a:r>
            <a:r>
              <a:rPr lang="en-US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lang="en-US" b="1" baseline="300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dirty="0">
                <a:sym typeface="Times New Roman"/>
              </a:rPr>
              <a:t>calculations:</a:t>
            </a:r>
            <a:endParaRPr lang="en-US" dirty="0"/>
          </a:p>
          <a:p>
            <a:r>
              <a:rPr lang="en-US" dirty="0"/>
              <a:t>       (x -</a:t>
            </a:r>
            <a:r>
              <a:rPr lang="el-GR" dirty="0"/>
              <a:t> μ</a:t>
            </a:r>
            <a:r>
              <a:rPr lang="en-US" dirty="0"/>
              <a:t>)</a:t>
            </a:r>
            <a:r>
              <a:rPr lang="en-US" baseline="30000" dirty="0"/>
              <a:t>2 </a:t>
            </a:r>
            <a:r>
              <a:rPr lang="en-US" dirty="0"/>
              <a:t>/</a:t>
            </a:r>
            <a:r>
              <a:rPr lang="el-GR" dirty="0"/>
              <a:t> μ</a:t>
            </a:r>
            <a:r>
              <a:rPr lang="en-US" dirty="0"/>
              <a:t> --&gt; 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dirty="0"/>
              <a:t> /</a:t>
            </a:r>
            <a:r>
              <a:rPr lang="el-GR" dirty="0"/>
              <a:t> μ</a:t>
            </a:r>
            <a:r>
              <a:rPr lang="en-US" dirty="0"/>
              <a:t> = (N/4) / (N/2) = ½ = </a:t>
            </a:r>
            <a:r>
              <a:rPr lang="en-US" dirty="0" err="1"/>
              <a:t>const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2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4;p16">
            <a:extLst>
              <a:ext uri="{FF2B5EF4-FFF2-40B4-BE49-F238E27FC236}">
                <a16:creationId xmlns:a16="http://schemas.microsoft.com/office/drawing/2014/main" id="{2852508B-C5FD-2C4A-AFD6-7CEC0F45E3A7}"/>
              </a:ext>
            </a:extLst>
          </p:cNvPr>
          <p:cNvSpPr txBox="1"/>
          <p:nvPr/>
        </p:nvSpPr>
        <p:spPr>
          <a:xfrm>
            <a:off x="81889" y="906295"/>
            <a:ext cx="4790363" cy="281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Null Hypothesis (H0) :  the coin is fair (flips heads/tails evenly).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Alternative (H1): the coin flips heads/tails unevenly with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error </a:t>
            </a:r>
            <a:r>
              <a:rPr lang="en-U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 = |P</a:t>
            </a:r>
            <a:r>
              <a:rPr lang="en-US" b="1" baseline="-25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-0.5|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, where P</a:t>
            </a:r>
            <a:r>
              <a:rPr lang="en-US" baseline="-25000" dirty="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is the probability of heads.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We tossed a coin 10 times and got 8 heads. Compute p-value.</a:t>
            </a:r>
          </a:p>
          <a:p>
            <a:pPr lvl="0"/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We just need compute the probability of 8 or more heads </a:t>
            </a: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in 10 tosses (assuming the coin is fair).</a:t>
            </a: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Note that the number of heads follows a binomial </a:t>
            </a: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distribution with n=10 and p=0.5.</a:t>
            </a: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So the p-value = P[8] + P[9] + P[10] = .044 + .01 + .001 = 0.055.</a:t>
            </a:r>
          </a:p>
          <a:p>
            <a:pPr lvl="0"/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14;p16">
            <a:extLst>
              <a:ext uri="{FF2B5EF4-FFF2-40B4-BE49-F238E27FC236}">
                <a16:creationId xmlns:a16="http://schemas.microsoft.com/office/drawing/2014/main" id="{1A2BC264-BF2C-904D-AAF6-592DE154D8FE}"/>
              </a:ext>
            </a:extLst>
          </p:cNvPr>
          <p:cNvSpPr txBox="1"/>
          <p:nvPr/>
        </p:nvSpPr>
        <p:spPr>
          <a:xfrm>
            <a:off x="0" y="0"/>
            <a:ext cx="6056582" cy="84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Checking whether a coin is fair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https://en.wikipedia.org/wiki/Checking_whether_a_coin_is_fair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3F7295-12F5-4F43-9EB1-ECBFAD4AE19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8510" y="3472383"/>
            <a:ext cx="489437" cy="506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C773EC-98DC-EB45-9CD6-4ACB52A409D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5873" y="1390308"/>
            <a:ext cx="5039256" cy="772060"/>
          </a:xfrm>
          <a:prstGeom prst="rect">
            <a:avLst/>
          </a:prstGeom>
        </p:spPr>
      </p:pic>
      <p:sp>
        <p:nvSpPr>
          <p:cNvPr id="8" name="Google Shape;114;p16">
            <a:extLst>
              <a:ext uri="{FF2B5EF4-FFF2-40B4-BE49-F238E27FC236}">
                <a16:creationId xmlns:a16="http://schemas.microsoft.com/office/drawing/2014/main" id="{3ABF9FFE-6500-4147-9C1B-BC0CFD06A921}"/>
              </a:ext>
            </a:extLst>
          </p:cNvPr>
          <p:cNvSpPr txBox="1"/>
          <p:nvPr/>
        </p:nvSpPr>
        <p:spPr>
          <a:xfrm>
            <a:off x="6749240" y="3218"/>
            <a:ext cx="5400832" cy="142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Problem 2</a:t>
            </a:r>
          </a:p>
          <a:p>
            <a:pPr lvl="0"/>
            <a:r>
              <a:rPr lang="en-U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How many times should we flip a coin to test the null hypothesis.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Suppose we flipped "n" times and got "x" heads.</a:t>
            </a: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estimate of the probability of heads P</a:t>
            </a:r>
            <a:r>
              <a:rPr lang="en-US" baseline="-25000" dirty="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= x/n.</a:t>
            </a: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Suppose "x" follows binomial distribution with probability "p" of heads.</a:t>
            </a: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At large "n" is is approximated with normal distribution.</a:t>
            </a:r>
          </a:p>
          <a:p>
            <a:pPr lvl="0"/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14;p16">
            <a:extLst>
              <a:ext uri="{FF2B5EF4-FFF2-40B4-BE49-F238E27FC236}">
                <a16:creationId xmlns:a16="http://schemas.microsoft.com/office/drawing/2014/main" id="{38871C2A-D7DF-804C-B877-B6E6E95240DB}"/>
              </a:ext>
            </a:extLst>
          </p:cNvPr>
          <p:cNvSpPr txBox="1"/>
          <p:nvPr/>
        </p:nvSpPr>
        <p:spPr>
          <a:xfrm>
            <a:off x="6749240" y="2090673"/>
            <a:ext cx="5049668" cy="163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We use character "</a:t>
            </a:r>
            <a:r>
              <a:rPr lang="el-GR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" to denote the standard error of estimating x:</a:t>
            </a:r>
            <a:br>
              <a:rPr lang="en-US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l-GR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en-US" b="1" baseline="30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npq</a:t>
            </a:r>
            <a:endParaRPr lang="en-US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Note that it has max value when p = q = 0.5, so </a:t>
            </a:r>
            <a:r>
              <a:rPr lang="el-GR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en-US" b="1" baseline="30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n/4</a:t>
            </a: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So we can estimate the error </a:t>
            </a:r>
            <a:r>
              <a:rPr lang="el-GR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as:</a:t>
            </a: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l-GR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en-U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~ √n/2 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This is very easy to remember – error grows as square root of n.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If we estimate error for ratio "x/n", we divide by 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5C5ED-1366-1245-9C4A-37065BB20DC4}"/>
              </a:ext>
            </a:extLst>
          </p:cNvPr>
          <p:cNvSpPr txBox="1"/>
          <p:nvPr/>
        </p:nvSpPr>
        <p:spPr>
          <a:xfrm>
            <a:off x="298343" y="4555555"/>
            <a:ext cx="34917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value | Confidence level | Comment     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0.6745  |  50.000%         | Half        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1.0000  |  68.269%         | One 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dev 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1.6449  |  90.000%         | "One nine"  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1.9599  |  95.000%         | 95 percent  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2.0000  |  95.450%         | Two 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dev 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2.5759  |  99.000%         | "Two nines" 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3.0000  |  99.730%         | Three 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dev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3.2905  |  99.900%         | "Three nines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3.8906  |  99.990%         | "Four nines"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4.0000  |  99.993%         | Four 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dev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4.4172  |  99.999%         | "Five nines"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8E832-6A66-A34B-8638-25385B81C915}"/>
              </a:ext>
            </a:extLst>
          </p:cNvPr>
          <p:cNvSpPr txBox="1"/>
          <p:nvPr/>
        </p:nvSpPr>
        <p:spPr>
          <a:xfrm>
            <a:off x="81889" y="3783998"/>
            <a:ext cx="48722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Coin flipping leads to binomial distribution, </a:t>
            </a:r>
          </a:p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can be approximated with normal Gaussian distribution.</a:t>
            </a:r>
          </a:p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are confidence levels for Z (standard normal distribution):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E31FC-9B6C-CA4C-86AA-399D73F20ABC}"/>
              </a:ext>
            </a:extLst>
          </p:cNvPr>
          <p:cNvSpPr txBox="1"/>
          <p:nvPr/>
        </p:nvSpPr>
        <p:spPr>
          <a:xfrm>
            <a:off x="6808872" y="4080567"/>
            <a:ext cx="5249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As "n" grows, the distribution becomes narrower.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We express </a:t>
            </a: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error E </a:t>
            </a: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ratio "x/n"</a:t>
            </a:r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in terms of Z (number of </a:t>
            </a:r>
            <a:r>
              <a:rPr lang="en-US" dirty="0" err="1">
                <a:latin typeface="Calibri"/>
                <a:cs typeface="Calibri"/>
              </a:rPr>
              <a:t>sigmas</a:t>
            </a:r>
            <a:r>
              <a:rPr lang="en-US" dirty="0">
                <a:latin typeface="Calibri"/>
                <a:cs typeface="Calibri"/>
              </a:rPr>
              <a:t>):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</a:p>
          <a:p>
            <a:r>
              <a:rPr lang="en-US" dirty="0">
                <a:latin typeface="Calibri"/>
                <a:cs typeface="Calibri"/>
              </a:rPr>
              <a:t>            E = Z</a:t>
            </a:r>
            <a:r>
              <a:rPr lang="el-GR" dirty="0">
                <a:latin typeface="Calibri"/>
                <a:cs typeface="Calibri"/>
                <a:sym typeface="Calibri"/>
              </a:rPr>
              <a:t>σ</a:t>
            </a:r>
            <a:r>
              <a:rPr lang="en-US" dirty="0">
                <a:latin typeface="Calibri"/>
                <a:cs typeface="Calibri"/>
                <a:sym typeface="Calibri"/>
              </a:rPr>
              <a:t> = Z/2√n          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or: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C789A4-98D4-F041-9CDE-34D490398AC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4074" y="4563788"/>
            <a:ext cx="928696" cy="5817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41235E-B306-274B-AF92-68211AC9662B}"/>
              </a:ext>
            </a:extLst>
          </p:cNvPr>
          <p:cNvSpPr txBox="1"/>
          <p:nvPr/>
        </p:nvSpPr>
        <p:spPr>
          <a:xfrm>
            <a:off x="6811449" y="5324278"/>
            <a:ext cx="42564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For example, if we want confidence 95% (Z=1.9599), </a:t>
            </a:r>
          </a:p>
          <a:p>
            <a:r>
              <a:rPr lang="en-US" dirty="0">
                <a:latin typeface="Calibri"/>
                <a:cs typeface="Calibri"/>
              </a:rPr>
              <a:t>then Z</a:t>
            </a:r>
            <a:r>
              <a:rPr lang="en-US" baseline="30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/4 = (1.9599)</a:t>
            </a:r>
            <a:r>
              <a:rPr lang="en-US" baseline="30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 / 4 = 1 , </a:t>
            </a:r>
          </a:p>
          <a:p>
            <a:r>
              <a:rPr lang="en-US" dirty="0">
                <a:latin typeface="Calibri"/>
                <a:cs typeface="Calibri"/>
              </a:rPr>
              <a:t>so n = 1/E</a:t>
            </a:r>
            <a:r>
              <a:rPr lang="en-US" baseline="30000" dirty="0">
                <a:latin typeface="Calibri"/>
                <a:cs typeface="Calibri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for E=0.5   we need n = 1 / 0.5</a:t>
            </a:r>
            <a:r>
              <a:rPr lang="en-US" baseline="30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  = 4 flips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for E=0.25 we need n = 1 / 0.25</a:t>
            </a:r>
            <a:r>
              <a:rPr lang="en-US" baseline="30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 = 16 flips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for E=0.01 we need n = 1 / 0.01</a:t>
            </a:r>
            <a:r>
              <a:rPr lang="en-US" baseline="30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 = 9,603 flips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A8289B-60D2-814C-8237-AC0CE17777E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4282" y="4857584"/>
            <a:ext cx="2437946" cy="16041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C7EE05-91A5-E543-BE7D-332DF5260DF7}"/>
              </a:ext>
            </a:extLst>
          </p:cNvPr>
          <p:cNvSpPr txBox="1"/>
          <p:nvPr/>
        </p:nvSpPr>
        <p:spPr>
          <a:xfrm>
            <a:off x="0" y="0"/>
            <a:ext cx="3357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Binomial Test in 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E0F2BD-74F5-4345-BD31-1FBC2B73E1BA}"/>
              </a:ext>
            </a:extLst>
          </p:cNvPr>
          <p:cNvSpPr txBox="1"/>
          <p:nvPr/>
        </p:nvSpPr>
        <p:spPr>
          <a:xfrm>
            <a:off x="55090" y="507831"/>
            <a:ext cx="3871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binomial distribution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probability mass function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gives the probability that a discrete random variable is exactly equal to some value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27922F-8D38-BD4E-A8D7-5C774E16BA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4141" y="1752488"/>
            <a:ext cx="2260600" cy="647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11EA37-ED1E-A141-9FE5-CBEDD2E74AE6}"/>
              </a:ext>
            </a:extLst>
          </p:cNvPr>
          <p:cNvSpPr txBox="1"/>
          <p:nvPr/>
        </p:nvSpPr>
        <p:spPr>
          <a:xfrm>
            <a:off x="0" y="1940107"/>
            <a:ext cx="146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Binomial PMF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A16D1-6A82-EE42-84CE-7A1B0E0722C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7674" y="2969585"/>
            <a:ext cx="1955444" cy="13036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8963DC-8A72-D44C-ABD9-A5F73EA7B869}"/>
              </a:ext>
            </a:extLst>
          </p:cNvPr>
          <p:cNvSpPr txBox="1"/>
          <p:nvPr/>
        </p:nvSpPr>
        <p:spPr>
          <a:xfrm>
            <a:off x="4082134" y="5663334"/>
            <a:ext cx="588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We flip a coin 10 times and it lands on heads 8 times. 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Perform a binomial test to determine if the coin is biased.</a:t>
            </a:r>
          </a:p>
          <a:p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binom_test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(x=8, n=10, p=1/2, alternative='greater')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 = 0.0546875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Because this p-value (0.0546875) is not less than 0.05, 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we accept the null hypothesis.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869036-FE0F-1E47-8797-6B95E97124CA}"/>
              </a:ext>
            </a:extLst>
          </p:cNvPr>
          <p:cNvCxnSpPr/>
          <p:nvPr/>
        </p:nvCxnSpPr>
        <p:spPr>
          <a:xfrm>
            <a:off x="3953437" y="246221"/>
            <a:ext cx="0" cy="636973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6071A22-B3DB-A94F-8B3F-C3E70C2146C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7674" y="4235255"/>
            <a:ext cx="1955444" cy="13036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11F09B-6968-D94E-AA08-C85D9DF4BB1F}"/>
              </a:ext>
            </a:extLst>
          </p:cNvPr>
          <p:cNvSpPr txBox="1"/>
          <p:nvPr/>
        </p:nvSpPr>
        <p:spPr>
          <a:xfrm>
            <a:off x="55090" y="2538720"/>
            <a:ext cx="38714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scipy.stats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binom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binom.pmf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(0,2,0.5)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0.25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binom.pmf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(1,2,0.5)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0.5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binom.pmf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(2,2,0.5)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0.25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n=10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[]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ii in range(n+1):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arr.append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binom.pmf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(ii, n, 0.5))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print(sum(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1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8, 9, 10 heads out of 10 trials: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binom.pmf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(8,10,0.5)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0.043945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binom.pmf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(9,10,0.5)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0.009766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binom.pmf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(10,10,0.5)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0.000977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sum: 0.054688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B7D7A0-D8BB-7D4C-9883-4005944A1DA6}"/>
              </a:ext>
            </a:extLst>
          </p:cNvPr>
          <p:cNvSpPr txBox="1"/>
          <p:nvPr/>
        </p:nvSpPr>
        <p:spPr>
          <a:xfrm>
            <a:off x="4107674" y="131094"/>
            <a:ext cx="7578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We flip a coin N=1000 times.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x is number of heads, it has binomial distribution with sigma = sqrt(N)/2 = 15.81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it lands on heads 531 times, it is within 2*sigma. 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But let's perform a binomial test for null hypothesis that coin is fair:</a:t>
            </a:r>
          </a:p>
          <a:p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binom_test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(x=531, n=1000, p=1/2, alternative='greater')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 = 0.0268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Because this p-value (0.0268) is less than 0.05, we reject the null hypothesis.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0E66C0F-DB7B-5248-ABF5-B1AD675C2E7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7674" y="1672076"/>
            <a:ext cx="1955442" cy="13036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B13AD1-74A9-4B45-9F1F-80C123028C44}"/>
              </a:ext>
            </a:extLst>
          </p:cNvPr>
          <p:cNvSpPr txBox="1"/>
          <p:nvPr/>
        </p:nvSpPr>
        <p:spPr>
          <a:xfrm>
            <a:off x="6128884" y="1465419"/>
            <a:ext cx="5885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scipy.stats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binom_test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returns p-value of test</a:t>
            </a:r>
            <a:endParaRPr lang="en-US" sz="1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xvals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[0,470,500,530,999]</a:t>
            </a:r>
          </a:p>
          <a:p>
            <a:endParaRPr lang="en-US" sz="1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x in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xvals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myval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binom_test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(x=x, n=1000, p=1/2, alternative='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greater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print(f"{myval:.3f}")  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[1, 0.973, 0.5, 0.031, 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38543-3670-DC4B-8757-2A6B8ABF849E}"/>
              </a:ext>
            </a:extLst>
          </p:cNvPr>
          <p:cNvSpPr txBox="1"/>
          <p:nvPr/>
        </p:nvSpPr>
        <p:spPr>
          <a:xfrm>
            <a:off x="6128884" y="3242595"/>
            <a:ext cx="5885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x in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xvals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myval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binom_test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(x=x, n=1000, p=1/2, alternative='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print(f"{myval:.3f}")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[0, 0.031, 0.5, 0.973, 1]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578DB8-3D7C-4A46-9833-B1F5343919F1}"/>
              </a:ext>
            </a:extLst>
          </p:cNvPr>
          <p:cNvSpPr txBox="1"/>
          <p:nvPr/>
        </p:nvSpPr>
        <p:spPr>
          <a:xfrm>
            <a:off x="6128884" y="4477302"/>
            <a:ext cx="5885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x in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xvals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myval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binom_test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(x=x, n=1000, p=1/2, alternative='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two-sided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print(f"{myval:.3f}")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[0, 0.062, 1, 0.062, 0]</a:t>
            </a:r>
          </a:p>
        </p:txBody>
      </p:sp>
    </p:spTree>
    <p:extLst>
      <p:ext uri="{BB962C8B-B14F-4D97-AF65-F5344CB8AC3E}">
        <p14:creationId xmlns:p14="http://schemas.microsoft.com/office/powerpoint/2010/main" val="297778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E77F6-2D57-344D-957A-D121D2D97481}"/>
              </a:ext>
            </a:extLst>
          </p:cNvPr>
          <p:cNvSpPr txBox="1"/>
          <p:nvPr/>
        </p:nvSpPr>
        <p:spPr>
          <a:xfrm>
            <a:off x="345688" y="1186087"/>
            <a:ext cx="38694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sys, math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scipy.stats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binom_test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matplotlib.pyplot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plt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xx  = []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yy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= []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yy2 = []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sigma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math.sqrt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(5000)/2.0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v1 = 2500-sigma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v2 = 2500+sigma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print(v1,v2)  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2464.64, 2535.36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ii in range (2300, 2700):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xx.append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(ii)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yy.append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binom.pmf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(ii,5000,0.5))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0.0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v1 &lt;= ii &lt;= v2: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0.01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yy2.append(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plt.plot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xx,yy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plt.plot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(xx,yy2) # show sigma range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6C5B3-4D05-D54B-8D93-DB43DC8E1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626" y="1593590"/>
            <a:ext cx="4876800" cy="314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80DDB0-6998-994F-8A7D-E2271187FE2C}"/>
              </a:ext>
            </a:extLst>
          </p:cNvPr>
          <p:cNvSpPr txBox="1"/>
          <p:nvPr/>
        </p:nvSpPr>
        <p:spPr>
          <a:xfrm>
            <a:off x="345688" y="15611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Binomial Distribution – Plot, Sigma</a:t>
            </a:r>
          </a:p>
        </p:txBody>
      </p:sp>
    </p:spTree>
    <p:extLst>
      <p:ext uri="{BB962C8B-B14F-4D97-AF65-F5344CB8AC3E}">
        <p14:creationId xmlns:p14="http://schemas.microsoft.com/office/powerpoint/2010/main" val="18018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18">
            <a:extLst>
              <a:ext uri="{FF2B5EF4-FFF2-40B4-BE49-F238E27FC236}">
                <a16:creationId xmlns:a16="http://schemas.microsoft.com/office/drawing/2014/main" id="{6F73DBF3-377D-DC49-AED2-EC061EC41127}"/>
              </a:ext>
            </a:extLst>
          </p:cNvPr>
          <p:cNvSpPr txBox="1"/>
          <p:nvPr/>
        </p:nvSpPr>
        <p:spPr>
          <a:xfrm>
            <a:off x="122583" y="129208"/>
            <a:ext cx="6172200" cy="5900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Checking whether a coin is fair - </a:t>
            </a:r>
            <a:r>
              <a:rPr lang="en-US" sz="28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lang="en-US" sz="2800" b="1" baseline="300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 test</a:t>
            </a:r>
            <a:br>
              <a:rPr lang="en-US" sz="1800" dirty="0">
                <a:latin typeface="Calibri"/>
                <a:ea typeface="Calibri"/>
                <a:cs typeface="Calibri"/>
                <a:sym typeface="Calibri"/>
              </a:rPr>
            </a:br>
            <a:br>
              <a:rPr lang="en-US" sz="13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b="1" u="sng" dirty="0">
                <a:latin typeface="Calibri"/>
                <a:ea typeface="Calibri"/>
                <a:cs typeface="Calibri"/>
                <a:sym typeface="Calibri"/>
              </a:rPr>
              <a:t>Problem:</a:t>
            </a:r>
            <a:endParaRPr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We want to test a null hypothesis that the coin is fair.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We flip the coin N times and got H heads.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So number of observed tails T = N-H.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Expected values are N/2 for heads and for tails.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lang="en-US" b="1" baseline="300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latin typeface="Calibri"/>
                <a:cs typeface="Calibri"/>
                <a:sym typeface="Calibri"/>
              </a:rPr>
              <a:t>goodness of fit test</a:t>
            </a:r>
          </a:p>
          <a:p>
            <a:pPr lvl="0"/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= sum( (observed – expected)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/expected) = [ (H– N/2)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/ (N/2) ] + [ (T – N/2)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/ (N/2) ]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P-value is the probability that a chi-square statistic having one degree of freedom is more extreme than that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Specific example: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      N=100, H=60, T=40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= [ (60– 50)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/ 50 ] + [ (40 – 50)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/ 50 ] = 10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/ 50  + 10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/ 50 = 2+2 = 4</a:t>
            </a:r>
          </a:p>
          <a:p>
            <a:pPr>
              <a:buClr>
                <a:schemeClr val="dk1"/>
              </a:buClr>
              <a:buSzPts val="1100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distribution for 1 degree of freedom gives 3.84 for P-value P=0.05.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We have 4, which is more extreme.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So we reject the null hypothesis (that the coin is fair).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2FCE1-51F8-CF47-AD22-F756CF5396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56584" y="662608"/>
            <a:ext cx="4049486" cy="3180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D06EB-7D73-6747-8B8D-655F4F207CAE}"/>
              </a:ext>
            </a:extLst>
          </p:cNvPr>
          <p:cNvSpPr txBox="1"/>
          <p:nvPr/>
        </p:nvSpPr>
        <p:spPr>
          <a:xfrm>
            <a:off x="10486259" y="755596"/>
            <a:ext cx="808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lang="en-US" sz="4000" b="1" baseline="300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lang="en-US" sz="4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38FD90-7D86-7947-B9C9-3970A771F11A}"/>
              </a:ext>
            </a:extLst>
          </p:cNvPr>
          <p:cNvSpPr/>
          <p:nvPr/>
        </p:nvSpPr>
        <p:spPr>
          <a:xfrm>
            <a:off x="10137913" y="662608"/>
            <a:ext cx="1169981" cy="9806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25444D-FF1F-1B4F-9E2D-91F9E45E1FC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6703" y="4865204"/>
            <a:ext cx="2616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18">
            <a:extLst>
              <a:ext uri="{FF2B5EF4-FFF2-40B4-BE49-F238E27FC236}">
                <a16:creationId xmlns:a16="http://schemas.microsoft.com/office/drawing/2014/main" id="{6F73DBF3-377D-DC49-AED2-EC061EC41127}"/>
              </a:ext>
            </a:extLst>
          </p:cNvPr>
          <p:cNvSpPr txBox="1"/>
          <p:nvPr/>
        </p:nvSpPr>
        <p:spPr>
          <a:xfrm>
            <a:off x="0" y="57383"/>
            <a:ext cx="5913120" cy="68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Checking whether a coin is fair - t-test</a:t>
            </a:r>
            <a:br>
              <a:rPr lang="en-US" sz="1800" dirty="0">
                <a:latin typeface="Calibri"/>
                <a:ea typeface="Calibri"/>
                <a:cs typeface="Calibri"/>
                <a:sym typeface="Calibri"/>
              </a:rPr>
            </a:br>
            <a:endParaRPr lang="en-US" sz="9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300" dirty="0">
                <a:latin typeface="Calibri"/>
                <a:cs typeface="Calibri"/>
                <a:sym typeface="Calibri"/>
              </a:rPr>
              <a:t>I am not sure if the t-test can be used for coin flipping hypothesis testing.</a:t>
            </a:r>
          </a:p>
          <a:p>
            <a:endParaRPr lang="en-US" sz="800" dirty="0">
              <a:latin typeface="Calibri"/>
              <a:cs typeface="Calibri"/>
              <a:sym typeface="Calibri"/>
            </a:endParaRPr>
          </a:p>
          <a:p>
            <a:r>
              <a:rPr lang="en-US" sz="1300" dirty="0">
                <a:latin typeface="Calibri"/>
                <a:cs typeface="Calibri"/>
                <a:sym typeface="Calibri"/>
              </a:rPr>
              <a:t>t-test is used for data which is presumed to have normal distribution, and only for small samples of data ( &lt; 30 points).</a:t>
            </a:r>
          </a:p>
          <a:p>
            <a:endParaRPr lang="en-US" sz="800" dirty="0">
              <a:latin typeface="Calibri"/>
              <a:cs typeface="Calibri"/>
              <a:sym typeface="Calibri"/>
            </a:endParaRPr>
          </a:p>
          <a:p>
            <a:r>
              <a:rPr lang="en-US" sz="1300" dirty="0">
                <a:latin typeface="Calibri"/>
                <a:cs typeface="Calibri"/>
                <a:sym typeface="Calibri"/>
              </a:rPr>
              <a:t>But here is formal application of t-test:</a:t>
            </a:r>
          </a:p>
          <a:p>
            <a:endParaRPr lang="en-US" sz="800" dirty="0">
              <a:latin typeface="Calibri"/>
              <a:cs typeface="Calibri"/>
              <a:sym typeface="Calibri"/>
            </a:endParaRPr>
          </a:p>
          <a:p>
            <a:r>
              <a:rPr lang="en-US" sz="1300" b="1" u="sng" dirty="0">
                <a:latin typeface="Calibri"/>
                <a:ea typeface="Calibri"/>
                <a:cs typeface="Calibri"/>
                <a:sym typeface="Calibri"/>
              </a:rPr>
              <a:t>Problem:</a:t>
            </a:r>
            <a:endParaRPr sz="13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We want to test a null hypothesis that the coin is fair.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We flip the coin N times and got H heads.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So number of observed tails T = N-H.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Expected numbers are N/2 for heads and for tails.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To calculate t-test we assume values 1 for heads and -1 for tails.</a:t>
            </a:r>
          </a:p>
          <a:p>
            <a:pPr lvl="0"/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Then suppose N=100, H=60, T=40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  Sample Mean X = (H – T)/100 = 20/100 = 0.2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  Expected mean = N/2 – N/2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  Degrees of Freedom = N-1 = 99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  Sample Variance:</a:t>
            </a:r>
          </a:p>
          <a:p>
            <a:pPr lvl="0"/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        S</a:t>
            </a:r>
            <a:r>
              <a:rPr lang="en-US" sz="13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= (1/99) *  ( 60*(1-0.2)</a:t>
            </a:r>
            <a:r>
              <a:rPr lang="en-US" sz="13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+ 40*(-1-0.2)</a:t>
            </a:r>
            <a:r>
              <a:rPr lang="en-US" sz="13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)  = 0.969</a:t>
            </a:r>
          </a:p>
          <a:p>
            <a:pPr lvl="0"/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  Sample Standard Deviation:</a:t>
            </a:r>
          </a:p>
          <a:p>
            <a:pPr lvl="0"/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       S = sqrt(0.9696) = 0.9847</a:t>
            </a:r>
          </a:p>
          <a:p>
            <a:pPr lvl="0"/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  t-statistics:</a:t>
            </a:r>
          </a:p>
          <a:p>
            <a:pPr lvl="0"/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       (0.2– 0) / (0.9847 / 10) = 2.031</a:t>
            </a:r>
          </a:p>
          <a:p>
            <a:pPr lvl="0"/>
            <a:endParaRPr lang="en-US" sz="13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Note: for two-sided t-test with 100 degrees of freedom and P-value 0.05</a:t>
            </a:r>
          </a:p>
          <a:p>
            <a:pPr lvl="0"/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we have (from t-test table): 1.984</a:t>
            </a:r>
          </a:p>
          <a:p>
            <a:pPr lvl="0"/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Our t-statistics is 2.031, it is more extreme, so we reject the null hypothesis</a:t>
            </a:r>
          </a:p>
          <a:p>
            <a:pPr lvl="0"/>
            <a:endParaRPr lang="en-US" sz="13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In Python:</a:t>
            </a:r>
          </a:p>
          <a:p>
            <a:pPr lvl="0"/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     from 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scipy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 import stats</a:t>
            </a:r>
          </a:p>
          <a:p>
            <a:pPr lvl="0"/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     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stats.t.cdf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(2.031,df=99)    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# 0.9775 , more extreme than 0.95</a:t>
            </a:r>
          </a:p>
          <a:p>
            <a:pPr lvl="0"/>
            <a:endParaRPr lang="en-US" sz="13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13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13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13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5F72C-4AE0-DE4C-A88E-C5CDCB8F2FE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2758" y="1496340"/>
            <a:ext cx="1331161" cy="612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E620A2-33F1-234A-BB97-467B69CD232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2758" y="2148781"/>
            <a:ext cx="2377908" cy="613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F40AF-8B1F-4B4C-AB25-DBEF1CC15EB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8703" y="3002765"/>
            <a:ext cx="702080" cy="616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597561-A772-964F-AE93-9F1DCADF39F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8703" y="3859473"/>
            <a:ext cx="582886" cy="565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5ECE04-FB56-A541-ADF8-EC1AB9C8DCDC}"/>
              </a:ext>
            </a:extLst>
          </p:cNvPr>
          <p:cNvSpPr txBox="1"/>
          <p:nvPr/>
        </p:nvSpPr>
        <p:spPr>
          <a:xfrm>
            <a:off x="6772928" y="237877"/>
            <a:ext cx="53187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Student t-test</a:t>
            </a:r>
          </a:p>
          <a:p>
            <a:endParaRPr lang="en-US" dirty="0"/>
          </a:p>
          <a:p>
            <a:r>
              <a:rPr lang="en-US" dirty="0"/>
              <a:t>Let X</a:t>
            </a:r>
            <a:r>
              <a:rPr lang="en-US" baseline="-25000" dirty="0"/>
              <a:t>i</a:t>
            </a:r>
            <a:r>
              <a:rPr lang="en-US" dirty="0"/>
              <a:t> be independently and identically drawn from the normal distribution with expected mean value</a:t>
            </a:r>
            <a:r>
              <a:rPr lang="el-GR" dirty="0"/>
              <a:t> </a:t>
            </a:r>
            <a:r>
              <a:rPr lang="el-GR" b="1" dirty="0">
                <a:solidFill>
                  <a:srgbClr val="0070C0"/>
                </a:solidFill>
              </a:rPr>
              <a:t>μ</a:t>
            </a:r>
            <a:r>
              <a:rPr lang="en-US" dirty="0"/>
              <a:t> and variance </a:t>
            </a:r>
            <a:r>
              <a:rPr lang="el-GR" b="1" dirty="0">
                <a:solidFill>
                  <a:srgbClr val="0070C0"/>
                </a:solidFill>
              </a:rPr>
              <a:t>σ</a:t>
            </a:r>
            <a:r>
              <a:rPr lang="en-US" b="1" baseline="30000" dirty="0">
                <a:solidFill>
                  <a:srgbClr val="0070C0"/>
                </a:solidFill>
              </a:rPr>
              <a:t>2</a:t>
            </a:r>
            <a:r>
              <a:rPr lang="en-US" baseline="30000" dirty="0"/>
              <a:t> 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B4341-286D-CD45-99E7-42A3FF1B137F}"/>
              </a:ext>
            </a:extLst>
          </p:cNvPr>
          <p:cNvSpPr txBox="1"/>
          <p:nvPr/>
        </p:nvSpPr>
        <p:spPr>
          <a:xfrm>
            <a:off x="9580958" y="1639127"/>
            <a:ext cx="1214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 Sample </a:t>
            </a:r>
          </a:p>
          <a:p>
            <a:r>
              <a:rPr lang="en-US" dirty="0"/>
              <a:t>       mean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5616D2-AC16-E540-AFEE-40C460596FA8}"/>
              </a:ext>
            </a:extLst>
          </p:cNvPr>
          <p:cNvSpPr txBox="1"/>
          <p:nvPr/>
        </p:nvSpPr>
        <p:spPr>
          <a:xfrm>
            <a:off x="9580958" y="2244285"/>
            <a:ext cx="1406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 Sample </a:t>
            </a:r>
          </a:p>
          <a:p>
            <a:r>
              <a:rPr lang="en-US" dirty="0"/>
              <a:t>       variance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45AB33-AA63-984A-9B99-9845844D5CB7}"/>
              </a:ext>
            </a:extLst>
          </p:cNvPr>
          <p:cNvSpPr txBox="1"/>
          <p:nvPr/>
        </p:nvSpPr>
        <p:spPr>
          <a:xfrm>
            <a:off x="8044844" y="3152313"/>
            <a:ext cx="214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variable, </a:t>
            </a:r>
          </a:p>
          <a:p>
            <a:r>
              <a:rPr lang="en-US" dirty="0"/>
              <a:t>Normal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ABCDE-E2E0-1C44-A086-B8E907EF2E67}"/>
              </a:ext>
            </a:extLst>
          </p:cNvPr>
          <p:cNvSpPr txBox="1"/>
          <p:nvPr/>
        </p:nvSpPr>
        <p:spPr>
          <a:xfrm>
            <a:off x="8044845" y="3968158"/>
            <a:ext cx="37572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variable, </a:t>
            </a:r>
            <a:r>
              <a:rPr lang="en-US" b="1" dirty="0">
                <a:solidFill>
                  <a:srgbClr val="0070C0"/>
                </a:solidFill>
              </a:rPr>
              <a:t>t-distribution</a:t>
            </a:r>
            <a:r>
              <a:rPr lang="en-US" dirty="0"/>
              <a:t>. </a:t>
            </a:r>
          </a:p>
          <a:p>
            <a:r>
              <a:rPr lang="en-US" dirty="0"/>
              <a:t>It uses S = sqrt(sample variance) because real sigma is unknown. This creates </a:t>
            </a:r>
            <a:r>
              <a:rPr lang="en-US" b="1" dirty="0">
                <a:solidFill>
                  <a:srgbClr val="0070C0"/>
                </a:solidFill>
              </a:rPr>
              <a:t>uncertainty</a:t>
            </a:r>
            <a:r>
              <a:rPr lang="en-US" dirty="0"/>
              <a:t> – and leads to the "</a:t>
            </a:r>
            <a:r>
              <a:rPr lang="en-US" b="1" dirty="0">
                <a:solidFill>
                  <a:srgbClr val="0070C0"/>
                </a:solidFill>
              </a:rPr>
              <a:t>fat tails</a:t>
            </a:r>
            <a:r>
              <a:rPr lang="en-US" dirty="0"/>
              <a:t>" in the t-distribution.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1C3EEC-3D2B-4D4C-B8D3-B3908EED7E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4085" y="5246893"/>
            <a:ext cx="5384771" cy="140815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C0BEE1-1D4E-454C-B8BD-7721E20060BB}"/>
              </a:ext>
            </a:extLst>
          </p:cNvPr>
          <p:cNvCxnSpPr/>
          <p:nvPr/>
        </p:nvCxnSpPr>
        <p:spPr>
          <a:xfrm>
            <a:off x="6291620" y="237877"/>
            <a:ext cx="0" cy="646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19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2331</Words>
  <Application>Microsoft Macintosh PowerPoint</Application>
  <PresentationFormat>Widescreen</PresentationFormat>
  <Paragraphs>255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Menlo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299</cp:revision>
  <cp:lastPrinted>2021-01-11T03:40:02Z</cp:lastPrinted>
  <dcterms:modified xsi:type="dcterms:W3CDTF">2022-05-13T21:59:16Z</dcterms:modified>
</cp:coreProperties>
</file>