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04" r:id="rId2"/>
    <p:sldId id="269" r:id="rId3"/>
    <p:sldId id="302" r:id="rId4"/>
    <p:sldId id="305" r:id="rId5"/>
    <p:sldId id="303" r:id="rId6"/>
    <p:sldId id="25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2195"/>
  </p:normalViewPr>
  <p:slideViewPr>
    <p:cSldViewPr snapToGrid="0" snapToObjects="1">
      <p:cViewPr varScale="1">
        <p:scale>
          <a:sx n="137" d="100"/>
          <a:sy n="137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1EA1-5C46-5341-8587-79D72DBEA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7D02-E489-6247-A488-5C2C9B2AC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3616-05FA-A84E-879E-76D70962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6A4E-7CA4-0D47-BAAE-19E050D9F531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61D6-F5AF-DE42-B285-D209FD8C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B590-5A43-BD4B-BCAC-5417620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FB66-61B7-1948-A9D5-31EFA3C6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3931/intuitive-explanation-for-dividing-by-n-1-when-calculating-standard-deviation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TZSnTN67Fk" TargetMode="External"/><Relationship Id="rId2" Type="http://schemas.openxmlformats.org/officeDocument/2006/relationships/hyperlink" Target="https://en.wikipedia.org/wiki/Sample_(statis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Resampling_(statistics)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en.wikipedia.org/wiki/Bradley_Efron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en.wikipedia.org/wiki/Bootstrapping_(statistics)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BCE90-9DB5-3745-E4FE-F8A8578E23B7}"/>
              </a:ext>
            </a:extLst>
          </p:cNvPr>
          <p:cNvSpPr txBox="1"/>
          <p:nvPr/>
        </p:nvSpPr>
        <p:spPr>
          <a:xfrm>
            <a:off x="1365504" y="978604"/>
            <a:ext cx="900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F0"/>
                </a:solidFill>
              </a:rPr>
              <a:t>Previous lectures were about </a:t>
            </a:r>
            <a:r>
              <a:rPr lang="en-US" sz="2800" b="1">
                <a:solidFill>
                  <a:srgbClr val="00B050"/>
                </a:solidFill>
              </a:rPr>
              <a:t>Probability</a:t>
            </a:r>
            <a:r>
              <a:rPr lang="en-US" sz="2800" b="1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US" sz="2800" b="1">
                <a:solidFill>
                  <a:srgbClr val="00B0F0"/>
                </a:solidFill>
              </a:rPr>
              <a:t>Today we start talking about </a:t>
            </a:r>
            <a:r>
              <a:rPr lang="en-US" sz="2800" b="1">
                <a:solidFill>
                  <a:srgbClr val="00B050"/>
                </a:solidFill>
              </a:rPr>
              <a:t>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24233-902C-E49C-3EBE-7D59384416E9}"/>
              </a:ext>
            </a:extLst>
          </p:cNvPr>
          <p:cNvSpPr txBox="1"/>
          <p:nvPr/>
        </p:nvSpPr>
        <p:spPr>
          <a:xfrm>
            <a:off x="1365504" y="3429000"/>
            <a:ext cx="9009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00B0F0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4841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EEA3B-9D50-A145-B8FE-B6686486D979}"/>
              </a:ext>
            </a:extLst>
          </p:cNvPr>
          <p:cNvSpPr txBox="1"/>
          <p:nvPr/>
        </p:nvSpPr>
        <p:spPr>
          <a:xfrm>
            <a:off x="0" y="0"/>
            <a:ext cx="480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 into Statistics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731C5-EDD2-C145-932A-A88B03CA28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2994" y="894842"/>
            <a:ext cx="3452730" cy="3601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4CC4E-3332-5542-A614-EDEF0AE14AAA}"/>
              </a:ext>
            </a:extLst>
          </p:cNvPr>
          <p:cNvSpPr txBox="1"/>
          <p:nvPr/>
        </p:nvSpPr>
        <p:spPr>
          <a:xfrm>
            <a:off x="8020423" y="200054"/>
            <a:ext cx="301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Here are some basic formulas: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AE6D3-B545-F244-8CA7-FAE7513462A6}"/>
              </a:ext>
            </a:extLst>
          </p:cNvPr>
          <p:cNvSpPr txBox="1"/>
          <p:nvPr/>
        </p:nvSpPr>
        <p:spPr>
          <a:xfrm>
            <a:off x="8007619" y="5152339"/>
            <a:ext cx="4081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 </a:t>
            </a:r>
            <a:r>
              <a:rPr lang="en-US" b="1" dirty="0">
                <a:solidFill>
                  <a:srgbClr val="00B050"/>
                </a:solidFill>
              </a:rPr>
              <a:t>"n-1"</a:t>
            </a:r>
            <a:r>
              <a:rPr lang="en-US" dirty="0"/>
              <a:t>  instead of  </a:t>
            </a:r>
            <a:r>
              <a:rPr lang="en-US" b="1" dirty="0">
                <a:solidFill>
                  <a:srgbClr val="00B050"/>
                </a:solidFill>
              </a:rPr>
              <a:t>"n"</a:t>
            </a:r>
            <a:r>
              <a:rPr lang="en-US" dirty="0"/>
              <a:t>  ?</a:t>
            </a:r>
          </a:p>
          <a:p>
            <a:endParaRPr lang="en-US" dirty="0"/>
          </a:p>
          <a:p>
            <a:r>
              <a:rPr lang="en-US" sz="1200" dirty="0"/>
              <a:t>-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err="1">
                <a:hlinkClick r:id="rId3"/>
              </a:rPr>
              <a:t>stats.stackexchange.com</a:t>
            </a:r>
            <a:r>
              <a:rPr lang="en-US" sz="1200" dirty="0">
                <a:hlinkClick r:id="rId3"/>
              </a:rPr>
              <a:t>/questions/3931/intuitive-explanation-for-dividing-by-n-1-when-calculating-standard-deviation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1F507-013B-404F-8201-ACF41C87EF19}"/>
              </a:ext>
            </a:extLst>
          </p:cNvPr>
          <p:cNvSpPr txBox="1"/>
          <p:nvPr/>
        </p:nvSpPr>
        <p:spPr>
          <a:xfrm>
            <a:off x="95533" y="629571"/>
            <a:ext cx="7342650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Statistics</a:t>
            </a:r>
            <a:r>
              <a:rPr lang="en-US" dirty="0">
                <a:solidFill>
                  <a:schemeClr val="tx1"/>
                </a:solidFill>
              </a:rPr>
              <a:t> - the study of the collection, analysis, </a:t>
            </a:r>
          </a:p>
          <a:p>
            <a:r>
              <a:rPr lang="en-US" dirty="0">
                <a:solidFill>
                  <a:schemeClr val="tx1"/>
                </a:solidFill>
              </a:rPr>
              <a:t>interpretation, presentation, and organization of data.”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Statistical Inference</a:t>
            </a:r>
            <a:r>
              <a:rPr lang="en-US" dirty="0">
                <a:solidFill>
                  <a:schemeClr val="tx1"/>
                </a:solidFill>
              </a:rPr>
              <a:t> - using data from a </a:t>
            </a:r>
            <a:r>
              <a:rPr lang="en-US" b="1" dirty="0">
                <a:solidFill>
                  <a:srgbClr val="00B050"/>
                </a:solidFill>
              </a:rPr>
              <a:t>noisy sample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make estimates or test hypotheses about the </a:t>
            </a:r>
            <a:r>
              <a:rPr lang="en-US" b="1" dirty="0">
                <a:solidFill>
                  <a:srgbClr val="00B050"/>
                </a:solidFill>
              </a:rPr>
              <a:t>whole population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Being a Statistician is the major part of being a Data Scientist. </a:t>
            </a:r>
          </a:p>
          <a:p>
            <a:r>
              <a:rPr lang="en-US" dirty="0"/>
              <a:t>Attention – it is easy to mis-use statistics:</a:t>
            </a:r>
          </a:p>
          <a:p>
            <a:r>
              <a:rPr lang="en-US" b="1" dirty="0">
                <a:solidFill>
                  <a:srgbClr val="0070C0"/>
                </a:solidFill>
              </a:rPr>
              <a:t>“There are three kinds of lies: lies, damned lies, and statistics.”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Statistics involves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Collecting (sampling)</a:t>
            </a:r>
            <a:r>
              <a:rPr lang="en-US" dirty="0"/>
              <a:t> the data from different kind of </a:t>
            </a:r>
            <a:r>
              <a:rPr lang="en-US" b="1" dirty="0">
                <a:solidFill>
                  <a:srgbClr val="00B050"/>
                </a:solidFill>
              </a:rPr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Visualizing</a:t>
            </a:r>
            <a:r>
              <a:rPr lang="en-US" dirty="0"/>
              <a:t> the data, estimating the parameters (</a:t>
            </a:r>
            <a:r>
              <a:rPr lang="en-US" b="1" dirty="0">
                <a:solidFill>
                  <a:srgbClr val="00B050"/>
                </a:solidFill>
              </a:rPr>
              <a:t>average/mean values, errors</a:t>
            </a:r>
            <a:r>
              <a:rPr lang="en-US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HypothesisTesting</a:t>
            </a:r>
            <a:r>
              <a:rPr lang="en-US" dirty="0"/>
              <a:t> - </a:t>
            </a:r>
            <a:r>
              <a:rPr lang="en-US" b="1" dirty="0">
                <a:solidFill>
                  <a:srgbClr val="00B0F0"/>
                </a:solidFill>
              </a:rPr>
              <a:t>null hypothesis</a:t>
            </a:r>
            <a:r>
              <a:rPr lang="en-US" dirty="0"/>
              <a:t> or alternative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Estimating </a:t>
            </a:r>
            <a:r>
              <a:rPr lang="en-US" b="1" dirty="0">
                <a:solidFill>
                  <a:srgbClr val="00B050"/>
                </a:solidFill>
              </a:rPr>
              <a:t>confidence intervals</a:t>
            </a:r>
            <a:r>
              <a:rPr lang="en-US" dirty="0"/>
              <a:t>, estimating </a:t>
            </a:r>
            <a:r>
              <a:rPr lang="en-US" b="1" dirty="0">
                <a:solidFill>
                  <a:srgbClr val="00B050"/>
                </a:solidFill>
              </a:rPr>
              <a:t>significance</a:t>
            </a:r>
            <a:r>
              <a:rPr lang="en-US" dirty="0"/>
              <a:t> of observed differences,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A544D-1068-7342-8615-6D2C04FDA47D}"/>
              </a:ext>
            </a:extLst>
          </p:cNvPr>
          <p:cNvGrpSpPr/>
          <p:nvPr/>
        </p:nvGrpSpPr>
        <p:grpSpPr>
          <a:xfrm>
            <a:off x="4795870" y="4735058"/>
            <a:ext cx="2025854" cy="1206714"/>
            <a:chOff x="529389" y="4535701"/>
            <a:chExt cx="2448817" cy="145865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86DF43D-29FE-0443-9985-9ED524012597}"/>
                </a:ext>
              </a:extLst>
            </p:cNvPr>
            <p:cNvSpPr/>
            <p:nvPr/>
          </p:nvSpPr>
          <p:spPr>
            <a:xfrm>
              <a:off x="529389" y="4550566"/>
              <a:ext cx="1828800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5311AFC-C517-DC4C-960A-490461E5762B}"/>
                </a:ext>
              </a:extLst>
            </p:cNvPr>
            <p:cNvSpPr/>
            <p:nvPr/>
          </p:nvSpPr>
          <p:spPr>
            <a:xfrm>
              <a:off x="1149406" y="4550566"/>
              <a:ext cx="1828800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23A88AC-F721-804B-8F1A-F75760468CA7}"/>
                </a:ext>
              </a:extLst>
            </p:cNvPr>
            <p:cNvSpPr/>
            <p:nvPr/>
          </p:nvSpPr>
          <p:spPr>
            <a:xfrm>
              <a:off x="1328104" y="4550566"/>
              <a:ext cx="323238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25DDCFC-44DE-5B43-83EA-2419844DEEC2}"/>
                </a:ext>
              </a:extLst>
            </p:cNvPr>
            <p:cNvSpPr/>
            <p:nvPr/>
          </p:nvSpPr>
          <p:spPr>
            <a:xfrm>
              <a:off x="1937961" y="4535701"/>
              <a:ext cx="323238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B5CD29-2539-1545-A9D4-A04D8BC9EB4B}"/>
              </a:ext>
            </a:extLst>
          </p:cNvPr>
          <p:cNvSpPr txBox="1"/>
          <p:nvPr/>
        </p:nvSpPr>
        <p:spPr>
          <a:xfrm>
            <a:off x="3877454" y="5629393"/>
            <a:ext cx="925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Standard 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Deviation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(blue)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32BD6-7C9A-5146-8497-592987C58E52}"/>
              </a:ext>
            </a:extLst>
          </p:cNvPr>
          <p:cNvSpPr txBox="1"/>
          <p:nvPr/>
        </p:nvSpPr>
        <p:spPr>
          <a:xfrm>
            <a:off x="5219124" y="6012892"/>
            <a:ext cx="1276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Standard Error of the Mean</a:t>
            </a:r>
          </a:p>
          <a:p>
            <a:pPr algn="ctr"/>
            <a:r>
              <a:rPr lang="en-US" sz="1100" b="1" dirty="0">
                <a:solidFill>
                  <a:schemeClr val="accent2"/>
                </a:solidFill>
              </a:rPr>
              <a:t>(orange)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87302-9BB2-514D-BE3D-821FD097A44A}"/>
              </a:ext>
            </a:extLst>
          </p:cNvPr>
          <p:cNvSpPr txBox="1"/>
          <p:nvPr/>
        </p:nvSpPr>
        <p:spPr>
          <a:xfrm>
            <a:off x="5369111" y="4339389"/>
            <a:ext cx="100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A   B</a:t>
            </a:r>
          </a:p>
        </p:txBody>
      </p:sp>
      <p:pic>
        <p:nvPicPr>
          <p:cNvPr id="19" name="Picture 4" descr="Instance Selection: The myth behind Data Sampling | by Shibsankar Das |  Towards Data Science">
            <a:extLst>
              <a:ext uri="{FF2B5EF4-FFF2-40B4-BE49-F238E27FC236}">
                <a16:creationId xmlns:a16="http://schemas.microsoft.com/office/drawing/2014/main" id="{28CB2243-567E-6E40-9C2E-493178477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2728" y="4528004"/>
            <a:ext cx="2018737" cy="16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A9F4D4-7EEB-964F-83D0-EB156B63BAD7}"/>
              </a:ext>
            </a:extLst>
          </p:cNvPr>
          <p:cNvSpPr txBox="1"/>
          <p:nvPr/>
        </p:nvSpPr>
        <p:spPr>
          <a:xfrm>
            <a:off x="1" y="1610"/>
            <a:ext cx="675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Sampling, Resampling, Bootstrapping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DB410-4267-8E45-9276-D7FD97CA0E8A}"/>
              </a:ext>
            </a:extLst>
          </p:cNvPr>
          <p:cNvSpPr txBox="1"/>
          <p:nvPr/>
        </p:nvSpPr>
        <p:spPr>
          <a:xfrm>
            <a:off x="161576" y="739248"/>
            <a:ext cx="701951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Sample</a:t>
            </a:r>
            <a:r>
              <a:rPr lang="en-US" dirty="0"/>
              <a:t> – a set of objects/observations which were collected by a defined procedure. </a:t>
            </a:r>
          </a:p>
          <a:p>
            <a:endParaRPr lang="en-US" dirty="0"/>
          </a:p>
          <a:p>
            <a:r>
              <a:rPr lang="en-US" dirty="0"/>
              <a:t>The elements of a sample are known as </a:t>
            </a:r>
            <a:r>
              <a:rPr lang="en-US" b="1" dirty="0">
                <a:solidFill>
                  <a:srgbClr val="0070C0"/>
                </a:solidFill>
              </a:rPr>
              <a:t>sample points (units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observations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 - </a:t>
            </a:r>
            <a:r>
              <a:rPr lang="en-US" dirty="0">
                <a:hlinkClick r:id="rId2"/>
              </a:rPr>
              <a:t>https://en.wikipedia.org/wiki/Sample_(statistics)</a:t>
            </a:r>
            <a:r>
              <a:rPr lang="en-US" dirty="0"/>
              <a:t> </a:t>
            </a:r>
          </a:p>
          <a:p>
            <a:r>
              <a:rPr lang="en-US" dirty="0"/>
              <a:t> - </a:t>
            </a:r>
            <a:r>
              <a:rPr lang="en-US" dirty="0">
                <a:hlinkClick r:id="rId3"/>
              </a:rPr>
              <a:t>https://www.youtube.com/watch?v=vTZSnTN67Fk</a:t>
            </a:r>
            <a:r>
              <a:rPr lang="en-US" dirty="0"/>
              <a:t> – very good lecture by Brian </a:t>
            </a:r>
            <a:r>
              <a:rPr lang="en-US" dirty="0" err="1"/>
              <a:t>Caffo</a:t>
            </a:r>
            <a:endParaRPr lang="en-US" dirty="0"/>
          </a:p>
        </p:txBody>
      </p:sp>
      <p:pic>
        <p:nvPicPr>
          <p:cNvPr id="1028" name="Picture 4" descr="Instance Selection: The myth behind Data Sampling | by Shibsankar Das |  Towards Data Science">
            <a:extLst>
              <a:ext uri="{FF2B5EF4-FFF2-40B4-BE49-F238E27FC236}">
                <a16:creationId xmlns:a16="http://schemas.microsoft.com/office/drawing/2014/main" id="{3C98B8CF-E121-5841-8A78-D7EE94486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016" y="3716415"/>
            <a:ext cx="2018737" cy="16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146B72-845C-3D46-981A-04566C3C4D92}"/>
              </a:ext>
            </a:extLst>
          </p:cNvPr>
          <p:cNvSpPr txBox="1"/>
          <p:nvPr/>
        </p:nvSpPr>
        <p:spPr>
          <a:xfrm>
            <a:off x="341866" y="2606963"/>
            <a:ext cx="269186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statistics we often try </a:t>
            </a:r>
          </a:p>
          <a:p>
            <a:r>
              <a:rPr lang="en-US" b="1" dirty="0">
                <a:solidFill>
                  <a:srgbClr val="00B050"/>
                </a:solidFill>
              </a:rPr>
              <a:t>to </a:t>
            </a:r>
            <a:r>
              <a:rPr lang="en-US" b="1" dirty="0">
                <a:solidFill>
                  <a:srgbClr val="00B0F0"/>
                </a:solidFill>
              </a:rPr>
              <a:t>learn about population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by </a:t>
            </a:r>
            <a:r>
              <a:rPr lang="en-US" b="1" dirty="0">
                <a:solidFill>
                  <a:srgbClr val="00B0F0"/>
                </a:solidFill>
              </a:rPr>
              <a:t>analyzing noisy samples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D4DF8-9DC2-9EC5-B713-1DC9E47CA72D}"/>
              </a:ext>
            </a:extLst>
          </p:cNvPr>
          <p:cNvSpPr txBox="1"/>
          <p:nvPr/>
        </p:nvSpPr>
        <p:spPr>
          <a:xfrm>
            <a:off x="3430487" y="3828347"/>
            <a:ext cx="4276416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Bootstrap principle</a:t>
            </a:r>
            <a:r>
              <a:rPr lang="en-US" dirty="0"/>
              <a:t> – </a:t>
            </a:r>
            <a:r>
              <a:rPr lang="en-US" b="1" dirty="0">
                <a:solidFill>
                  <a:srgbClr val="00B050"/>
                </a:solidFill>
              </a:rPr>
              <a:t>use distribution from computer resampling to evaluate the population distribution.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values of calculated parameters usually differ between samples. We can build distributions and estimate the variability of the estimates.</a:t>
            </a:r>
          </a:p>
          <a:p>
            <a:endParaRPr lang="en-US" dirty="0"/>
          </a:p>
          <a:p>
            <a:r>
              <a:rPr lang="en-US" dirty="0"/>
              <a:t>Under certain conditions when the numbers are big, the </a:t>
            </a:r>
            <a:r>
              <a:rPr lang="en-US" b="1" dirty="0">
                <a:solidFill>
                  <a:srgbClr val="0070C0"/>
                </a:solidFill>
              </a:rPr>
              <a:t>Central Limit Theorem (CLT)</a:t>
            </a:r>
            <a:r>
              <a:rPr lang="en-US" dirty="0"/>
              <a:t> can kick in leading to </a:t>
            </a:r>
            <a:r>
              <a:rPr lang="en-US" b="1" dirty="0">
                <a:solidFill>
                  <a:srgbClr val="0070C0"/>
                </a:solidFill>
              </a:rPr>
              <a:t>Normal Gaussian</a:t>
            </a:r>
            <a:r>
              <a:rPr lang="en-US" dirty="0"/>
              <a:t> distributions. But this doesn't have to be the case.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0F038A-7A67-9A13-EF70-071F11266D88}"/>
              </a:ext>
            </a:extLst>
          </p:cNvPr>
          <p:cNvSpPr txBox="1"/>
          <p:nvPr/>
        </p:nvSpPr>
        <p:spPr>
          <a:xfrm>
            <a:off x="7985761" y="3828347"/>
            <a:ext cx="352922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bootstrapping is useful?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We don't need resampling to simply calculate the mean or standard error.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We use resampling to calculate non-trivial parameters</a:t>
            </a:r>
            <a:r>
              <a:rPr lang="en-US" dirty="0">
                <a:solidFill>
                  <a:schemeClr val="tx1"/>
                </a:solidFill>
              </a:rPr>
              <a:t> (especially their distributions, errors, confidence intervals, regression coefficients, etc.).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main benefit of resampling is </a:t>
            </a:r>
            <a:r>
              <a:rPr lang="en-US" b="1" dirty="0">
                <a:solidFill>
                  <a:srgbClr val="00B050"/>
                </a:solidFill>
              </a:rPr>
              <a:t>SIMPLICITY of computer hacking</a:t>
            </a:r>
            <a:r>
              <a:rPr lang="en-US" dirty="0">
                <a:solidFill>
                  <a:schemeClr val="tx1"/>
                </a:solidFill>
              </a:rPr>
              <a:t> as opposed to complex math.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A5D9B-95EC-7B9C-F542-8A57507F9D03}"/>
              </a:ext>
            </a:extLst>
          </p:cNvPr>
          <p:cNvSpPr txBox="1"/>
          <p:nvPr/>
        </p:nvSpPr>
        <p:spPr>
          <a:xfrm>
            <a:off x="3426631" y="2622352"/>
            <a:ext cx="365082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Resampling</a:t>
            </a:r>
            <a:r>
              <a:rPr lang="en-US" dirty="0"/>
              <a:t> - collecting multiple samples to do statistical estimations:</a:t>
            </a:r>
          </a:p>
          <a:p>
            <a:r>
              <a:rPr lang="en-US" sz="1200" dirty="0">
                <a:hlinkClick r:id="rId5"/>
              </a:rPr>
              <a:t>https://en.wikipedia.org/wiki/Resampling_(statistics)</a:t>
            </a:r>
            <a:endParaRPr lang="en-US" sz="1200" dirty="0"/>
          </a:p>
        </p:txBody>
      </p:sp>
      <p:pic>
        <p:nvPicPr>
          <p:cNvPr id="10" name="Picture 2" descr="Resampling Methods — A Simple Introduction to The Bootstrap Method | by  Arif R | Medium">
            <a:extLst>
              <a:ext uri="{FF2B5EF4-FFF2-40B4-BE49-F238E27FC236}">
                <a16:creationId xmlns:a16="http://schemas.microsoft.com/office/drawing/2014/main" id="{960EA2D5-C297-00FB-B692-8EC90302B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40945" y="677085"/>
            <a:ext cx="2323541" cy="25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5B3483-83A6-17FE-F737-359CE34615C6}"/>
              </a:ext>
            </a:extLst>
          </p:cNvPr>
          <p:cNvSpPr txBox="1"/>
          <p:nvPr/>
        </p:nvSpPr>
        <p:spPr>
          <a:xfrm>
            <a:off x="10784018" y="795760"/>
            <a:ext cx="187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B0F0"/>
                </a:solidFill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5578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A9F4D4-7EEB-964F-83D0-EB156B63BAD7}"/>
              </a:ext>
            </a:extLst>
          </p:cNvPr>
          <p:cNvSpPr txBox="1"/>
          <p:nvPr/>
        </p:nvSpPr>
        <p:spPr>
          <a:xfrm>
            <a:off x="1" y="1610"/>
            <a:ext cx="567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Resampling, Bootstrapping . 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16F69-773D-7044-A74D-A5F8B6802708}"/>
              </a:ext>
            </a:extLst>
          </p:cNvPr>
          <p:cNvSpPr txBox="1"/>
          <p:nvPr/>
        </p:nvSpPr>
        <p:spPr>
          <a:xfrm>
            <a:off x="130991" y="3818708"/>
            <a:ext cx="642929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Bootstrapping popularity</a:t>
            </a:r>
            <a:r>
              <a:rPr lang="en-US" dirty="0">
                <a:solidFill>
                  <a:schemeClr val="tx1"/>
                </a:solidFill>
              </a:rPr>
              <a:t> grew around 1980 when computers became widely available. Computers allowed to run thousands of virtual experiments to get statistical results. This is basically the Monte-Carlo approach.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1980  |  after 1980</a:t>
            </a: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-------------+---------------------</a:t>
            </a: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manual math  |  computer hacking</a:t>
            </a:r>
          </a:p>
          <a:p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|  run virtual random 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63AD0-3010-744C-81A8-0EC52C014139}"/>
              </a:ext>
            </a:extLst>
          </p:cNvPr>
          <p:cNvSpPr txBox="1"/>
          <p:nvPr/>
        </p:nvSpPr>
        <p:spPr>
          <a:xfrm>
            <a:off x="6838347" y="5310635"/>
            <a:ext cx="5222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Special resampling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Shuffling</a:t>
            </a:r>
            <a:r>
              <a:rPr lang="en-US" dirty="0"/>
              <a:t> - exchanging labels on data points when performing significance tests (a.k.a. permutation tests, exact tests, randomization tests, or re-randomization tests)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Cross-Validation</a:t>
            </a:r>
            <a:r>
              <a:rPr lang="en-US" dirty="0"/>
              <a:t> of models by comparing models built using random subsets of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1CA07-9F87-D24C-A744-86785634A022}"/>
              </a:ext>
            </a:extLst>
          </p:cNvPr>
          <p:cNvSpPr txBox="1"/>
          <p:nvPr/>
        </p:nvSpPr>
        <p:spPr>
          <a:xfrm>
            <a:off x="130991" y="807910"/>
            <a:ext cx="6429297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most common methods of Resampling: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jackknife</a:t>
            </a:r>
            <a:r>
              <a:rPr lang="en-US" dirty="0"/>
              <a:t> – simple tool - </a:t>
            </a:r>
            <a:r>
              <a:rPr lang="en-US" dirty="0">
                <a:solidFill>
                  <a:srgbClr val="0070C0"/>
                </a:solidFill>
              </a:rPr>
              <a:t>selecting subsets by removing one or more points from the original data set</a:t>
            </a:r>
            <a:r>
              <a:rPr lang="en-US" dirty="0"/>
              <a:t>. Invented by </a:t>
            </a:r>
            <a:r>
              <a:rPr lang="en-US" b="1" dirty="0">
                <a:solidFill>
                  <a:srgbClr val="FF0000"/>
                </a:solidFill>
              </a:rPr>
              <a:t>John Tukey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hlinkClick r:id="rId2"/>
              </a:rPr>
              <a:t>https://en.wikipedia.org/wiki/John_Tukey</a:t>
            </a:r>
            <a:r>
              <a:rPr lang="en-US" dirty="0"/>
              <a:t>  (inventor of FFT, "bit", ...)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bootstrap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sampling with replacement (data points may be included more than once into any sample</a:t>
            </a:r>
            <a:r>
              <a:rPr lang="en-US" dirty="0"/>
              <a:t>).</a:t>
            </a:r>
            <a:r>
              <a:rPr lang="en-US" b="1" dirty="0">
                <a:solidFill>
                  <a:srgbClr val="00B050"/>
                </a:solidFill>
              </a:rPr>
              <a:t> Invented by </a:t>
            </a:r>
            <a:r>
              <a:rPr lang="en-US" b="1" dirty="0">
                <a:solidFill>
                  <a:srgbClr val="FF0000"/>
                </a:solidFill>
              </a:rPr>
              <a:t>Bradley </a:t>
            </a:r>
            <a:r>
              <a:rPr lang="en-US" b="1" dirty="0" err="1">
                <a:solidFill>
                  <a:srgbClr val="FF0000"/>
                </a:solidFill>
              </a:rPr>
              <a:t>Efron</a:t>
            </a:r>
            <a:r>
              <a:rPr lang="en-US" b="1" dirty="0">
                <a:solidFill>
                  <a:srgbClr val="00B050"/>
                </a:solidFill>
              </a:rPr>
              <a:t> (1979)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"Bootstrap Methods: Another Look at the Jackknife"</a:t>
            </a:r>
            <a:r>
              <a:rPr lang="en-US" dirty="0"/>
              <a:t> -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3"/>
              </a:rPr>
              <a:t>https://en.wikipedia.org/wiki/Bradley_Efron</a:t>
            </a:r>
            <a:r>
              <a:rPr lang="en-US" dirty="0"/>
              <a:t> -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4"/>
              </a:rPr>
              <a:t>https://en.wikipedia.org/wiki/Bootstrapping_(statistics)</a:t>
            </a:r>
            <a:r>
              <a:rPr lang="en-US" dirty="0"/>
              <a:t> </a:t>
            </a:r>
          </a:p>
        </p:txBody>
      </p:sp>
      <p:pic>
        <p:nvPicPr>
          <p:cNvPr id="1026" name="Picture 2" descr="Jackknife definition and meaning | Collins English Dictionary">
            <a:extLst>
              <a:ext uri="{FF2B5EF4-FFF2-40B4-BE49-F238E27FC236}">
                <a16:creationId xmlns:a16="http://schemas.microsoft.com/office/drawing/2014/main" id="{3CE90554-EED8-084C-8931-AA23DBC70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8747" y="374255"/>
            <a:ext cx="1085088" cy="9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&quot;Pull Yourself Up By The Bootstraps&quot; Really Means... | Toluna">
            <a:extLst>
              <a:ext uri="{FF2B5EF4-FFF2-40B4-BE49-F238E27FC236}">
                <a16:creationId xmlns:a16="http://schemas.microsoft.com/office/drawing/2014/main" id="{568673C8-DB92-4E49-AD39-A764D7148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47899" y="2298034"/>
            <a:ext cx="635359" cy="121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C389BF-7215-A647-BE4C-4DB6D0884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83970" y="534897"/>
            <a:ext cx="784797" cy="11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335C03E-0C17-AF43-B98C-B9CC044DC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9"/>
          <a:stretch/>
        </p:blipFill>
        <p:spPr bwMode="auto">
          <a:xfrm>
            <a:off x="6893799" y="2260820"/>
            <a:ext cx="820589" cy="121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B0E83-5D9F-1944-BE18-8773ABA4BDFC}"/>
              </a:ext>
            </a:extLst>
          </p:cNvPr>
          <p:cNvSpPr txBox="1"/>
          <p:nvPr/>
        </p:nvSpPr>
        <p:spPr>
          <a:xfrm>
            <a:off x="6893799" y="4021074"/>
            <a:ext cx="2400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Bootstrap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"pulling yourself up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by your own bootstraps"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5A468-6DD4-7E43-AADD-AD9BA74FAA27}"/>
              </a:ext>
            </a:extLst>
          </p:cNvPr>
          <p:cNvSpPr txBox="1"/>
          <p:nvPr/>
        </p:nvSpPr>
        <p:spPr>
          <a:xfrm>
            <a:off x="7909089" y="1308459"/>
            <a:ext cx="11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jackknife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74BA0-17B1-E443-851D-93D19F17F7DD}"/>
              </a:ext>
            </a:extLst>
          </p:cNvPr>
          <p:cNvSpPr txBox="1"/>
          <p:nvPr/>
        </p:nvSpPr>
        <p:spPr>
          <a:xfrm>
            <a:off x="6838347" y="1693997"/>
            <a:ext cx="87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05BBF-A86E-AE44-ABE1-7F22B909C5F8}"/>
              </a:ext>
            </a:extLst>
          </p:cNvPr>
          <p:cNvSpPr txBox="1"/>
          <p:nvPr/>
        </p:nvSpPr>
        <p:spPr>
          <a:xfrm>
            <a:off x="6864522" y="3442833"/>
            <a:ext cx="87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Efron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E9998-5FF3-B548-A590-B8EA3CC7943D}"/>
              </a:ext>
            </a:extLst>
          </p:cNvPr>
          <p:cNvSpPr txBox="1"/>
          <p:nvPr/>
        </p:nvSpPr>
        <p:spPr>
          <a:xfrm>
            <a:off x="9516140" y="3803925"/>
            <a:ext cx="2544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Bootstrapping is very similar to </a:t>
            </a:r>
            <a:r>
              <a:rPr lang="en-US" b="1" dirty="0">
                <a:solidFill>
                  <a:srgbClr val="0070C0"/>
                </a:solidFill>
              </a:rPr>
              <a:t>Baron Munchausen's</a:t>
            </a:r>
            <a:r>
              <a:rPr lang="en-US" dirty="0">
                <a:solidFill>
                  <a:srgbClr val="FF0000"/>
                </a:solidFill>
              </a:rPr>
              <a:t> lifting  himself out of the mud by pulling by his own hair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78301AB-B61C-6142-AFFA-FB6273DDA150}"/>
              </a:ext>
            </a:extLst>
          </p:cNvPr>
          <p:cNvSpPr/>
          <p:nvPr/>
        </p:nvSpPr>
        <p:spPr>
          <a:xfrm rot="11954743">
            <a:off x="8167760" y="3618584"/>
            <a:ext cx="148773" cy="3400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Why the phrase &quot;pull your bootstraps&quot; is nonsense">
            <a:extLst>
              <a:ext uri="{FF2B5EF4-FFF2-40B4-BE49-F238E27FC236}">
                <a16:creationId xmlns:a16="http://schemas.microsoft.com/office/drawing/2014/main" id="{CBAE5846-AA4F-2040-B550-DAE3BA2B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284" y="2298034"/>
            <a:ext cx="1141462" cy="14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9F387-FBE5-3D44-9B40-820D573B2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11" y="1965882"/>
            <a:ext cx="4540567" cy="2818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84F9D-C180-1B43-99F1-B243D8C3F929}"/>
              </a:ext>
            </a:extLst>
          </p:cNvPr>
          <p:cNvSpPr txBox="1"/>
          <p:nvPr/>
        </p:nvSpPr>
        <p:spPr>
          <a:xfrm>
            <a:off x="211842" y="655365"/>
            <a:ext cx="606619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standard deviation and standard error and  are NOT the same.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SME</a:t>
            </a:r>
            <a:r>
              <a:rPr lang="en-US" dirty="0"/>
              <a:t> = Standard Mean Error = Standard Deviation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SEM</a:t>
            </a:r>
            <a:r>
              <a:rPr lang="en-US" dirty="0"/>
              <a:t> = Standard Error of Mean = </a:t>
            </a:r>
            <a:r>
              <a:rPr lang="en-US" b="1" dirty="0">
                <a:solidFill>
                  <a:srgbClr val="0070C0"/>
                </a:solidFill>
              </a:rPr>
              <a:t>SME</a:t>
            </a:r>
            <a:r>
              <a:rPr lang="en-US" dirty="0"/>
              <a:t> / sqrt(n)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41534-4120-C942-81D5-B0662B9480A4}"/>
              </a:ext>
            </a:extLst>
          </p:cNvPr>
          <p:cNvSpPr txBox="1"/>
          <p:nvPr/>
        </p:nvSpPr>
        <p:spPr>
          <a:xfrm>
            <a:off x="211843" y="5510081"/>
            <a:ext cx="606619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Standard error is the error of the estimate of the mean. </a:t>
            </a:r>
          </a:p>
          <a:p>
            <a:r>
              <a:rPr lang="en-US" dirty="0"/>
              <a:t>So as the sample size grows, we can estimate the mean better and better. The error gets smaller proportionally to the square root of sample size 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4C0CA-87F1-9842-B937-53DB4EF2C78D}"/>
              </a:ext>
            </a:extLst>
          </p:cNvPr>
          <p:cNvSpPr txBox="1"/>
          <p:nvPr/>
        </p:nvSpPr>
        <p:spPr>
          <a:xfrm>
            <a:off x="6528967" y="655365"/>
            <a:ext cx="545119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Several ways to calculate standard deviation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scipy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stats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2, 3])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  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3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np.mean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2.0</a:t>
            </a:r>
          </a:p>
          <a:p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f"length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{N}, mean={mean:.4f}")  # 3, 2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mean)**2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1 + 0 + 1 = 2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 - 1               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2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se1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sqrt(2/2) = 1.0000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se2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np.std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ddof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stats has different functions for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std_err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std_dev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se3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stats.sem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ddof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 *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se4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stats.tstd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ddof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=1)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trimmed std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print(f"se1 = {se1:.5f}")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1.00000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print(f"se2 = {se2:.5f}")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1.00000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print(f"se3 = {se3:.5f}")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1.00000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print(f"se4 = {se4:.5f}")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1.00000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F4945-C0DC-9C9E-17B4-C4BDA3FD521F}"/>
              </a:ext>
            </a:extLst>
          </p:cNvPr>
          <p:cNvSpPr txBox="1"/>
          <p:nvPr/>
        </p:nvSpPr>
        <p:spPr>
          <a:xfrm>
            <a:off x="2" y="1610"/>
            <a:ext cx="245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SME vs SEM</a:t>
            </a:r>
          </a:p>
        </p:txBody>
      </p:sp>
    </p:spTree>
    <p:extLst>
      <p:ext uri="{BB962C8B-B14F-4D97-AF65-F5344CB8AC3E}">
        <p14:creationId xmlns:p14="http://schemas.microsoft.com/office/powerpoint/2010/main" val="16084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531CD-91CB-B449-AC6B-B8E8D0567AE3}"/>
              </a:ext>
            </a:extLst>
          </p:cNvPr>
          <p:cNvSpPr txBox="1"/>
          <p:nvPr/>
        </p:nvSpPr>
        <p:spPr>
          <a:xfrm>
            <a:off x="0" y="0"/>
            <a:ext cx="352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Error of the mean</a:t>
            </a:r>
          </a:p>
        </p:txBody>
      </p:sp>
      <p:pic>
        <p:nvPicPr>
          <p:cNvPr id="1026" name="Picture 2" descr="Standard Error Calculator. you can use this Standard Error… | by Thelma R.  White | Medium">
            <a:extLst>
              <a:ext uri="{FF2B5EF4-FFF2-40B4-BE49-F238E27FC236}">
                <a16:creationId xmlns:a16="http://schemas.microsoft.com/office/drawing/2014/main" id="{9D7D50A9-956F-4845-8823-1033B7CB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9025" y="433176"/>
            <a:ext cx="38100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FE2259-D413-B348-98BD-F5E7DB5E4176}"/>
              </a:ext>
            </a:extLst>
          </p:cNvPr>
          <p:cNvSpPr txBox="1"/>
          <p:nvPr/>
        </p:nvSpPr>
        <p:spPr>
          <a:xfrm>
            <a:off x="115993" y="733281"/>
            <a:ext cx="47435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we have two samples A and B, </a:t>
            </a:r>
          </a:p>
          <a:p>
            <a:r>
              <a:rPr lang="en-US" dirty="0"/>
              <a:t>each with "n" points (n &gt; 100) and "normal" distribution with the same sample standard deviation "s".</a:t>
            </a:r>
          </a:p>
          <a:p>
            <a:endParaRPr lang="en-US" dirty="0"/>
          </a:p>
          <a:p>
            <a:r>
              <a:rPr lang="en-US" dirty="0"/>
              <a:t>The mean values are </a:t>
            </a:r>
            <a:r>
              <a:rPr lang="en-US" b="1" dirty="0">
                <a:solidFill>
                  <a:srgbClr val="00B0F0"/>
                </a:solidFill>
              </a:rPr>
              <a:t>m</a:t>
            </a:r>
            <a:r>
              <a:rPr lang="en-US" b="1" baseline="-25000" dirty="0">
                <a:solidFill>
                  <a:srgbClr val="00B0F0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F0"/>
                </a:solidFill>
              </a:rPr>
              <a:t>m</a:t>
            </a:r>
            <a:r>
              <a:rPr lang="en-US" b="1" baseline="-25000" dirty="0" err="1">
                <a:solidFill>
                  <a:srgbClr val="00B0F0"/>
                </a:solidFill>
              </a:rPr>
              <a:t>B</a:t>
            </a:r>
            <a:endParaRPr lang="en-US" b="1" baseline="-25000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The standard error of the mean </a:t>
            </a:r>
          </a:p>
          <a:p>
            <a:endParaRPr lang="en-US" dirty="0"/>
          </a:p>
          <a:p>
            <a:r>
              <a:rPr lang="en-US" dirty="0" err="1"/>
              <a:t>        </a:t>
            </a:r>
            <a:r>
              <a:rPr lang="en-US" b="1" dirty="0" err="1">
                <a:solidFill>
                  <a:srgbClr val="00B0F0"/>
                </a:solidFill>
              </a:rPr>
              <a:t>sem</a:t>
            </a:r>
            <a:r>
              <a:rPr lang="en-US" b="1" dirty="0">
                <a:solidFill>
                  <a:srgbClr val="00B0F0"/>
                </a:solidFill>
              </a:rPr>
              <a:t> = s/sqrt(n)</a:t>
            </a:r>
          </a:p>
          <a:p>
            <a:endParaRPr lang="en-US" dirty="0"/>
          </a:p>
          <a:p>
            <a:r>
              <a:rPr lang="en-US" dirty="0"/>
              <a:t>Question – how big should be number </a:t>
            </a:r>
            <a:r>
              <a:rPr lang="en-US" b="1" dirty="0">
                <a:solidFill>
                  <a:srgbClr val="00B050"/>
                </a:solidFill>
              </a:rPr>
              <a:t>"n"</a:t>
            </a:r>
            <a:r>
              <a:rPr lang="en-US" dirty="0"/>
              <a:t> of points</a:t>
            </a:r>
          </a:p>
          <a:p>
            <a:r>
              <a:rPr lang="en-US" dirty="0"/>
              <a:t>so that we can say that </a:t>
            </a:r>
            <a:r>
              <a:rPr lang="en-US" b="1" dirty="0">
                <a:solidFill>
                  <a:srgbClr val="00B050"/>
                </a:solidFill>
              </a:rPr>
              <a:t>the means differ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can demand that </a:t>
            </a:r>
            <a:r>
              <a:rPr lang="en-US" b="1" dirty="0">
                <a:solidFill>
                  <a:srgbClr val="00B0F0"/>
                </a:solidFill>
              </a:rPr>
              <a:t>"sem"</a:t>
            </a:r>
            <a:r>
              <a:rPr lang="en-US" dirty="0"/>
              <a:t> should become </a:t>
            </a:r>
            <a:br>
              <a:rPr lang="en-US" dirty="0"/>
            </a:br>
            <a:r>
              <a:rPr lang="en-US" dirty="0"/>
              <a:t>so small that</a:t>
            </a:r>
          </a:p>
          <a:p>
            <a:endParaRPr lang="en-US" b="1" dirty="0"/>
          </a:p>
          <a:p>
            <a:r>
              <a:rPr lang="en-US" dirty="0" err="1"/>
              <a:t>        </a:t>
            </a:r>
            <a:r>
              <a:rPr lang="el-GR" b="1" dirty="0">
                <a:solidFill>
                  <a:srgbClr val="00B0F0"/>
                </a:solidFill>
              </a:rPr>
              <a:t>δ</a:t>
            </a:r>
            <a:r>
              <a:rPr lang="en-US" b="1" dirty="0">
                <a:solidFill>
                  <a:srgbClr val="00B0F0"/>
                </a:solidFill>
              </a:rPr>
              <a:t> = |m</a:t>
            </a:r>
            <a:r>
              <a:rPr lang="en-US" b="1" baseline="-25000" dirty="0">
                <a:solidFill>
                  <a:srgbClr val="00B0F0"/>
                </a:solidFill>
              </a:rPr>
              <a:t>A</a:t>
            </a:r>
            <a:r>
              <a:rPr lang="en-US" b="1" dirty="0">
                <a:solidFill>
                  <a:srgbClr val="00B0F0"/>
                </a:solidFill>
              </a:rPr>
              <a:t> - </a:t>
            </a:r>
            <a:r>
              <a:rPr lang="en-US" b="1" dirty="0" err="1">
                <a:solidFill>
                  <a:srgbClr val="00B0F0"/>
                </a:solidFill>
              </a:rPr>
              <a:t>m</a:t>
            </a:r>
            <a:r>
              <a:rPr lang="en-US" b="1" baseline="-25000" dirty="0" err="1">
                <a:solidFill>
                  <a:srgbClr val="00B0F0"/>
                </a:solidFill>
              </a:rPr>
              <a:t>B</a:t>
            </a:r>
            <a:r>
              <a:rPr lang="en-US" b="1" dirty="0">
                <a:solidFill>
                  <a:srgbClr val="00B0F0"/>
                </a:solidFill>
              </a:rPr>
              <a:t>|   &gt;=   4*</a:t>
            </a:r>
            <a:r>
              <a:rPr lang="en-US" b="1" dirty="0" err="1">
                <a:solidFill>
                  <a:srgbClr val="00B0F0"/>
                </a:solidFill>
              </a:rPr>
              <a:t>sem</a:t>
            </a:r>
            <a:r>
              <a:rPr lang="en-US" b="1" dirty="0">
                <a:solidFill>
                  <a:srgbClr val="00B0F0"/>
                </a:solidFill>
              </a:rPr>
              <a:t>  =  4s/sqrt(n)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 err="1"/>
              <a:t>        </a:t>
            </a:r>
            <a:r>
              <a:rPr lang="en-US" b="1" dirty="0">
                <a:solidFill>
                  <a:srgbClr val="00B0F0"/>
                </a:solidFill>
              </a:rPr>
              <a:t>n &gt;= 16s</a:t>
            </a:r>
            <a:r>
              <a:rPr lang="en-US" b="1" baseline="30000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l-GR" b="1" dirty="0">
                <a:solidFill>
                  <a:srgbClr val="00B0F0"/>
                </a:solidFill>
              </a:rPr>
              <a:t>δ</a:t>
            </a:r>
            <a:r>
              <a:rPr lang="en-US" b="1" baseline="30000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F2B29D-2214-FE4C-B190-AD3AC3ACA5BC}"/>
              </a:ext>
            </a:extLst>
          </p:cNvPr>
          <p:cNvGrpSpPr/>
          <p:nvPr/>
        </p:nvGrpSpPr>
        <p:grpSpPr>
          <a:xfrm>
            <a:off x="5656605" y="3720377"/>
            <a:ext cx="2448817" cy="1458655"/>
            <a:chOff x="529389" y="4535701"/>
            <a:chExt cx="2448817" cy="145865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9894F7-85E1-FA42-989C-AB3BA9BE1FE8}"/>
                </a:ext>
              </a:extLst>
            </p:cNvPr>
            <p:cNvSpPr/>
            <p:nvPr/>
          </p:nvSpPr>
          <p:spPr>
            <a:xfrm>
              <a:off x="529389" y="4550566"/>
              <a:ext cx="1828800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0B9C3F-F4A9-7D4C-ADB2-9D091BB2DC2B}"/>
                </a:ext>
              </a:extLst>
            </p:cNvPr>
            <p:cNvSpPr/>
            <p:nvPr/>
          </p:nvSpPr>
          <p:spPr>
            <a:xfrm>
              <a:off x="1149406" y="4550566"/>
              <a:ext cx="1828800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51D2DD2-90FA-2143-BA9F-54FC5BE044BE}"/>
                </a:ext>
              </a:extLst>
            </p:cNvPr>
            <p:cNvSpPr/>
            <p:nvPr/>
          </p:nvSpPr>
          <p:spPr>
            <a:xfrm>
              <a:off x="1328104" y="4550566"/>
              <a:ext cx="323238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D4078CB-F8B3-D540-9B24-AC87E5FD8361}"/>
                </a:ext>
              </a:extLst>
            </p:cNvPr>
            <p:cNvSpPr/>
            <p:nvPr/>
          </p:nvSpPr>
          <p:spPr>
            <a:xfrm>
              <a:off x="1937961" y="4535701"/>
              <a:ext cx="323238" cy="1443790"/>
            </a:xfrm>
            <a:custGeom>
              <a:avLst/>
              <a:gdLst>
                <a:gd name="connsiteX0" fmla="*/ 0 w 1828800"/>
                <a:gd name="connsiteY0" fmla="*/ 1443790 h 1443790"/>
                <a:gd name="connsiteX1" fmla="*/ 112295 w 1828800"/>
                <a:gd name="connsiteY1" fmla="*/ 1411706 h 1443790"/>
                <a:gd name="connsiteX2" fmla="*/ 160422 w 1828800"/>
                <a:gd name="connsiteY2" fmla="*/ 1395664 h 1443790"/>
                <a:gd name="connsiteX3" fmla="*/ 256674 w 1828800"/>
                <a:gd name="connsiteY3" fmla="*/ 1347537 h 1443790"/>
                <a:gd name="connsiteX4" fmla="*/ 320843 w 1828800"/>
                <a:gd name="connsiteY4" fmla="*/ 1251285 h 1443790"/>
                <a:gd name="connsiteX5" fmla="*/ 352927 w 1828800"/>
                <a:gd name="connsiteY5" fmla="*/ 1219200 h 1443790"/>
                <a:gd name="connsiteX6" fmla="*/ 417095 w 1828800"/>
                <a:gd name="connsiteY6" fmla="*/ 1122948 h 1443790"/>
                <a:gd name="connsiteX7" fmla="*/ 449179 w 1828800"/>
                <a:gd name="connsiteY7" fmla="*/ 1074821 h 1443790"/>
                <a:gd name="connsiteX8" fmla="*/ 497306 w 1828800"/>
                <a:gd name="connsiteY8" fmla="*/ 978569 h 1443790"/>
                <a:gd name="connsiteX9" fmla="*/ 561474 w 1828800"/>
                <a:gd name="connsiteY9" fmla="*/ 866274 h 1443790"/>
                <a:gd name="connsiteX10" fmla="*/ 609600 w 1828800"/>
                <a:gd name="connsiteY10" fmla="*/ 705853 h 1443790"/>
                <a:gd name="connsiteX11" fmla="*/ 625643 w 1828800"/>
                <a:gd name="connsiteY11" fmla="*/ 657727 h 1443790"/>
                <a:gd name="connsiteX12" fmla="*/ 657727 w 1828800"/>
                <a:gd name="connsiteY12" fmla="*/ 625642 h 1443790"/>
                <a:gd name="connsiteX13" fmla="*/ 689811 w 1828800"/>
                <a:gd name="connsiteY13" fmla="*/ 465221 h 1443790"/>
                <a:gd name="connsiteX14" fmla="*/ 721895 w 1828800"/>
                <a:gd name="connsiteY14" fmla="*/ 368969 h 1443790"/>
                <a:gd name="connsiteX15" fmla="*/ 737937 w 1828800"/>
                <a:gd name="connsiteY15" fmla="*/ 320842 h 1443790"/>
                <a:gd name="connsiteX16" fmla="*/ 770022 w 1828800"/>
                <a:gd name="connsiteY16" fmla="*/ 224590 h 1443790"/>
                <a:gd name="connsiteX17" fmla="*/ 834190 w 1828800"/>
                <a:gd name="connsiteY17" fmla="*/ 128337 h 1443790"/>
                <a:gd name="connsiteX18" fmla="*/ 850232 w 1828800"/>
                <a:gd name="connsiteY18" fmla="*/ 80211 h 1443790"/>
                <a:gd name="connsiteX19" fmla="*/ 914400 w 1828800"/>
                <a:gd name="connsiteY19" fmla="*/ 0 h 1443790"/>
                <a:gd name="connsiteX20" fmla="*/ 1026695 w 1828800"/>
                <a:gd name="connsiteY20" fmla="*/ 16042 h 1443790"/>
                <a:gd name="connsiteX21" fmla="*/ 1058779 w 1828800"/>
                <a:gd name="connsiteY21" fmla="*/ 112295 h 1443790"/>
                <a:gd name="connsiteX22" fmla="*/ 1106906 w 1828800"/>
                <a:gd name="connsiteY22" fmla="*/ 256674 h 1443790"/>
                <a:gd name="connsiteX23" fmla="*/ 1122948 w 1828800"/>
                <a:gd name="connsiteY23" fmla="*/ 304800 h 1443790"/>
                <a:gd name="connsiteX24" fmla="*/ 1155032 w 1828800"/>
                <a:gd name="connsiteY24" fmla="*/ 336885 h 1443790"/>
                <a:gd name="connsiteX25" fmla="*/ 1203158 w 1828800"/>
                <a:gd name="connsiteY25" fmla="*/ 481264 h 1443790"/>
                <a:gd name="connsiteX26" fmla="*/ 1219200 w 1828800"/>
                <a:gd name="connsiteY26" fmla="*/ 529390 h 1443790"/>
                <a:gd name="connsiteX27" fmla="*/ 1251285 w 1828800"/>
                <a:gd name="connsiteY27" fmla="*/ 657727 h 1443790"/>
                <a:gd name="connsiteX28" fmla="*/ 1267327 w 1828800"/>
                <a:gd name="connsiteY28" fmla="*/ 705853 h 1443790"/>
                <a:gd name="connsiteX29" fmla="*/ 1283369 w 1828800"/>
                <a:gd name="connsiteY29" fmla="*/ 770021 h 1443790"/>
                <a:gd name="connsiteX30" fmla="*/ 1299411 w 1828800"/>
                <a:gd name="connsiteY30" fmla="*/ 818148 h 1443790"/>
                <a:gd name="connsiteX31" fmla="*/ 1347537 w 1828800"/>
                <a:gd name="connsiteY31" fmla="*/ 978569 h 1443790"/>
                <a:gd name="connsiteX32" fmla="*/ 1379622 w 1828800"/>
                <a:gd name="connsiteY32" fmla="*/ 1010653 h 1443790"/>
                <a:gd name="connsiteX33" fmla="*/ 1411706 w 1828800"/>
                <a:gd name="connsiteY33" fmla="*/ 1106906 h 1443790"/>
                <a:gd name="connsiteX34" fmla="*/ 1443790 w 1828800"/>
                <a:gd name="connsiteY34" fmla="*/ 1155032 h 1443790"/>
                <a:gd name="connsiteX35" fmla="*/ 1459832 w 1828800"/>
                <a:gd name="connsiteY35" fmla="*/ 1203158 h 1443790"/>
                <a:gd name="connsiteX36" fmla="*/ 1540043 w 1828800"/>
                <a:gd name="connsiteY36" fmla="*/ 1283369 h 1443790"/>
                <a:gd name="connsiteX37" fmla="*/ 1620253 w 1828800"/>
                <a:gd name="connsiteY37" fmla="*/ 1363579 h 1443790"/>
                <a:gd name="connsiteX38" fmla="*/ 1764632 w 1828800"/>
                <a:gd name="connsiteY38" fmla="*/ 1411706 h 1443790"/>
                <a:gd name="connsiteX39" fmla="*/ 1828800 w 1828800"/>
                <a:gd name="connsiteY39" fmla="*/ 1443790 h 14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28800" h="1443790">
                  <a:moveTo>
                    <a:pt x="0" y="1443790"/>
                  </a:moveTo>
                  <a:lnTo>
                    <a:pt x="112295" y="1411706"/>
                  </a:lnTo>
                  <a:cubicBezTo>
                    <a:pt x="128492" y="1406847"/>
                    <a:pt x="145297" y="1403226"/>
                    <a:pt x="160422" y="1395664"/>
                  </a:cubicBezTo>
                  <a:cubicBezTo>
                    <a:pt x="284817" y="1333466"/>
                    <a:pt x="135705" y="1387860"/>
                    <a:pt x="256674" y="1347537"/>
                  </a:cubicBezTo>
                  <a:cubicBezTo>
                    <a:pt x="278064" y="1315453"/>
                    <a:pt x="293577" y="1278552"/>
                    <a:pt x="320843" y="1251285"/>
                  </a:cubicBezTo>
                  <a:cubicBezTo>
                    <a:pt x="331538" y="1240590"/>
                    <a:pt x="343852" y="1231300"/>
                    <a:pt x="352927" y="1219200"/>
                  </a:cubicBezTo>
                  <a:cubicBezTo>
                    <a:pt x="376063" y="1188352"/>
                    <a:pt x="395706" y="1155032"/>
                    <a:pt x="417095" y="1122948"/>
                  </a:cubicBezTo>
                  <a:cubicBezTo>
                    <a:pt x="427790" y="1106906"/>
                    <a:pt x="443082" y="1093112"/>
                    <a:pt x="449179" y="1074821"/>
                  </a:cubicBezTo>
                  <a:cubicBezTo>
                    <a:pt x="478594" y="986581"/>
                    <a:pt x="447547" y="1065647"/>
                    <a:pt x="497306" y="978569"/>
                  </a:cubicBezTo>
                  <a:cubicBezTo>
                    <a:pt x="578718" y="836096"/>
                    <a:pt x="483307" y="983525"/>
                    <a:pt x="561474" y="866274"/>
                  </a:cubicBezTo>
                  <a:cubicBezTo>
                    <a:pt x="585717" y="769303"/>
                    <a:pt x="570547" y="823011"/>
                    <a:pt x="609600" y="705853"/>
                  </a:cubicBezTo>
                  <a:cubicBezTo>
                    <a:pt x="614947" y="689811"/>
                    <a:pt x="613686" y="669684"/>
                    <a:pt x="625643" y="657727"/>
                  </a:cubicBezTo>
                  <a:lnTo>
                    <a:pt x="657727" y="625642"/>
                  </a:lnTo>
                  <a:cubicBezTo>
                    <a:pt x="668567" y="560602"/>
                    <a:pt x="671863" y="525047"/>
                    <a:pt x="689811" y="465221"/>
                  </a:cubicBezTo>
                  <a:cubicBezTo>
                    <a:pt x="699529" y="432828"/>
                    <a:pt x="711200" y="401053"/>
                    <a:pt x="721895" y="368969"/>
                  </a:cubicBezTo>
                  <a:lnTo>
                    <a:pt x="737937" y="320842"/>
                  </a:lnTo>
                  <a:cubicBezTo>
                    <a:pt x="737939" y="320837"/>
                    <a:pt x="770019" y="224594"/>
                    <a:pt x="770022" y="224590"/>
                  </a:cubicBezTo>
                  <a:cubicBezTo>
                    <a:pt x="791411" y="192506"/>
                    <a:pt x="821996" y="164919"/>
                    <a:pt x="834190" y="128337"/>
                  </a:cubicBezTo>
                  <a:cubicBezTo>
                    <a:pt x="839537" y="112295"/>
                    <a:pt x="842670" y="95336"/>
                    <a:pt x="850232" y="80211"/>
                  </a:cubicBezTo>
                  <a:cubicBezTo>
                    <a:pt x="870468" y="39739"/>
                    <a:pt x="884559" y="29842"/>
                    <a:pt x="914400" y="0"/>
                  </a:cubicBezTo>
                  <a:cubicBezTo>
                    <a:pt x="951832" y="5347"/>
                    <a:pt x="996848" y="-7172"/>
                    <a:pt x="1026695" y="16042"/>
                  </a:cubicBezTo>
                  <a:cubicBezTo>
                    <a:pt x="1053391" y="36805"/>
                    <a:pt x="1048084" y="80211"/>
                    <a:pt x="1058779" y="112295"/>
                  </a:cubicBezTo>
                  <a:lnTo>
                    <a:pt x="1106906" y="256674"/>
                  </a:lnTo>
                  <a:cubicBezTo>
                    <a:pt x="1112253" y="272716"/>
                    <a:pt x="1110991" y="292843"/>
                    <a:pt x="1122948" y="304800"/>
                  </a:cubicBezTo>
                  <a:lnTo>
                    <a:pt x="1155032" y="336885"/>
                  </a:lnTo>
                  <a:lnTo>
                    <a:pt x="1203158" y="481264"/>
                  </a:lnTo>
                  <a:cubicBezTo>
                    <a:pt x="1208505" y="497306"/>
                    <a:pt x="1215099" y="512985"/>
                    <a:pt x="1219200" y="529390"/>
                  </a:cubicBezTo>
                  <a:cubicBezTo>
                    <a:pt x="1229895" y="572169"/>
                    <a:pt x="1237341" y="615894"/>
                    <a:pt x="1251285" y="657727"/>
                  </a:cubicBezTo>
                  <a:cubicBezTo>
                    <a:pt x="1256632" y="673769"/>
                    <a:pt x="1262682" y="689594"/>
                    <a:pt x="1267327" y="705853"/>
                  </a:cubicBezTo>
                  <a:cubicBezTo>
                    <a:pt x="1273384" y="727052"/>
                    <a:pt x="1277312" y="748822"/>
                    <a:pt x="1283369" y="770021"/>
                  </a:cubicBezTo>
                  <a:cubicBezTo>
                    <a:pt x="1288015" y="786280"/>
                    <a:pt x="1294765" y="801889"/>
                    <a:pt x="1299411" y="818148"/>
                  </a:cubicBezTo>
                  <a:cubicBezTo>
                    <a:pt x="1308135" y="848682"/>
                    <a:pt x="1332289" y="963321"/>
                    <a:pt x="1347537" y="978569"/>
                  </a:cubicBezTo>
                  <a:lnTo>
                    <a:pt x="1379622" y="1010653"/>
                  </a:lnTo>
                  <a:cubicBezTo>
                    <a:pt x="1390317" y="1042737"/>
                    <a:pt x="1392946" y="1078766"/>
                    <a:pt x="1411706" y="1106906"/>
                  </a:cubicBezTo>
                  <a:cubicBezTo>
                    <a:pt x="1422401" y="1122948"/>
                    <a:pt x="1435168" y="1137787"/>
                    <a:pt x="1443790" y="1155032"/>
                  </a:cubicBezTo>
                  <a:cubicBezTo>
                    <a:pt x="1451352" y="1170157"/>
                    <a:pt x="1449686" y="1189630"/>
                    <a:pt x="1459832" y="1203158"/>
                  </a:cubicBezTo>
                  <a:cubicBezTo>
                    <a:pt x="1482519" y="1233407"/>
                    <a:pt x="1519069" y="1251908"/>
                    <a:pt x="1540043" y="1283369"/>
                  </a:cubicBezTo>
                  <a:cubicBezTo>
                    <a:pt x="1569313" y="1327274"/>
                    <a:pt x="1569594" y="1341064"/>
                    <a:pt x="1620253" y="1363579"/>
                  </a:cubicBezTo>
                  <a:cubicBezTo>
                    <a:pt x="1620260" y="1363582"/>
                    <a:pt x="1740565" y="1403684"/>
                    <a:pt x="1764632" y="1411706"/>
                  </a:cubicBezTo>
                  <a:cubicBezTo>
                    <a:pt x="1819932" y="1430139"/>
                    <a:pt x="1800801" y="1415791"/>
                    <a:pt x="1828800" y="144379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60CD50A-6481-7B45-ACBD-AA9F1714A205}"/>
              </a:ext>
            </a:extLst>
          </p:cNvPr>
          <p:cNvSpPr txBox="1"/>
          <p:nvPr/>
        </p:nvSpPr>
        <p:spPr>
          <a:xfrm>
            <a:off x="4683143" y="4917263"/>
            <a:ext cx="94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Standard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Deviation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(blue)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38075-2F24-A543-967A-97BA8A260259}"/>
              </a:ext>
            </a:extLst>
          </p:cNvPr>
          <p:cNvSpPr txBox="1"/>
          <p:nvPr/>
        </p:nvSpPr>
        <p:spPr>
          <a:xfrm>
            <a:off x="6308733" y="5778493"/>
            <a:ext cx="127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Standard Error of the Mean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(orange)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21B67D6-B1DA-D04B-801F-0945046F59CE}"/>
              </a:ext>
            </a:extLst>
          </p:cNvPr>
          <p:cNvSpPr/>
          <p:nvPr/>
        </p:nvSpPr>
        <p:spPr>
          <a:xfrm rot="9442603">
            <a:off x="6738452" y="5295767"/>
            <a:ext cx="141171" cy="4673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FB7EE3FC-D668-8A4B-89A3-C3E87EDE8295}"/>
              </a:ext>
            </a:extLst>
          </p:cNvPr>
          <p:cNvSpPr/>
          <p:nvPr/>
        </p:nvSpPr>
        <p:spPr>
          <a:xfrm rot="11812451">
            <a:off x="6985488" y="5287097"/>
            <a:ext cx="141171" cy="4673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44D64-A743-1048-970B-E7F5E970E491}"/>
              </a:ext>
            </a:extLst>
          </p:cNvPr>
          <p:cNvSpPr txBox="1"/>
          <p:nvPr/>
        </p:nvSpPr>
        <p:spPr>
          <a:xfrm>
            <a:off x="6273720" y="3182903"/>
            <a:ext cx="146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A   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D421C6-CFA6-C09D-5CDF-25A09B48C07D}"/>
              </a:ext>
            </a:extLst>
          </p:cNvPr>
          <p:cNvSpPr/>
          <p:nvPr/>
        </p:nvSpPr>
        <p:spPr>
          <a:xfrm>
            <a:off x="4548923" y="2942378"/>
            <a:ext cx="4743546" cy="362570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1131</Words>
  <Application>Microsoft Macintosh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311</cp:revision>
  <cp:lastPrinted>2020-09-21T17:22:59Z</cp:lastPrinted>
  <dcterms:modified xsi:type="dcterms:W3CDTF">2022-05-20T21:14:45Z</dcterms:modified>
</cp:coreProperties>
</file>