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315" r:id="rId2"/>
    <p:sldId id="311" r:id="rId3"/>
    <p:sldId id="316" r:id="rId4"/>
    <p:sldId id="314" r:id="rId5"/>
    <p:sldId id="313" r:id="rId6"/>
    <p:sldId id="31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5"/>
    <p:restoredTop sz="96327"/>
  </p:normalViewPr>
  <p:slideViewPr>
    <p:cSldViewPr snapToGrid="0" snapToObjects="1">
      <p:cViewPr>
        <p:scale>
          <a:sx n="125" d="100"/>
          <a:sy n="125" d="100"/>
        </p:scale>
        <p:origin x="912" y="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16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460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478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Iq9DzN6mvYA"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TGGGDpb04Yc" TargetMode="External"/><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s://github.com/CamDavidsonPilon/Probabilistic-Programming-and-Bayesian-Methods-for-Hack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EEA23-F0D0-5786-F9D3-8668D55B823E}"/>
              </a:ext>
            </a:extLst>
          </p:cNvPr>
          <p:cNvSpPr txBox="1"/>
          <p:nvPr/>
        </p:nvSpPr>
        <p:spPr>
          <a:xfrm>
            <a:off x="2177143" y="843677"/>
            <a:ext cx="7837713" cy="2585323"/>
          </a:xfrm>
          <a:prstGeom prst="rect">
            <a:avLst/>
          </a:prstGeom>
          <a:noFill/>
        </p:spPr>
        <p:txBody>
          <a:bodyPr wrap="square" rtlCol="0">
            <a:spAutoFit/>
          </a:bodyPr>
          <a:lstStyle/>
          <a:p>
            <a:pPr algn="ctr"/>
            <a:r>
              <a:rPr lang="en-US" sz="5400" b="1">
                <a:solidFill>
                  <a:srgbClr val="00B0F0"/>
                </a:solidFill>
              </a:rPr>
              <a:t>Computer "hacking"</a:t>
            </a:r>
            <a:br>
              <a:rPr lang="en-US" sz="5400" b="1">
                <a:solidFill>
                  <a:srgbClr val="00B0F0"/>
                </a:solidFill>
              </a:rPr>
            </a:br>
            <a:r>
              <a:rPr lang="en-US" sz="5400" b="1">
                <a:solidFill>
                  <a:srgbClr val="00B0F0"/>
                </a:solidFill>
              </a:rPr>
              <a:t>vs </a:t>
            </a:r>
          </a:p>
          <a:p>
            <a:pPr algn="ctr"/>
            <a:r>
              <a:rPr lang="en-US" sz="5400" b="1">
                <a:solidFill>
                  <a:srgbClr val="00B0F0"/>
                </a:solidFill>
              </a:rPr>
              <a:t>analytical solutions </a:t>
            </a:r>
          </a:p>
        </p:txBody>
      </p:sp>
      <p:sp>
        <p:nvSpPr>
          <p:cNvPr id="3" name="TextBox 2">
            <a:extLst>
              <a:ext uri="{FF2B5EF4-FFF2-40B4-BE49-F238E27FC236}">
                <a16:creationId xmlns:a16="http://schemas.microsoft.com/office/drawing/2014/main" id="{EB5DF8F6-7A8F-061E-35CD-8214C7A6BD92}"/>
              </a:ext>
            </a:extLst>
          </p:cNvPr>
          <p:cNvSpPr txBox="1"/>
          <p:nvPr/>
        </p:nvSpPr>
        <p:spPr>
          <a:xfrm>
            <a:off x="2572258" y="4711079"/>
            <a:ext cx="4647838" cy="738664"/>
          </a:xfrm>
          <a:prstGeom prst="rect">
            <a:avLst/>
          </a:prstGeom>
          <a:noFill/>
        </p:spPr>
        <p:txBody>
          <a:bodyPr wrap="square" rtlCol="0">
            <a:spAutoFit/>
          </a:bodyPr>
          <a:lstStyle/>
          <a:p>
            <a:r>
              <a:rPr lang="en-US" dirty="0"/>
              <a:t>Following an excellent talk by  Jake </a:t>
            </a:r>
            <a:r>
              <a:rPr lang="en-US" dirty="0" err="1"/>
              <a:t>Vanderplas</a:t>
            </a:r>
            <a:r>
              <a:rPr lang="en-US" dirty="0"/>
              <a:t>, </a:t>
            </a:r>
            <a:br>
              <a:rPr lang="en-US" dirty="0"/>
            </a:br>
            <a:r>
              <a:rPr lang="en-US" dirty="0" err="1"/>
              <a:t>PyCon</a:t>
            </a:r>
            <a:r>
              <a:rPr lang="en-US" dirty="0"/>
              <a:t> 2016</a:t>
            </a:r>
          </a:p>
          <a:p>
            <a:r>
              <a:rPr lang="en-US" dirty="0"/>
              <a:t> - </a:t>
            </a:r>
            <a:r>
              <a:rPr lang="en-US" dirty="0">
                <a:hlinkClick r:id="rId2"/>
              </a:rPr>
              <a:t>https://www.youtube.com/watch?v=Iq9DzN6mvYA</a:t>
            </a:r>
            <a:endParaRPr lang="en-US" dirty="0"/>
          </a:p>
        </p:txBody>
      </p:sp>
      <p:pic>
        <p:nvPicPr>
          <p:cNvPr id="4" name="Picture 4" descr="Jake Vanderplas - Python Interviews">
            <a:extLst>
              <a:ext uri="{FF2B5EF4-FFF2-40B4-BE49-F238E27FC236}">
                <a16:creationId xmlns:a16="http://schemas.microsoft.com/office/drawing/2014/main" id="{7073850B-AA76-0009-D068-5269B4D04BA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108633" y="4410130"/>
            <a:ext cx="1261510" cy="14996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B9F00A-5968-A428-21FF-D934E5C80578}"/>
              </a:ext>
            </a:extLst>
          </p:cNvPr>
          <p:cNvSpPr txBox="1"/>
          <p:nvPr/>
        </p:nvSpPr>
        <p:spPr>
          <a:xfrm>
            <a:off x="7986014" y="5909746"/>
            <a:ext cx="1530523" cy="307777"/>
          </a:xfrm>
          <a:prstGeom prst="rect">
            <a:avLst/>
          </a:prstGeom>
          <a:noFill/>
        </p:spPr>
        <p:txBody>
          <a:bodyPr wrap="square" rtlCol="0">
            <a:spAutoFit/>
          </a:bodyPr>
          <a:lstStyle/>
          <a:p>
            <a:r>
              <a:rPr lang="en-US" dirty="0"/>
              <a:t>Jake </a:t>
            </a:r>
            <a:r>
              <a:rPr lang="en-US" dirty="0" err="1"/>
              <a:t>Vanderplas</a:t>
            </a:r>
            <a:endParaRPr lang="en-US" dirty="0"/>
          </a:p>
        </p:txBody>
      </p:sp>
    </p:spTree>
    <p:extLst>
      <p:ext uri="{BB962C8B-B14F-4D97-AF65-F5344CB8AC3E}">
        <p14:creationId xmlns:p14="http://schemas.microsoft.com/office/powerpoint/2010/main" val="32884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5FE-9EC5-2243-8B9B-E4A9E7CEC3D9}"/>
              </a:ext>
            </a:extLst>
          </p:cNvPr>
          <p:cNvSpPr txBox="1"/>
          <p:nvPr/>
        </p:nvSpPr>
        <p:spPr>
          <a:xfrm>
            <a:off x="0" y="0"/>
            <a:ext cx="7656576" cy="523220"/>
          </a:xfrm>
          <a:prstGeom prst="rect">
            <a:avLst/>
          </a:prstGeom>
          <a:noFill/>
        </p:spPr>
        <p:txBody>
          <a:bodyPr wrap="square" rtlCol="0">
            <a:spAutoFit/>
          </a:bodyPr>
          <a:lstStyle/>
          <a:p>
            <a:r>
              <a:rPr lang="en-US" sz="2800" b="1" dirty="0"/>
              <a:t>Example – direct simulation to find p-value</a:t>
            </a:r>
          </a:p>
        </p:txBody>
      </p:sp>
      <p:sp>
        <p:nvSpPr>
          <p:cNvPr id="3" name="TextBox 2">
            <a:extLst>
              <a:ext uri="{FF2B5EF4-FFF2-40B4-BE49-F238E27FC236}">
                <a16:creationId xmlns:a16="http://schemas.microsoft.com/office/drawing/2014/main" id="{B4214305-FB5A-AA42-89E0-5393ADEB579E}"/>
              </a:ext>
            </a:extLst>
          </p:cNvPr>
          <p:cNvSpPr txBox="1"/>
          <p:nvPr/>
        </p:nvSpPr>
        <p:spPr>
          <a:xfrm>
            <a:off x="2576411" y="2938867"/>
            <a:ext cx="7177189"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counter = 0</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N = 10000</a:t>
            </a:r>
          </a:p>
          <a:p>
            <a:endParaRPr lang="en-US" sz="18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range(N):</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trials = </a:t>
            </a:r>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randint</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(2, size=30) </a:t>
            </a:r>
            <a:r>
              <a:rPr lang="en-US" sz="1800" dirty="0">
                <a:solidFill>
                  <a:srgbClr val="00B050"/>
                </a:solidFill>
                <a:latin typeface="Menlo" panose="020B0609030804020204" pitchFamily="49" charset="0"/>
                <a:ea typeface="Menlo" panose="020B0609030804020204" pitchFamily="49" charset="0"/>
                <a:cs typeface="Menlo" panose="020B0609030804020204" pitchFamily="49" charset="0"/>
              </a:rPr>
              <a:t># toss 30 times</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if </a:t>
            </a:r>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trials.sum</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&gt;= 22:</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counter += 1</a:t>
            </a:r>
          </a:p>
          <a:p>
            <a:endParaRPr lang="en-US" sz="18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P_val</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 counter / N     </a:t>
            </a:r>
            <a:r>
              <a:rPr lang="en-US" sz="1800" dirty="0">
                <a:solidFill>
                  <a:srgbClr val="00B050"/>
                </a:solidFill>
                <a:latin typeface="Menlo" panose="020B0609030804020204" pitchFamily="49" charset="0"/>
                <a:ea typeface="Menlo" panose="020B0609030804020204" pitchFamily="49" charset="0"/>
                <a:cs typeface="Menlo" panose="020B0609030804020204" pitchFamily="49" charset="0"/>
              </a:rPr>
              <a:t># 0.008</a:t>
            </a:r>
          </a:p>
          <a:p>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800" dirty="0" err="1">
                <a:solidFill>
                  <a:srgbClr val="0070C0"/>
                </a:solidFill>
                <a:latin typeface="Menlo" panose="020B0609030804020204" pitchFamily="49" charset="0"/>
                <a:ea typeface="Menlo" panose="020B0609030804020204" pitchFamily="49" charset="0"/>
                <a:cs typeface="Menlo" panose="020B0609030804020204" pitchFamily="49" charset="0"/>
              </a:rPr>
              <a:t>f"P_val</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 {P_val:.4f}")</a:t>
            </a:r>
          </a:p>
        </p:txBody>
      </p:sp>
      <p:sp>
        <p:nvSpPr>
          <p:cNvPr id="4" name="TextBox 3">
            <a:extLst>
              <a:ext uri="{FF2B5EF4-FFF2-40B4-BE49-F238E27FC236}">
                <a16:creationId xmlns:a16="http://schemas.microsoft.com/office/drawing/2014/main" id="{5889D379-17A1-EF42-887E-1928F5FBF644}"/>
              </a:ext>
            </a:extLst>
          </p:cNvPr>
          <p:cNvSpPr txBox="1"/>
          <p:nvPr/>
        </p:nvSpPr>
        <p:spPr>
          <a:xfrm>
            <a:off x="1368097" y="937364"/>
            <a:ext cx="4650963" cy="646331"/>
          </a:xfrm>
          <a:prstGeom prst="rect">
            <a:avLst/>
          </a:prstGeom>
          <a:noFill/>
        </p:spPr>
        <p:txBody>
          <a:bodyPr wrap="square" rtlCol="0">
            <a:spAutoFit/>
          </a:bodyPr>
          <a:lstStyle/>
          <a:p>
            <a:r>
              <a:rPr lang="en-US" sz="1800" dirty="0"/>
              <a:t>We're tossing coin 30 times.</a:t>
            </a:r>
          </a:p>
          <a:p>
            <a:r>
              <a:rPr lang="en-US" sz="1800" dirty="0"/>
              <a:t>What is the p-value of getting 22 heads?</a:t>
            </a:r>
          </a:p>
        </p:txBody>
      </p:sp>
      <p:sp>
        <p:nvSpPr>
          <p:cNvPr id="5" name="TextBox 4">
            <a:extLst>
              <a:ext uri="{FF2B5EF4-FFF2-40B4-BE49-F238E27FC236}">
                <a16:creationId xmlns:a16="http://schemas.microsoft.com/office/drawing/2014/main" id="{3F838F2E-CC49-AC70-2ACF-D957F6EDACA0}"/>
              </a:ext>
            </a:extLst>
          </p:cNvPr>
          <p:cNvSpPr txBox="1"/>
          <p:nvPr/>
        </p:nvSpPr>
        <p:spPr>
          <a:xfrm>
            <a:off x="2609005" y="2590191"/>
            <a:ext cx="6973989" cy="307777"/>
          </a:xfrm>
          <a:prstGeom prst="rect">
            <a:avLst/>
          </a:prstGeom>
          <a:noFill/>
        </p:spPr>
        <p:txBody>
          <a:bodyPr wrap="square" rtlCol="0">
            <a:spAutoFit/>
          </a:bodyPr>
          <a:lstStyle/>
          <a:p>
            <a:r>
              <a:rPr lang="en-US" dirty="0"/>
              <a:t>Ha-Ha!! We can simply count it (instead of using formulas for Binomial distribution).</a:t>
            </a:r>
          </a:p>
        </p:txBody>
      </p:sp>
      <p:pic>
        <p:nvPicPr>
          <p:cNvPr id="6" name="Picture 5">
            <a:extLst>
              <a:ext uri="{FF2B5EF4-FFF2-40B4-BE49-F238E27FC236}">
                <a16:creationId xmlns:a16="http://schemas.microsoft.com/office/drawing/2014/main" id="{C8934EAF-0106-F95B-416B-6F46D8838FE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92010" y="1056811"/>
            <a:ext cx="1231893" cy="875560"/>
          </a:xfrm>
          <a:prstGeom prst="rect">
            <a:avLst/>
          </a:prstGeom>
        </p:spPr>
      </p:pic>
    </p:spTree>
    <p:extLst>
      <p:ext uri="{BB962C8B-B14F-4D97-AF65-F5344CB8AC3E}">
        <p14:creationId xmlns:p14="http://schemas.microsoft.com/office/powerpoint/2010/main" val="53450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5510784" cy="523220"/>
          </a:xfrm>
          <a:prstGeom prst="rect">
            <a:avLst/>
          </a:prstGeom>
          <a:noFill/>
        </p:spPr>
        <p:txBody>
          <a:bodyPr wrap="square" rtlCol="0">
            <a:spAutoFit/>
          </a:bodyPr>
          <a:lstStyle/>
          <a:p>
            <a:r>
              <a:rPr lang="en-US" sz="2800" b="1" dirty="0"/>
              <a:t>Statistics for Hackers</a:t>
            </a:r>
          </a:p>
        </p:txBody>
      </p:sp>
      <p:sp>
        <p:nvSpPr>
          <p:cNvPr id="5" name="TextBox 4">
            <a:extLst>
              <a:ext uri="{FF2B5EF4-FFF2-40B4-BE49-F238E27FC236}">
                <a16:creationId xmlns:a16="http://schemas.microsoft.com/office/drawing/2014/main" id="{27AD4B69-569A-F246-A34E-1020E0FF5EF7}"/>
              </a:ext>
            </a:extLst>
          </p:cNvPr>
          <p:cNvSpPr txBox="1"/>
          <p:nvPr/>
        </p:nvSpPr>
        <p:spPr>
          <a:xfrm>
            <a:off x="4436307" y="276830"/>
            <a:ext cx="7529915" cy="6340197"/>
          </a:xfrm>
          <a:prstGeom prst="rect">
            <a:avLst/>
          </a:prstGeom>
          <a:solidFill>
            <a:schemeClr val="accent4">
              <a:lumMod val="20000"/>
              <a:lumOff val="80000"/>
            </a:schemeClr>
          </a:solidFill>
        </p:spPr>
        <p:txBody>
          <a:bodyPr wrap="square" rtlCol="0">
            <a:spAutoFit/>
          </a:bodyPr>
          <a:lstStyle/>
          <a:p>
            <a:r>
              <a:rPr lang="en-US" b="1" dirty="0">
                <a:solidFill>
                  <a:srgbClr val="0070C0"/>
                </a:solidFill>
              </a:rPr>
              <a:t>Four (4) Recipes for Hacking Statistics:</a:t>
            </a:r>
          </a:p>
          <a:p>
            <a:endParaRPr lang="en-US" dirty="0"/>
          </a:p>
          <a:p>
            <a:pPr marL="342900" indent="-342900">
              <a:buFont typeface="+mj-lt"/>
              <a:buAutoNum type="arabicPeriod"/>
            </a:pPr>
            <a:r>
              <a:rPr lang="en-US" b="1" dirty="0">
                <a:solidFill>
                  <a:srgbClr val="FF0000"/>
                </a:solidFill>
              </a:rPr>
              <a:t>Direct Simulation</a:t>
            </a:r>
            <a:r>
              <a:rPr lang="en-US" dirty="0"/>
              <a:t>. What is p-value of getting 22 heads of 30 coin tosses.</a:t>
            </a:r>
            <a:br>
              <a:rPr lang="en-US" dirty="0"/>
            </a:br>
            <a:r>
              <a:rPr lang="en-US" dirty="0"/>
              <a:t>Approach 1 – calculate Binomial distribution for N=30, and P-value for N=22.</a:t>
            </a:r>
            <a:br>
              <a:rPr lang="en-US" dirty="0"/>
            </a:br>
            <a:r>
              <a:rPr lang="en-US" dirty="0"/>
              <a:t>Approach 2 – Monte Carlo. Just write 5 lines of python code to run 1000 experiments</a:t>
            </a:r>
            <a:br>
              <a:rPr lang="en-US" dirty="0"/>
            </a:br>
            <a:r>
              <a:rPr lang="en-US" dirty="0"/>
              <a:t>                       (each - 30-tosses). Calculate percent of experiments with </a:t>
            </a:r>
            <a:r>
              <a:rPr lang="en-US" dirty="0" err="1"/>
              <a:t>N_heads</a:t>
            </a:r>
            <a:r>
              <a:rPr lang="en-US" dirty="0"/>
              <a:t> &gt;= 22. </a:t>
            </a:r>
          </a:p>
          <a:p>
            <a:endParaRPr lang="en-US" b="1" dirty="0">
              <a:solidFill>
                <a:srgbClr val="FF0000"/>
              </a:solidFill>
            </a:endParaRPr>
          </a:p>
          <a:p>
            <a:pPr marL="342900" indent="-342900">
              <a:buFont typeface="+mj-lt"/>
              <a:buAutoNum type="arabicPeriod"/>
            </a:pPr>
            <a:r>
              <a:rPr lang="en-US" b="1" dirty="0">
                <a:solidFill>
                  <a:srgbClr val="FF0000"/>
                </a:solidFill>
              </a:rPr>
              <a:t>Shuffling</a:t>
            </a:r>
            <a:r>
              <a:rPr lang="en-US" dirty="0"/>
              <a:t>. A/B split testing. We comparing two groups and see that their means differ. </a:t>
            </a:r>
            <a:br>
              <a:rPr lang="en-US" dirty="0"/>
            </a:br>
            <a:r>
              <a:rPr lang="en-US" dirty="0"/>
              <a:t>Is this difference statistically significant? </a:t>
            </a:r>
            <a:br>
              <a:rPr lang="en-US" dirty="0"/>
            </a:br>
            <a:r>
              <a:rPr lang="en-US" dirty="0"/>
              <a:t>To answer we use random experiments. </a:t>
            </a:r>
            <a:br>
              <a:rPr lang="en-US" dirty="0"/>
            </a:br>
            <a:r>
              <a:rPr lang="en-US" dirty="0"/>
              <a:t>In each experiment we simply shaffle values between groups, </a:t>
            </a:r>
            <a:br>
              <a:rPr lang="en-US" dirty="0"/>
            </a:br>
            <a:r>
              <a:rPr lang="en-US" dirty="0"/>
              <a:t>calculate means in both groups, calculate difference. </a:t>
            </a:r>
            <a:br>
              <a:rPr lang="en-US" dirty="0"/>
            </a:br>
            <a:r>
              <a:rPr lang="en-US" dirty="0"/>
              <a:t>Then we plot histogram of differences. </a:t>
            </a:r>
            <a:br>
              <a:rPr lang="en-US" dirty="0"/>
            </a:br>
            <a:r>
              <a:rPr lang="en-US" dirty="0"/>
              <a:t>This will give us distribution and P-values (confidence interval).</a:t>
            </a:r>
          </a:p>
          <a:p>
            <a:pPr marL="342900" indent="-342900">
              <a:buFont typeface="+mj-lt"/>
              <a:buAutoNum type="arabicPeriod"/>
            </a:pPr>
            <a:endParaRPr lang="en-US" b="1" dirty="0">
              <a:solidFill>
                <a:srgbClr val="FF0000"/>
              </a:solidFill>
            </a:endParaRPr>
          </a:p>
          <a:p>
            <a:pPr marL="342900" indent="-342900">
              <a:buFont typeface="+mj-lt"/>
              <a:buAutoNum type="arabicPeriod"/>
            </a:pPr>
            <a:r>
              <a:rPr lang="en-US" b="1" dirty="0">
                <a:solidFill>
                  <a:srgbClr val="FF0000"/>
                </a:solidFill>
              </a:rPr>
              <a:t>Bootstrapping</a:t>
            </a:r>
            <a:r>
              <a:rPr lang="en-US" dirty="0"/>
              <a:t>. Sampling with replacement. </a:t>
            </a:r>
            <a:br>
              <a:rPr lang="en-US" dirty="0"/>
            </a:br>
            <a:r>
              <a:rPr lang="en-US" dirty="0"/>
              <a:t>We take a sample consisting of 20 values. Each value is selected independently and randomly. There may be repeats (this is why it is said "with replacement"). We calculate the mean value in the sample. We repeat this sampling experiment 10,000 times – and make a distribution of these means – which will give us a good idea about the mean and error. </a:t>
            </a:r>
            <a:br>
              <a:rPr lang="en-US" dirty="0"/>
            </a:br>
            <a:r>
              <a:rPr lang="en-US" dirty="0"/>
              <a:t>Another example, we have (</a:t>
            </a:r>
            <a:r>
              <a:rPr lang="en-US" dirty="0" err="1"/>
              <a:t>x,y</a:t>
            </a:r>
            <a:r>
              <a:rPr lang="en-US" dirty="0"/>
              <a:t>) points – and want to estimate the slope and intercept. We take 10,000 random samples of 20 – for each sample calculate slope and intercept – and then plot joint distribution of them.</a:t>
            </a:r>
          </a:p>
          <a:p>
            <a:pPr marL="342900" indent="-342900">
              <a:buFont typeface="+mj-lt"/>
              <a:buAutoNum type="arabicPeriod"/>
            </a:pPr>
            <a:endParaRPr lang="en-US" b="1" dirty="0">
              <a:solidFill>
                <a:srgbClr val="FF0000"/>
              </a:solidFill>
            </a:endParaRPr>
          </a:p>
          <a:p>
            <a:pPr marL="342900" indent="-342900">
              <a:buFont typeface="+mj-lt"/>
              <a:buAutoNum type="arabicPeriod"/>
            </a:pPr>
            <a:r>
              <a:rPr lang="en-US" b="1" dirty="0">
                <a:solidFill>
                  <a:srgbClr val="FF0000"/>
                </a:solidFill>
              </a:rPr>
              <a:t>Cross Validation</a:t>
            </a:r>
            <a:r>
              <a:rPr lang="en-US" dirty="0"/>
              <a:t>. We fit points with polynomial models – linear, quadratic, etc. </a:t>
            </a:r>
            <a:br>
              <a:rPr lang="en-US" dirty="0"/>
            </a:br>
            <a:r>
              <a:rPr lang="en-US" dirty="0"/>
              <a:t>The more complex models always give smaller error - but may overfit. </a:t>
            </a:r>
            <a:br>
              <a:rPr lang="en-US" dirty="0"/>
            </a:br>
            <a:r>
              <a:rPr lang="en-US" dirty="0"/>
              <a:t>If we split data in two or more folds, we can see which model generalize </a:t>
            </a:r>
            <a:br>
              <a:rPr lang="en-US" dirty="0"/>
            </a:br>
            <a:r>
              <a:rPr lang="en-US" dirty="0"/>
              <a:t>better between folds.</a:t>
            </a:r>
          </a:p>
        </p:txBody>
      </p:sp>
      <p:pic>
        <p:nvPicPr>
          <p:cNvPr id="3" name="Picture 2">
            <a:extLst>
              <a:ext uri="{FF2B5EF4-FFF2-40B4-BE49-F238E27FC236}">
                <a16:creationId xmlns:a16="http://schemas.microsoft.com/office/drawing/2014/main" id="{9508C2CC-DB56-5744-A08C-FC63084F43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8349" y="4705913"/>
            <a:ext cx="3219450" cy="1525683"/>
          </a:xfrm>
          <a:prstGeom prst="rect">
            <a:avLst/>
          </a:prstGeom>
        </p:spPr>
      </p:pic>
      <p:sp>
        <p:nvSpPr>
          <p:cNvPr id="6" name="TextBox 5">
            <a:extLst>
              <a:ext uri="{FF2B5EF4-FFF2-40B4-BE49-F238E27FC236}">
                <a16:creationId xmlns:a16="http://schemas.microsoft.com/office/drawing/2014/main" id="{ACA20E3D-5B6E-5E4C-A609-2502C613F9FC}"/>
              </a:ext>
            </a:extLst>
          </p:cNvPr>
          <p:cNvSpPr txBox="1"/>
          <p:nvPr/>
        </p:nvSpPr>
        <p:spPr>
          <a:xfrm>
            <a:off x="1912061" y="895617"/>
            <a:ext cx="1017618" cy="523220"/>
          </a:xfrm>
          <a:prstGeom prst="rect">
            <a:avLst/>
          </a:prstGeom>
          <a:noFill/>
        </p:spPr>
        <p:txBody>
          <a:bodyPr wrap="square" rtlCol="0">
            <a:spAutoFit/>
          </a:bodyPr>
          <a:lstStyle/>
          <a:p>
            <a:pPr algn="ctr"/>
            <a:r>
              <a:rPr lang="en-US" b="1" dirty="0">
                <a:solidFill>
                  <a:srgbClr val="FF0000"/>
                </a:solidFill>
              </a:rPr>
              <a:t>Shuffling:</a:t>
            </a:r>
          </a:p>
          <a:p>
            <a:pPr algn="ctr"/>
            <a:r>
              <a:rPr lang="en-US" b="1" dirty="0">
                <a:solidFill>
                  <a:srgbClr val="FF0000"/>
                </a:solidFill>
              </a:rPr>
              <a:t>A       B</a:t>
            </a:r>
          </a:p>
        </p:txBody>
      </p:sp>
      <p:pic>
        <p:nvPicPr>
          <p:cNvPr id="9" name="Picture 8">
            <a:extLst>
              <a:ext uri="{FF2B5EF4-FFF2-40B4-BE49-F238E27FC236}">
                <a16:creationId xmlns:a16="http://schemas.microsoft.com/office/drawing/2014/main" id="{FE90A836-48F3-4C45-BA47-2586686D952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48251" y="1399953"/>
            <a:ext cx="1145238" cy="1382730"/>
          </a:xfrm>
          <a:prstGeom prst="rect">
            <a:avLst/>
          </a:prstGeom>
        </p:spPr>
      </p:pic>
      <p:sp>
        <p:nvSpPr>
          <p:cNvPr id="14" name="TextBox 13">
            <a:extLst>
              <a:ext uri="{FF2B5EF4-FFF2-40B4-BE49-F238E27FC236}">
                <a16:creationId xmlns:a16="http://schemas.microsoft.com/office/drawing/2014/main" id="{6EA0B4F3-30F2-8E4F-8D6F-37E7195036FE}"/>
              </a:ext>
            </a:extLst>
          </p:cNvPr>
          <p:cNvSpPr txBox="1"/>
          <p:nvPr/>
        </p:nvSpPr>
        <p:spPr>
          <a:xfrm>
            <a:off x="984504" y="2988005"/>
            <a:ext cx="1608582" cy="307777"/>
          </a:xfrm>
          <a:prstGeom prst="rect">
            <a:avLst/>
          </a:prstGeom>
          <a:noFill/>
        </p:spPr>
        <p:txBody>
          <a:bodyPr wrap="square" rtlCol="0">
            <a:spAutoFit/>
          </a:bodyPr>
          <a:lstStyle/>
          <a:p>
            <a:r>
              <a:rPr lang="en-US" b="1" dirty="0">
                <a:solidFill>
                  <a:srgbClr val="FF0000"/>
                </a:solidFill>
              </a:rPr>
              <a:t>Cross Validation</a:t>
            </a:r>
          </a:p>
        </p:txBody>
      </p:sp>
      <p:pic>
        <p:nvPicPr>
          <p:cNvPr id="10" name="Picture 9">
            <a:extLst>
              <a:ext uri="{FF2B5EF4-FFF2-40B4-BE49-F238E27FC236}">
                <a16:creationId xmlns:a16="http://schemas.microsoft.com/office/drawing/2014/main" id="{8B3E9F60-1A2D-9141-B12D-851942D8497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0563" y="3333273"/>
            <a:ext cx="2692735" cy="1278310"/>
          </a:xfrm>
          <a:prstGeom prst="rect">
            <a:avLst/>
          </a:prstGeom>
        </p:spPr>
      </p:pic>
      <p:pic>
        <p:nvPicPr>
          <p:cNvPr id="8" name="Picture 7">
            <a:extLst>
              <a:ext uri="{FF2B5EF4-FFF2-40B4-BE49-F238E27FC236}">
                <a16:creationId xmlns:a16="http://schemas.microsoft.com/office/drawing/2014/main" id="{375B171D-A4E0-AF48-9CC3-578F5FA386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6727" y="1398909"/>
            <a:ext cx="1152098" cy="1396647"/>
          </a:xfrm>
          <a:prstGeom prst="rect">
            <a:avLst/>
          </a:prstGeom>
        </p:spPr>
      </p:pic>
      <p:sp>
        <p:nvSpPr>
          <p:cNvPr id="17" name="TextBox 16">
            <a:extLst>
              <a:ext uri="{FF2B5EF4-FFF2-40B4-BE49-F238E27FC236}">
                <a16:creationId xmlns:a16="http://schemas.microsoft.com/office/drawing/2014/main" id="{371FAA65-8718-2146-B750-DD7A6343067C}"/>
              </a:ext>
            </a:extLst>
          </p:cNvPr>
          <p:cNvSpPr txBox="1"/>
          <p:nvPr/>
        </p:nvSpPr>
        <p:spPr>
          <a:xfrm>
            <a:off x="361202" y="904699"/>
            <a:ext cx="1220177" cy="523220"/>
          </a:xfrm>
          <a:prstGeom prst="rect">
            <a:avLst/>
          </a:prstGeom>
          <a:noFill/>
        </p:spPr>
        <p:txBody>
          <a:bodyPr wrap="square" rtlCol="0">
            <a:spAutoFit/>
          </a:bodyPr>
          <a:lstStyle/>
          <a:p>
            <a:pPr algn="ctr"/>
            <a:r>
              <a:rPr lang="en-US" b="1" dirty="0">
                <a:solidFill>
                  <a:srgbClr val="FF0000"/>
                </a:solidFill>
              </a:rPr>
              <a:t>Means:</a:t>
            </a:r>
          </a:p>
          <a:p>
            <a:pPr algn="ctr"/>
            <a:r>
              <a:rPr lang="en-US" b="1" dirty="0">
                <a:solidFill>
                  <a:srgbClr val="FF0000"/>
                </a:solidFill>
              </a:rPr>
              <a:t>73.5   66.9</a:t>
            </a:r>
          </a:p>
        </p:txBody>
      </p:sp>
    </p:spTree>
    <p:extLst>
      <p:ext uri="{BB962C8B-B14F-4D97-AF65-F5344CB8AC3E}">
        <p14:creationId xmlns:p14="http://schemas.microsoft.com/office/powerpoint/2010/main" val="279241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5FE-9EC5-2243-8B9B-E4A9E7CEC3D9}"/>
              </a:ext>
            </a:extLst>
          </p:cNvPr>
          <p:cNvSpPr txBox="1"/>
          <p:nvPr/>
        </p:nvSpPr>
        <p:spPr>
          <a:xfrm>
            <a:off x="0" y="0"/>
            <a:ext cx="5833241"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If A/B difference statistically significant?</a:t>
            </a:r>
            <a:br>
              <a:rPr lang="en-US" sz="2400" b="1" dirty="0">
                <a:latin typeface="Calibri" panose="020F0502020204030204" pitchFamily="34" charset="0"/>
                <a:cs typeface="Calibri" panose="020F0502020204030204" pitchFamily="34" charset="0"/>
              </a:rPr>
            </a:br>
            <a:r>
              <a:rPr lang="en-US" sz="2400" b="1" dirty="0">
                <a:latin typeface="Calibri" panose="020F0502020204030204" pitchFamily="34" charset="0"/>
                <a:cs typeface="Calibri" panose="020F0502020204030204" pitchFamily="34" charset="0"/>
              </a:rPr>
              <a:t>Answer Using Shuffling (hacking !!)</a:t>
            </a:r>
          </a:p>
        </p:txBody>
      </p:sp>
      <p:sp>
        <p:nvSpPr>
          <p:cNvPr id="3" name="TextBox 2">
            <a:extLst>
              <a:ext uri="{FF2B5EF4-FFF2-40B4-BE49-F238E27FC236}">
                <a16:creationId xmlns:a16="http://schemas.microsoft.com/office/drawing/2014/main" id="{B4214305-FB5A-AA42-89E0-5393ADEB579E}"/>
              </a:ext>
            </a:extLst>
          </p:cNvPr>
          <p:cNvSpPr txBox="1"/>
          <p:nvPr/>
        </p:nvSpPr>
        <p:spPr>
          <a:xfrm>
            <a:off x="99308" y="810941"/>
            <a:ext cx="4320263"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latin typeface="Calibri" panose="020F0502020204030204" pitchFamily="34" charset="0"/>
                <a:ea typeface="Menlo" panose="020B0609030804020204" pitchFamily="49" charset="0"/>
                <a:cs typeface="Calibri" panose="020F0502020204030204" pitchFamily="34" charset="0"/>
              </a:rPr>
              <a:t>Shuffling</a:t>
            </a:r>
            <a:r>
              <a:rPr lang="en-US" dirty="0">
                <a:solidFill>
                  <a:srgbClr val="00B0F0"/>
                </a:solidFill>
                <a:latin typeface="Calibri" panose="020F0502020204030204" pitchFamily="34" charset="0"/>
                <a:ea typeface="Menlo" panose="020B0609030804020204" pitchFamily="49" charset="0"/>
                <a:cs typeface="Calibri" panose="020F0502020204030204" pitchFamily="34" charset="0"/>
              </a:rPr>
              <a:t> works when the Null Hypothesis assumes two groups are equivalent</a:t>
            </a:r>
          </a:p>
          <a:p>
            <a:pPr marL="285750" indent="-285750">
              <a:buFont typeface="Arial" panose="020B0604020202020204" pitchFamily="34" charset="0"/>
              <a:buChar char="•"/>
            </a:pPr>
            <a:r>
              <a:rPr lang="en-US" dirty="0">
                <a:solidFill>
                  <a:srgbClr val="00B0F0"/>
                </a:solidFill>
                <a:latin typeface="Calibri" panose="020F0502020204030204" pitchFamily="34" charset="0"/>
                <a:ea typeface="Menlo" panose="020B0609030804020204" pitchFamily="49" charset="0"/>
                <a:cs typeface="Calibri" panose="020F0502020204030204" pitchFamily="34" charset="0"/>
              </a:rPr>
              <a:t>Only works when there is no selection biases</a:t>
            </a:r>
          </a:p>
          <a:p>
            <a:pPr marL="285750" indent="-285750">
              <a:buFont typeface="Arial" panose="020B0604020202020204" pitchFamily="34" charset="0"/>
              <a:buChar char="•"/>
            </a:pPr>
            <a:r>
              <a:rPr lang="en-US" dirty="0">
                <a:solidFill>
                  <a:srgbClr val="00B0F0"/>
                </a:solidFill>
                <a:latin typeface="Calibri" panose="020F0502020204030204" pitchFamily="34" charset="0"/>
                <a:ea typeface="Menlo" panose="020B0609030804020204" pitchFamily="49" charset="0"/>
                <a:cs typeface="Calibri" panose="020F0502020204030204" pitchFamily="34" charset="0"/>
              </a:rPr>
              <a:t>The trials must be independent (!)</a:t>
            </a:r>
          </a:p>
        </p:txBody>
      </p:sp>
      <p:sp>
        <p:nvSpPr>
          <p:cNvPr id="4" name="TextBox 3">
            <a:extLst>
              <a:ext uri="{FF2B5EF4-FFF2-40B4-BE49-F238E27FC236}">
                <a16:creationId xmlns:a16="http://schemas.microsoft.com/office/drawing/2014/main" id="{70E595A3-403F-6749-95B4-96B9355C9FC4}"/>
              </a:ext>
            </a:extLst>
          </p:cNvPr>
          <p:cNvSpPr txBox="1"/>
          <p:nvPr/>
        </p:nvSpPr>
        <p:spPr>
          <a:xfrm>
            <a:off x="1036442" y="1769600"/>
            <a:ext cx="3566009" cy="369332"/>
          </a:xfrm>
          <a:prstGeom prst="rect">
            <a:avLst/>
          </a:prstGeom>
          <a:noFill/>
        </p:spPr>
        <p:txBody>
          <a:bodyPr wrap="square" rtlCol="0">
            <a:spAutoFit/>
          </a:bodyPr>
          <a:lstStyle/>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Example</a:t>
            </a:r>
            <a:r>
              <a:rPr lang="en-US" sz="1800" dirty="0">
                <a:solidFill>
                  <a:srgbClr val="0070C0"/>
                </a:solidFill>
                <a:latin typeface="Menlo" panose="020B0609030804020204" pitchFamily="49" charset="0"/>
                <a:ea typeface="Menlo" panose="020B0609030804020204" pitchFamily="49" charset="0"/>
                <a:cs typeface="Menlo" panose="020B0609030804020204" pitchFamily="49" charset="0"/>
              </a:rPr>
              <a:t>: A/B Split Test</a:t>
            </a:r>
          </a:p>
        </p:txBody>
      </p:sp>
      <p:pic>
        <p:nvPicPr>
          <p:cNvPr id="5" name="Picture 4">
            <a:extLst>
              <a:ext uri="{FF2B5EF4-FFF2-40B4-BE49-F238E27FC236}">
                <a16:creationId xmlns:a16="http://schemas.microsoft.com/office/drawing/2014/main" id="{44670FF3-E80B-EB4A-8B34-22B9059C788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565" y="2110472"/>
            <a:ext cx="2079355" cy="1046718"/>
          </a:xfrm>
          <a:prstGeom prst="rect">
            <a:avLst/>
          </a:prstGeom>
        </p:spPr>
      </p:pic>
      <p:pic>
        <p:nvPicPr>
          <p:cNvPr id="6" name="Picture 5">
            <a:extLst>
              <a:ext uri="{FF2B5EF4-FFF2-40B4-BE49-F238E27FC236}">
                <a16:creationId xmlns:a16="http://schemas.microsoft.com/office/drawing/2014/main" id="{5996D345-1AD7-C44B-A5D5-9210408926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59" y="2110472"/>
            <a:ext cx="2079355" cy="1046718"/>
          </a:xfrm>
          <a:prstGeom prst="rect">
            <a:avLst/>
          </a:prstGeom>
        </p:spPr>
      </p:pic>
      <p:sp>
        <p:nvSpPr>
          <p:cNvPr id="7" name="TextBox 6">
            <a:extLst>
              <a:ext uri="{FF2B5EF4-FFF2-40B4-BE49-F238E27FC236}">
                <a16:creationId xmlns:a16="http://schemas.microsoft.com/office/drawing/2014/main" id="{BA7671ED-AC2B-434A-B53F-6906D1E2DAB3}"/>
              </a:ext>
            </a:extLst>
          </p:cNvPr>
          <p:cNvSpPr txBox="1"/>
          <p:nvPr/>
        </p:nvSpPr>
        <p:spPr>
          <a:xfrm>
            <a:off x="28906" y="2435842"/>
            <a:ext cx="411405" cy="369332"/>
          </a:xfrm>
          <a:prstGeom prst="rect">
            <a:avLst/>
          </a:prstGeom>
          <a:noFill/>
        </p:spPr>
        <p:txBody>
          <a:bodyPr wrap="square" rtlCol="0">
            <a:spAutoFit/>
          </a:bodyPr>
          <a:lstStyle/>
          <a:p>
            <a:r>
              <a:rPr lang="en-US" sz="1800" b="1" dirty="0">
                <a:solidFill>
                  <a:srgbClr val="00B050"/>
                </a:solidFill>
                <a:latin typeface="Menlo" panose="020B0609030804020204" pitchFamily="49" charset="0"/>
                <a:ea typeface="Menlo" panose="020B0609030804020204" pitchFamily="49" charset="0"/>
                <a:cs typeface="Menlo" panose="020B0609030804020204" pitchFamily="49" charset="0"/>
              </a:rPr>
              <a:t>A</a:t>
            </a:r>
          </a:p>
        </p:txBody>
      </p:sp>
      <p:sp>
        <p:nvSpPr>
          <p:cNvPr id="8" name="TextBox 7">
            <a:extLst>
              <a:ext uri="{FF2B5EF4-FFF2-40B4-BE49-F238E27FC236}">
                <a16:creationId xmlns:a16="http://schemas.microsoft.com/office/drawing/2014/main" id="{FEEB07CE-582A-044D-9FC6-EF4B1DC52B88}"/>
              </a:ext>
            </a:extLst>
          </p:cNvPr>
          <p:cNvSpPr txBox="1"/>
          <p:nvPr/>
        </p:nvSpPr>
        <p:spPr>
          <a:xfrm>
            <a:off x="4837842" y="2435842"/>
            <a:ext cx="411405" cy="369332"/>
          </a:xfrm>
          <a:prstGeom prst="rect">
            <a:avLst/>
          </a:prstGeom>
          <a:noFill/>
        </p:spPr>
        <p:txBody>
          <a:bodyPr wrap="square" rtlCol="0">
            <a:spAutoFit/>
          </a:bodyPr>
          <a:lstStyle/>
          <a:p>
            <a:r>
              <a:rPr lang="en-US" sz="1800" b="1" dirty="0">
                <a:solidFill>
                  <a:srgbClr val="00B050"/>
                </a:solidFill>
                <a:latin typeface="Menlo" panose="020B0609030804020204" pitchFamily="49" charset="0"/>
                <a:ea typeface="Menlo" panose="020B0609030804020204" pitchFamily="49" charset="0"/>
                <a:cs typeface="Menlo" panose="020B0609030804020204" pitchFamily="49" charset="0"/>
              </a:rPr>
              <a:t>B</a:t>
            </a:r>
          </a:p>
        </p:txBody>
      </p:sp>
      <p:sp>
        <p:nvSpPr>
          <p:cNvPr id="10" name="Rectangle 9">
            <a:extLst>
              <a:ext uri="{FF2B5EF4-FFF2-40B4-BE49-F238E27FC236}">
                <a16:creationId xmlns:a16="http://schemas.microsoft.com/office/drawing/2014/main" id="{9CD7ACBE-9D26-1F4C-A0EA-9DEA5B58888A}"/>
              </a:ext>
            </a:extLst>
          </p:cNvPr>
          <p:cNvSpPr/>
          <p:nvPr/>
        </p:nvSpPr>
        <p:spPr>
          <a:xfrm>
            <a:off x="7519233" y="975089"/>
            <a:ext cx="4573459" cy="5786199"/>
          </a:xfrm>
          <a:prstGeom prst="rect">
            <a:avLst/>
          </a:prstGeom>
          <a:solidFill>
            <a:schemeClr val="accent4">
              <a:lumMod val="20000"/>
              <a:lumOff val="80000"/>
            </a:schemeClr>
          </a:solidFill>
        </p:spPr>
        <p:txBody>
          <a:bodyPr wrap="square">
            <a:spAutoFit/>
          </a:bodyPr>
          <a:lstStyle/>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N=10000</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scale_A</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2.0</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scale_B</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2.08</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np.random.exponential</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(scale=</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scale_A</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size=N)</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B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np.random.exponential</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(scale=</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scale_B</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size=N)</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actual difference</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diff_AB</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np.abs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(B)) </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C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np.concatenate</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((A,B)) # Combined</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5000</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counter = 0 # count extreme diffs</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diffs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np.zeros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dtype</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=float)</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rng</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np.random.default_rng</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rng.shuffle</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(C, axis = 0)</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split1 = C[:N]</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split2 = C[N:]</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diffs[ii]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np.abs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(split2)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(split1))</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if diffs[ii] &gt;=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diff_AB</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counter += 1</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diffs_mean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(diffs)   </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diffs_std</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np.std</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(diffs)</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f"diff_AB</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{diff_AB:.5f}")    </a:t>
            </a:r>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 0.08455</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f"diffs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mean = {diffs_mean:.5f}") </a:t>
            </a:r>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 0.02254</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f"diffs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std  = {diffs_std:.5f}")   </a:t>
            </a:r>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0.01734</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f"P</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-value    = {counter/</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N_shuf</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000" dirty="0">
                <a:solidFill>
                  <a:srgbClr val="00B050"/>
                </a:solidFill>
                <a:latin typeface="Menlo" panose="020B0609030804020204" pitchFamily="49" charset="0"/>
                <a:ea typeface="Menlo" panose="020B0609030804020204" pitchFamily="49" charset="0"/>
                <a:cs typeface="Menlo" panose="020B0609030804020204" pitchFamily="49" charset="0"/>
              </a:rPr>
              <a:t> # 0.0026   &lt; 0.05 !!!</a:t>
            </a:r>
          </a:p>
          <a:p>
            <a:endParaRPr lang="en-US" sz="10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plt.rcParams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figure.figsize</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 = (8, 4) # (width, height)</a:t>
            </a:r>
          </a:p>
          <a:p>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fig, ax =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plt.subplots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nrows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=1, </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ncols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=1)</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ax.hist</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diffs,bins</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=100)</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ax.set_xlim</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(left=0,right=0.2)</a:t>
            </a:r>
          </a:p>
          <a:p>
            <a:r>
              <a:rPr lang="en-US" sz="1000" dirty="0" err="1">
                <a:solidFill>
                  <a:srgbClr val="0070C0"/>
                </a:solidFill>
                <a:latin typeface="Menlo" panose="020B0609030804020204" pitchFamily="49" charset="0"/>
                <a:ea typeface="Menlo" panose="020B0609030804020204" pitchFamily="49" charset="0"/>
                <a:cs typeface="Menlo" panose="020B0609030804020204" pitchFamily="49" charset="0"/>
              </a:rPr>
              <a:t>plt.show</a:t>
            </a:r>
            <a:r>
              <a:rPr lang="en-US" sz="10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pic>
        <p:nvPicPr>
          <p:cNvPr id="11" name="Picture 10">
            <a:extLst>
              <a:ext uri="{FF2B5EF4-FFF2-40B4-BE49-F238E27FC236}">
                <a16:creationId xmlns:a16="http://schemas.microsoft.com/office/drawing/2014/main" id="{819CECB9-FA40-2B4A-8E80-911C091D3BD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83407" y="3477587"/>
            <a:ext cx="2130703" cy="1072566"/>
          </a:xfrm>
          <a:prstGeom prst="rect">
            <a:avLst/>
          </a:prstGeom>
        </p:spPr>
      </p:pic>
      <p:sp>
        <p:nvSpPr>
          <p:cNvPr id="12" name="TextBox 11">
            <a:extLst>
              <a:ext uri="{FF2B5EF4-FFF2-40B4-BE49-F238E27FC236}">
                <a16:creationId xmlns:a16="http://schemas.microsoft.com/office/drawing/2014/main" id="{99770D08-03F1-D24C-A73C-37974E179C5F}"/>
              </a:ext>
            </a:extLst>
          </p:cNvPr>
          <p:cNvSpPr txBox="1"/>
          <p:nvPr/>
        </p:nvSpPr>
        <p:spPr>
          <a:xfrm>
            <a:off x="853562" y="3186078"/>
            <a:ext cx="3566009" cy="307777"/>
          </a:xfrm>
          <a:prstGeom prst="rect">
            <a:avLst/>
          </a:prstGeom>
          <a:noFill/>
        </p:spPr>
        <p:txBody>
          <a:bodyPr wrap="square" rtlCol="0">
            <a:spAutoFit/>
          </a:bodyPr>
          <a:lstStyle/>
          <a:p>
            <a:pPr algn="ctr"/>
            <a:r>
              <a:rPr lang="en-US" dirty="0">
                <a:solidFill>
                  <a:srgbClr val="0070C0"/>
                </a:solidFill>
                <a:latin typeface="+mj-lt"/>
                <a:ea typeface="Menlo" panose="020B0609030804020204" pitchFamily="49" charset="0"/>
                <a:cs typeface="Menlo" panose="020B0609030804020204" pitchFamily="49" charset="0"/>
              </a:rPr>
              <a:t>Distribution of diffs of shuffled parts</a:t>
            </a:r>
          </a:p>
        </p:txBody>
      </p:sp>
      <p:sp>
        <p:nvSpPr>
          <p:cNvPr id="13" name="TextBox 12">
            <a:extLst>
              <a:ext uri="{FF2B5EF4-FFF2-40B4-BE49-F238E27FC236}">
                <a16:creationId xmlns:a16="http://schemas.microsoft.com/office/drawing/2014/main" id="{86023C08-35C4-CF4E-B4AF-CFB2312D7594}"/>
              </a:ext>
            </a:extLst>
          </p:cNvPr>
          <p:cNvSpPr txBox="1"/>
          <p:nvPr/>
        </p:nvSpPr>
        <p:spPr>
          <a:xfrm>
            <a:off x="5616593" y="4268433"/>
            <a:ext cx="1478290" cy="461665"/>
          </a:xfrm>
          <a:prstGeom prst="rect">
            <a:avLst/>
          </a:prstGeom>
          <a:noFill/>
        </p:spPr>
        <p:txBody>
          <a:bodyPr wrap="none" rtlCol="0">
            <a:spAutoFit/>
          </a:bodyPr>
          <a:lstStyle/>
          <a:p>
            <a:r>
              <a:rPr lang="en-US" sz="1200" dirty="0">
                <a:solidFill>
                  <a:srgbClr val="00B050"/>
                </a:solidFill>
                <a:latin typeface="Calibri" panose="020F0502020204030204" pitchFamily="34" charset="0"/>
                <a:cs typeface="Calibri" panose="020F0502020204030204" pitchFamily="34" charset="0"/>
              </a:rPr>
              <a:t>P-value is estimated </a:t>
            </a:r>
          </a:p>
          <a:p>
            <a:r>
              <a:rPr lang="en-US" sz="1200" dirty="0">
                <a:solidFill>
                  <a:srgbClr val="00B050"/>
                </a:solidFill>
                <a:latin typeface="Calibri" panose="020F0502020204030204" pitchFamily="34" charset="0"/>
                <a:cs typeface="Calibri" panose="020F0502020204030204" pitchFamily="34" charset="0"/>
              </a:rPr>
              <a:t>by counting</a:t>
            </a:r>
          </a:p>
        </p:txBody>
      </p:sp>
      <p:sp>
        <p:nvSpPr>
          <p:cNvPr id="14" name="Right Arrow 13">
            <a:extLst>
              <a:ext uri="{FF2B5EF4-FFF2-40B4-BE49-F238E27FC236}">
                <a16:creationId xmlns:a16="http://schemas.microsoft.com/office/drawing/2014/main" id="{36A8D943-90BE-FB4B-B711-182B969661B6}"/>
              </a:ext>
            </a:extLst>
          </p:cNvPr>
          <p:cNvSpPr/>
          <p:nvPr/>
        </p:nvSpPr>
        <p:spPr>
          <a:xfrm>
            <a:off x="7094883" y="4320890"/>
            <a:ext cx="700874" cy="229263"/>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A62F9F1-3396-C540-ACEF-C2F3ECF4FAA2}"/>
              </a:ext>
            </a:extLst>
          </p:cNvPr>
          <p:cNvSpPr txBox="1"/>
          <p:nvPr/>
        </p:nvSpPr>
        <p:spPr>
          <a:xfrm>
            <a:off x="74055" y="4655319"/>
            <a:ext cx="4826080" cy="2123658"/>
          </a:xfrm>
          <a:prstGeom prst="rect">
            <a:avLst/>
          </a:prstGeom>
          <a:solidFill>
            <a:schemeClr val="accent4">
              <a:lumMod val="20000"/>
              <a:lumOff val="80000"/>
            </a:schemeClr>
          </a:solidFill>
        </p:spPr>
        <p:txBody>
          <a:bodyPr wrap="square" rtlCol="0">
            <a:spAutoFit/>
          </a:bodyPr>
          <a:lstStyle/>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import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numpy</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as np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from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sklearn.model_selection</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import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data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np.random.random</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(2*N)</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how to shuffle using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sklearn</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X1, X2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train_test_split</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(data,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test_size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=N)</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 how to shuffle using only </a:t>
            </a:r>
            <a:r>
              <a:rPr lang="en-US" sz="1100" dirty="0" err="1">
                <a:solidFill>
                  <a:srgbClr val="00B050"/>
                </a:solidFill>
                <a:latin typeface="Menlo" panose="020B0609030804020204" pitchFamily="49" charset="0"/>
                <a:ea typeface="Menlo" panose="020B0609030804020204" pitchFamily="49" charset="0"/>
                <a:cs typeface="Menlo" panose="020B0609030804020204" pitchFamily="49" charset="0"/>
              </a:rPr>
              <a:t>Numpy</a:t>
            </a:r>
            <a:r>
              <a:rPr lang="en-US" sz="11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s1 =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np.random.choice</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(2*N, N, replace=False)</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s2 = list( set(range(2*N)) - set(s1)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split1 = data[s1]</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split2 = data[s2]</a:t>
            </a:r>
          </a:p>
        </p:txBody>
      </p:sp>
      <p:pic>
        <p:nvPicPr>
          <p:cNvPr id="16" name="Picture 15">
            <a:extLst>
              <a:ext uri="{FF2B5EF4-FFF2-40B4-BE49-F238E27FC236}">
                <a16:creationId xmlns:a16="http://schemas.microsoft.com/office/drawing/2014/main" id="{CDF2A838-1186-FA47-A0D9-76686CFF27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49247" y="873489"/>
            <a:ext cx="2192237" cy="1221903"/>
          </a:xfrm>
          <a:prstGeom prst="rect">
            <a:avLst/>
          </a:prstGeom>
        </p:spPr>
      </p:pic>
      <p:sp>
        <p:nvSpPr>
          <p:cNvPr id="9" name="TextBox 8">
            <a:extLst>
              <a:ext uri="{FF2B5EF4-FFF2-40B4-BE49-F238E27FC236}">
                <a16:creationId xmlns:a16="http://schemas.microsoft.com/office/drawing/2014/main" id="{0995CA87-AD52-2375-41AB-39C5AB3E3C45}"/>
              </a:ext>
            </a:extLst>
          </p:cNvPr>
          <p:cNvSpPr txBox="1"/>
          <p:nvPr/>
        </p:nvSpPr>
        <p:spPr>
          <a:xfrm>
            <a:off x="5423356" y="2137884"/>
            <a:ext cx="1914869" cy="430887"/>
          </a:xfrm>
          <a:prstGeom prst="rect">
            <a:avLst/>
          </a:prstGeom>
          <a:noFill/>
        </p:spPr>
        <p:txBody>
          <a:bodyPr wrap="square" rtlCol="0">
            <a:spAutoFit/>
          </a:bodyPr>
          <a:lstStyle/>
          <a:p>
            <a:r>
              <a:rPr lang="en-US" sz="1100" b="1">
                <a:solidFill>
                  <a:srgbClr val="FF0000"/>
                </a:solidFill>
                <a:latin typeface="Menlo" panose="020B0609030804020204" pitchFamily="49" charset="0"/>
                <a:ea typeface="Menlo" panose="020B0609030804020204" pitchFamily="49" charset="0"/>
                <a:cs typeface="Menlo" panose="020B0609030804020204" pitchFamily="49" charset="0"/>
              </a:rPr>
              <a:t>red</a:t>
            </a:r>
            <a:r>
              <a:rPr lang="en-US" sz="1100">
                <a:latin typeface="Menlo" panose="020B0609030804020204" pitchFamily="49" charset="0"/>
                <a:ea typeface="Menlo" panose="020B0609030804020204" pitchFamily="49" charset="0"/>
                <a:cs typeface="Menlo" panose="020B0609030804020204" pitchFamily="49" charset="0"/>
              </a:rPr>
              <a:t>: Scale_A = 2.00</a:t>
            </a:r>
          </a:p>
          <a:p>
            <a:r>
              <a:rPr lang="en-US" sz="1100" b="1">
                <a:solidFill>
                  <a:srgbClr val="0070C0"/>
                </a:solidFill>
                <a:latin typeface="Menlo" panose="020B0609030804020204" pitchFamily="49" charset="0"/>
                <a:ea typeface="Menlo" panose="020B0609030804020204" pitchFamily="49" charset="0"/>
                <a:cs typeface="Menlo" panose="020B0609030804020204" pitchFamily="49" charset="0"/>
              </a:rPr>
              <a:t>blue</a:t>
            </a:r>
            <a:r>
              <a:rPr lang="en-US" sz="1100">
                <a:latin typeface="Menlo" panose="020B0609030804020204" pitchFamily="49" charset="0"/>
                <a:ea typeface="Menlo" panose="020B0609030804020204" pitchFamily="49" charset="0"/>
                <a:cs typeface="Menlo" panose="020B0609030804020204" pitchFamily="49" charset="0"/>
              </a:rPr>
              <a:t>: scale_B = 2.08</a:t>
            </a:r>
          </a:p>
        </p:txBody>
      </p:sp>
    </p:spTree>
    <p:extLst>
      <p:ext uri="{BB962C8B-B14F-4D97-AF65-F5344CB8AC3E}">
        <p14:creationId xmlns:p14="http://schemas.microsoft.com/office/powerpoint/2010/main" val="25054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5FE-9EC5-2243-8B9B-E4A9E7CEC3D9}"/>
              </a:ext>
            </a:extLst>
          </p:cNvPr>
          <p:cNvSpPr txBox="1"/>
          <p:nvPr/>
        </p:nvSpPr>
        <p:spPr>
          <a:xfrm>
            <a:off x="0" y="0"/>
            <a:ext cx="7656576" cy="523220"/>
          </a:xfrm>
          <a:prstGeom prst="rect">
            <a:avLst/>
          </a:prstGeom>
          <a:noFill/>
        </p:spPr>
        <p:txBody>
          <a:bodyPr wrap="square" rtlCol="0">
            <a:spAutoFit/>
          </a:bodyPr>
          <a:lstStyle/>
          <a:p>
            <a:r>
              <a:rPr lang="en-US" sz="2800" b="1" dirty="0"/>
              <a:t>Example – Bootstrapping</a:t>
            </a:r>
          </a:p>
        </p:txBody>
      </p:sp>
      <p:sp>
        <p:nvSpPr>
          <p:cNvPr id="3" name="TextBox 2">
            <a:extLst>
              <a:ext uri="{FF2B5EF4-FFF2-40B4-BE49-F238E27FC236}">
                <a16:creationId xmlns:a16="http://schemas.microsoft.com/office/drawing/2014/main" id="{B4214305-FB5A-AA42-89E0-5393ADEB579E}"/>
              </a:ext>
            </a:extLst>
          </p:cNvPr>
          <p:cNvSpPr txBox="1"/>
          <p:nvPr/>
        </p:nvSpPr>
        <p:spPr>
          <a:xfrm>
            <a:off x="6504422" y="3429000"/>
            <a:ext cx="5394809" cy="2862322"/>
          </a:xfrm>
          <a:prstGeom prst="rect">
            <a:avLst/>
          </a:prstGeom>
          <a:solidFill>
            <a:schemeClr val="accent4">
              <a:lumMod val="20000"/>
              <a:lumOff val="80000"/>
            </a:schemeClr>
          </a:solidFill>
          <a:ln>
            <a:solidFill>
              <a:srgbClr val="00B050"/>
            </a:solidFill>
          </a:ln>
        </p:spPr>
        <p:txBody>
          <a:bodyPr wrap="square" rtlCol="0">
            <a:spAutoFit/>
          </a:bodyPr>
          <a:lstStyle/>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Heights of turtle towers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import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numpy</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as np</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N=10000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heights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np.zeros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dtype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=float)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sample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randint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(20,size=20)</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bootstrap 20 numbers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heights[ii]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(sample)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heights_mean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np.mean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(heights)   </a:t>
            </a: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heights_std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np.std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(heights)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f"heights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mean = {heights_mean:.3f}")</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9.52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f"heights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std  = {heights_std:.3f}")</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1.27</a:t>
            </a:r>
          </a:p>
        </p:txBody>
      </p:sp>
      <p:sp>
        <p:nvSpPr>
          <p:cNvPr id="5" name="TextBox 4">
            <a:extLst>
              <a:ext uri="{FF2B5EF4-FFF2-40B4-BE49-F238E27FC236}">
                <a16:creationId xmlns:a16="http://schemas.microsoft.com/office/drawing/2014/main" id="{BCBEE07D-A5DF-F74F-8D7F-9F8677072775}"/>
              </a:ext>
            </a:extLst>
          </p:cNvPr>
          <p:cNvSpPr txBox="1"/>
          <p:nvPr/>
        </p:nvSpPr>
        <p:spPr>
          <a:xfrm>
            <a:off x="344828" y="1068427"/>
            <a:ext cx="4974336" cy="2677656"/>
          </a:xfrm>
          <a:prstGeom prst="rect">
            <a:avLst/>
          </a:prstGeom>
          <a:solidFill>
            <a:schemeClr val="accent4">
              <a:lumMod val="20000"/>
              <a:lumOff val="80000"/>
            </a:schemeClr>
          </a:solidFill>
          <a:ln>
            <a:solidFill>
              <a:srgbClr val="00B050"/>
            </a:solidFill>
          </a:ln>
        </p:spPr>
        <p:txBody>
          <a:bodyPr wrap="square" rtlCol="0">
            <a:spAutoFit/>
          </a:bodyPr>
          <a:lstStyle/>
          <a:p>
            <a:r>
              <a:rPr lang="en-US" b="1" dirty="0">
                <a:solidFill>
                  <a:srgbClr val="FF0000"/>
                </a:solidFill>
              </a:rPr>
              <a:t>Bootstrapping</a:t>
            </a:r>
            <a:r>
              <a:rPr lang="en-US" dirty="0"/>
              <a:t> (</a:t>
            </a:r>
            <a:r>
              <a:rPr lang="en-US" b="1" dirty="0">
                <a:solidFill>
                  <a:srgbClr val="00B050"/>
                </a:solidFill>
              </a:rPr>
              <a:t>Bootstrap Sampling</a:t>
            </a:r>
            <a:r>
              <a:rPr lang="en-US" dirty="0"/>
              <a:t>) </a:t>
            </a:r>
          </a:p>
          <a:p>
            <a:pPr marL="285750" indent="-285750">
              <a:buFont typeface="Arial" panose="020B0604020202020204" pitchFamily="34" charset="0"/>
              <a:buChar char="•"/>
            </a:pPr>
            <a:r>
              <a:rPr lang="en-US" dirty="0"/>
              <a:t>is any test or metric </a:t>
            </a:r>
          </a:p>
          <a:p>
            <a:pPr marL="285750" indent="-285750">
              <a:buFont typeface="Arial" panose="020B0604020202020204" pitchFamily="34" charset="0"/>
              <a:buChar char="•"/>
            </a:pPr>
            <a:r>
              <a:rPr lang="en-US" dirty="0"/>
              <a:t>that uses </a:t>
            </a:r>
            <a:r>
              <a:rPr lang="en-US" b="1" dirty="0">
                <a:solidFill>
                  <a:srgbClr val="00B050"/>
                </a:solidFill>
              </a:rPr>
              <a:t>random sampling with replacement </a:t>
            </a:r>
          </a:p>
          <a:p>
            <a:pPr marL="285750" indent="-285750">
              <a:buFont typeface="Arial" panose="020B0604020202020204" pitchFamily="34" charset="0"/>
              <a:buChar char="•"/>
            </a:pPr>
            <a:r>
              <a:rPr lang="en-US" dirty="0"/>
              <a:t>(e.g. mimicking the sampling process)</a:t>
            </a:r>
          </a:p>
          <a:p>
            <a:endParaRPr lang="en-US" dirty="0"/>
          </a:p>
          <a:p>
            <a:r>
              <a:rPr lang="en-US" dirty="0"/>
              <a:t>Main advantage of bootstrapping: </a:t>
            </a:r>
            <a:r>
              <a:rPr lang="en-US" b="1" dirty="0">
                <a:solidFill>
                  <a:srgbClr val="FF0000"/>
                </a:solidFill>
              </a:rPr>
              <a:t>simplicity</a:t>
            </a:r>
            <a:r>
              <a:rPr lang="en-US" dirty="0"/>
              <a:t>.</a:t>
            </a:r>
          </a:p>
          <a:p>
            <a:endParaRPr lang="en-US" dirty="0"/>
          </a:p>
          <a:p>
            <a:r>
              <a:rPr lang="en-US" dirty="0"/>
              <a:t>It is a </a:t>
            </a:r>
            <a:r>
              <a:rPr lang="en-US" b="1" dirty="0">
                <a:solidFill>
                  <a:srgbClr val="00B0F0"/>
                </a:solidFill>
              </a:rPr>
              <a:t>simple way to estimate</a:t>
            </a:r>
            <a:r>
              <a:rPr lang="en-US" dirty="0"/>
              <a:t> means, standard errors and confidence intervals </a:t>
            </a:r>
            <a:r>
              <a:rPr lang="en-US" b="1" dirty="0">
                <a:solidFill>
                  <a:srgbClr val="00B0F0"/>
                </a:solidFill>
              </a:rPr>
              <a:t>for complex (non-linear) estimators</a:t>
            </a:r>
            <a:r>
              <a:rPr lang="en-US" dirty="0"/>
              <a:t>.</a:t>
            </a:r>
          </a:p>
          <a:p>
            <a:endParaRPr lang="en-US" dirty="0"/>
          </a:p>
          <a:p>
            <a:r>
              <a:rPr lang="en-US" dirty="0"/>
              <a:t>For example, for estimators like percentile points, proportions, odds ratio, and correlation coefficients.</a:t>
            </a:r>
          </a:p>
        </p:txBody>
      </p:sp>
      <p:pic>
        <p:nvPicPr>
          <p:cNvPr id="1026" name="Picture 2" descr="Yertle the Turtle and Other Stories By Dr. Seuss | Used | 9780007173143 |  World of Books">
            <a:extLst>
              <a:ext uri="{FF2B5EF4-FFF2-40B4-BE49-F238E27FC236}">
                <a16:creationId xmlns:a16="http://schemas.microsoft.com/office/drawing/2014/main" id="{056A484B-6B4B-CC46-81E3-8E9E0CA0783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027093" y="261610"/>
            <a:ext cx="1872138" cy="262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4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22214-AFB0-564D-BD12-807FFF240F75}"/>
              </a:ext>
            </a:extLst>
          </p:cNvPr>
          <p:cNvSpPr txBox="1"/>
          <p:nvPr/>
        </p:nvSpPr>
        <p:spPr>
          <a:xfrm>
            <a:off x="0" y="0"/>
            <a:ext cx="7000240" cy="523220"/>
          </a:xfrm>
          <a:prstGeom prst="rect">
            <a:avLst/>
          </a:prstGeom>
          <a:noFill/>
        </p:spPr>
        <p:txBody>
          <a:bodyPr wrap="square" rtlCol="0">
            <a:spAutoFit/>
          </a:bodyPr>
          <a:lstStyle/>
          <a:p>
            <a:r>
              <a:rPr lang="en-US" sz="2800" b="1" dirty="0"/>
              <a:t>Statistics for Hackers – More Info</a:t>
            </a:r>
          </a:p>
        </p:txBody>
      </p:sp>
      <p:sp>
        <p:nvSpPr>
          <p:cNvPr id="5" name="TextBox 4">
            <a:extLst>
              <a:ext uri="{FF2B5EF4-FFF2-40B4-BE49-F238E27FC236}">
                <a16:creationId xmlns:a16="http://schemas.microsoft.com/office/drawing/2014/main" id="{27AD4B69-569A-F246-A34E-1020E0FF5EF7}"/>
              </a:ext>
            </a:extLst>
          </p:cNvPr>
          <p:cNvSpPr txBox="1"/>
          <p:nvPr/>
        </p:nvSpPr>
        <p:spPr>
          <a:xfrm>
            <a:off x="1747442" y="1839706"/>
            <a:ext cx="7144512" cy="3600986"/>
          </a:xfrm>
          <a:prstGeom prst="rect">
            <a:avLst/>
          </a:prstGeom>
          <a:noFill/>
        </p:spPr>
        <p:txBody>
          <a:bodyPr wrap="square" rtlCol="0">
            <a:spAutoFit/>
          </a:bodyPr>
          <a:lstStyle/>
          <a:p>
            <a:pPr marL="285750" indent="-285750">
              <a:buFont typeface="Arial" panose="020B0604020202020204" pitchFamily="34" charset="0"/>
              <a:buChar char="•"/>
            </a:pPr>
            <a:r>
              <a:rPr lang="en-US" sz="1200" dirty="0"/>
              <a:t>Chris </a:t>
            </a:r>
            <a:r>
              <a:rPr lang="en-US" sz="1200" dirty="0" err="1"/>
              <a:t>Fonnesbeck</a:t>
            </a:r>
            <a:r>
              <a:rPr lang="en-US" sz="1200" dirty="0"/>
              <a:t> - SciPy 2015 talk "Statistical Thinking for Data Science"</a:t>
            </a:r>
            <a:br>
              <a:rPr lang="en-US" sz="1200" dirty="0"/>
            </a:br>
            <a:r>
              <a:rPr lang="en-US" sz="1200" dirty="0"/>
              <a:t> - </a:t>
            </a:r>
            <a:r>
              <a:rPr lang="en-US" sz="1200" dirty="0">
                <a:hlinkClick r:id="rId3"/>
              </a:rPr>
              <a:t>https://www.youtube.com/watch?v=TGGGDpb04Yc</a:t>
            </a:r>
            <a:r>
              <a:rPr lang="ru-RU" sz="1200" dirty="0"/>
              <a:t> </a:t>
            </a:r>
            <a:endParaRPr lang="en-US" sz="1200" dirty="0"/>
          </a:p>
          <a:p>
            <a:endParaRPr lang="en-US" sz="1200" dirty="0"/>
          </a:p>
          <a:p>
            <a:endParaRPr lang="en-US" sz="1200" dirty="0"/>
          </a:p>
          <a:p>
            <a:endParaRPr lang="en-US" sz="1200" dirty="0"/>
          </a:p>
          <a:p>
            <a:endParaRPr lang="en-US" sz="1200" dirty="0"/>
          </a:p>
          <a:p>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book "Bayesian Methods for Hackers: Probabilistic Programming and Bayesian Inference" by Cameron Davidson-Pilon - </a:t>
            </a:r>
            <a:r>
              <a:rPr lang="en-US" sz="1200" dirty="0">
                <a:hlinkClick r:id="rId4"/>
              </a:rPr>
              <a:t>https://github.com/CamDavidsonPilon/Probabilistic-Programming-and-Bayesian-Methods-for-Hackers</a:t>
            </a:r>
            <a:r>
              <a:rPr lang="en-US" sz="1200" dirty="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book "Statistics is Easy! (Synthesis Lectures on Mathematics and Statistics)" by Dennis </a:t>
            </a:r>
            <a:r>
              <a:rPr lang="en-US" sz="1200" dirty="0" err="1"/>
              <a:t>Shasha</a:t>
            </a:r>
            <a:r>
              <a:rPr lang="en-US" sz="1200" dirty="0"/>
              <a:t> &amp; Manda Wilson</a:t>
            </a:r>
          </a:p>
        </p:txBody>
      </p:sp>
      <p:pic>
        <p:nvPicPr>
          <p:cNvPr id="1026" name="Picture 2" descr="Christopher Fonnesbeck">
            <a:extLst>
              <a:ext uri="{FF2B5EF4-FFF2-40B4-BE49-F238E27FC236}">
                <a16:creationId xmlns:a16="http://schemas.microsoft.com/office/drawing/2014/main" id="{E34A263D-157C-DF47-821F-41485D7F288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90347" y="1562854"/>
            <a:ext cx="553703" cy="5537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yesian Methods for Hackers: Probabilistic Programming and Bayesian  Inference (Addison-Wesley Data &amp; Analytics): Davidson-Pilon, Cameron:  9780133902839: Amazon.com: Books">
            <a:extLst>
              <a:ext uri="{FF2B5EF4-FFF2-40B4-BE49-F238E27FC236}">
                <a16:creationId xmlns:a16="http://schemas.microsoft.com/office/drawing/2014/main" id="{87209003-E54E-D54B-B900-BBB21B78CC6D}"/>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93261" y="2737866"/>
            <a:ext cx="1054181" cy="13822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atistics is Easy! Second Edition (Synthesis Lectures on Mathematics and  Statistics): Shasha, Dennis, Wilson, Manda, Krantz, Steven G.:  9781608455706: Amazon.com: Books">
            <a:extLst>
              <a:ext uri="{FF2B5EF4-FFF2-40B4-BE49-F238E27FC236}">
                <a16:creationId xmlns:a16="http://schemas.microsoft.com/office/drawing/2014/main" id="{5371D94D-2E73-C84D-8B4A-9DBF095CF284}"/>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24349" y="4604012"/>
            <a:ext cx="1123093" cy="138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081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3219</TotalTime>
  <Words>1283</Words>
  <Application>Microsoft Macintosh PowerPoint</Application>
  <PresentationFormat>Widescreen</PresentationFormat>
  <Paragraphs>139</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310</cp:revision>
  <cp:lastPrinted>2020-09-21T17:22:59Z</cp:lastPrinted>
  <dcterms:modified xsi:type="dcterms:W3CDTF">2022-05-19T16:29:46Z</dcterms:modified>
</cp:coreProperties>
</file>