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19"/>
    <p:restoredTop sz="96327"/>
  </p:normalViewPr>
  <p:slideViewPr>
    <p:cSldViewPr snapToGrid="0">
      <p:cViewPr varScale="1">
        <p:scale>
          <a:sx n="98" d="100"/>
          <a:sy n="98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3EAD-B40C-7446-7FBE-70715EF8C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795B6-12D8-68EB-1A56-02BAD4CE2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FB5D6-417A-A169-1552-A57E486C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4ED-622A-6641-9262-0362D25A86B6}" type="datetimeFigureOut"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E9163-9289-A549-21C9-852E1D7F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21C15-49AD-B577-0FED-31F75B3D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3409-4DEB-D34E-80C9-D874FB9B36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2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5C06-09E6-C0EE-B105-AE76D62D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F8B9A-4028-085D-7F6F-406EB0C1F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AA53B-EC91-EAD7-0259-E84A7D9C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4ED-622A-6641-9262-0362D25A86B6}" type="datetimeFigureOut"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98F9F-C4FF-74B2-32E8-FC7F38A6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724DE-8E1D-EA8B-8631-224F3FFD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3409-4DEB-D34E-80C9-D874FB9B36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9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B6E09-2AC2-6A14-C14C-7FD2B57A2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4A2FF-6194-EC69-6F1D-037C0C8B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D506-34D9-4524-60BB-442ECD91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4ED-622A-6641-9262-0362D25A86B6}" type="datetimeFigureOut"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0BC91-07A5-7845-D7EF-E399D2C2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A25DD-7359-82BB-D46A-10D7A147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3409-4DEB-D34E-80C9-D874FB9B36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8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35F9-BF28-8CAC-8A23-00E47D5B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24DFA-2B0F-814D-0439-5B2A6331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A0DD2-E34C-C830-68C5-5B3A8004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4ED-622A-6641-9262-0362D25A86B6}" type="datetimeFigureOut"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38C4-48E6-96F7-0F96-B7B332C8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FE760-CED2-A116-25D1-DEBC368D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3409-4DEB-D34E-80C9-D874FB9B36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6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4B83-7326-34E2-2A02-5CE00C49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DD21-D5F6-7EE7-411D-AE7492575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A8711-DABD-2662-9EC6-5C9616C1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4ED-622A-6641-9262-0362D25A86B6}" type="datetimeFigureOut"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A2C55-29ED-44D3-6B5E-451BC21B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56FD9-0312-24BF-6F5B-573021CE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3409-4DEB-D34E-80C9-D874FB9B36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9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2A33-9E70-53BE-7AEB-999C7B7E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AF97-EABA-4859-6390-C6EA48C1E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0274F-B756-E6C2-4709-C1F492414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B2315-6C92-10B1-D0F9-7F1E462D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4ED-622A-6641-9262-0362D25A86B6}" type="datetimeFigureOut"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570A0-1DED-F9E2-065E-3FE6066B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88D71-6B9C-FBEC-5FA6-BDA00B30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3409-4DEB-D34E-80C9-D874FB9B36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2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1547-679C-0B56-1054-F88E5903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9C85-0132-3607-2D70-5D983207D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98E4A-5E2F-38F5-D25A-7471A978F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4BE35-DD57-085F-70F0-19E856C87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59D6D-9897-C895-AFD0-420F291E7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F1A45-1886-2C0F-66D7-C82CB830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4ED-622A-6641-9262-0362D25A86B6}" type="datetimeFigureOut">
              <a:t>10/6/22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0A4CC-EA2F-C81A-30A6-28E7E087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16AF6-3636-BECF-827C-F5AA6ECA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3409-4DEB-D34E-80C9-D874FB9B36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0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BDD0-D752-E618-F59F-760AAFB5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15E55-7382-6F33-572E-995458D2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4ED-622A-6641-9262-0362D25A86B6}" type="datetimeFigureOut">
              <a:t>10/6/22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59DE6-EF04-E13C-1659-6BDF01FB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26C64-F78D-889D-0138-8CB99093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3409-4DEB-D34E-80C9-D874FB9B36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B6AF7-7A56-A33F-9ACB-38834F7A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4ED-622A-6641-9262-0362D25A86B6}" type="datetimeFigureOut">
              <a:t>10/6/22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4DEE4-F8B8-AB94-E34D-2515DFF0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317BF-F885-2958-1784-F5C74BB6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3409-4DEB-D34E-80C9-D874FB9B36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9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E8E4-219B-E705-1484-C2479597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8B61E-CF82-28DA-6285-DFCD8D5DF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EEA37-ABD6-22D2-F9BE-095C981BE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D5FB3-7E99-8E15-DF84-118CA43D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4ED-622A-6641-9262-0362D25A86B6}" type="datetimeFigureOut"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B649B-9478-0A7C-88FA-EC0B4953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72E58-DFEA-250C-2FEF-7244A71C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3409-4DEB-D34E-80C9-D874FB9B36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F6CE-371E-7FCB-4DE5-9ECFD944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BF683-7646-DB70-B5D6-6C74C4629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E709F-4503-7631-81D9-F82BE34B0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A632F-41A9-A527-B7BE-1206A28C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4ED-622A-6641-9262-0362D25A86B6}" type="datetimeFigureOut"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1E211-317F-0017-3A2A-79F7CF2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AD198-AC49-7E54-0AE6-C3422332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3409-4DEB-D34E-80C9-D874FB9B36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6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F3682-4FF0-ED97-53A5-BB9BA358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58B7-0142-AC1D-3DF3-18237E66F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2FA0-BD82-A555-E72D-C3B0D0D0F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94ED-622A-6641-9262-0362D25A86B6}" type="datetimeFigureOut"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028E1-9F8B-B61C-A115-A2FB7B0D9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55557-E2B8-4A47-8D60-BD78C53A1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C3409-4DEB-D34E-80C9-D874FB9B36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1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lcc-unison/how-to-poisson-regression-model-python-implementation-1c672582eb96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bauer.uh.edu/rsusmel/phd/ec1-22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scikit-learn.org/stable/modules/generated/sklearn.linear_model.PoissonRegressor.html" TargetMode="External"/><Relationship Id="rId4" Type="http://schemas.openxmlformats.org/officeDocument/2006/relationships/hyperlink" Target="https://timeseriesreasoning.com/contents/poisson-regression-mode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256C2B-EB40-A962-A542-02F36497C3C8}"/>
              </a:ext>
            </a:extLst>
          </p:cNvPr>
          <p:cNvSpPr txBox="1"/>
          <p:nvPr/>
        </p:nvSpPr>
        <p:spPr>
          <a:xfrm>
            <a:off x="0" y="0"/>
            <a:ext cx="3865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Poisson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54AEE-6141-0192-0885-3CA98F8273D6}"/>
              </a:ext>
            </a:extLst>
          </p:cNvPr>
          <p:cNvSpPr txBox="1"/>
          <p:nvPr/>
        </p:nvSpPr>
        <p:spPr>
          <a:xfrm>
            <a:off x="163722" y="1097909"/>
            <a:ext cx="5189328" cy="50475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Count Data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Counts are non-negative integers. They represent the number of occurrences of an event within a fixed period.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Poisson distribution is often used for these type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Poisson regression assumes that the data has a Poisson distribution, and that logarithm of its expected value can be modeled by a linear combination of unknown parameters.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 Poisson regression model is sometimes known as a log-linear model, especially when used to model contingency tables.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Negative binomial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NBR is a popular generalization of Poisson regression because it loosens the highly restrictive assumption that the variance is equal to the mean made by the Poisson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NBR model is based on the Poisson-gamma mixture distribution. This model is popular because it models the Poisson heterogeneity with a gamma distribution.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Poisson regression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are generalized linear models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with the logarithm as the (canonical) link function,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and the Poisson distribution function as the assumed probability distribution of the response</a:t>
            </a:r>
          </a:p>
        </p:txBody>
      </p:sp>
      <p:pic>
        <p:nvPicPr>
          <p:cNvPr id="6" name="Picture 2" descr="Poisson Regression / Regression of Counts: Definition - Statistics How To">
            <a:extLst>
              <a:ext uri="{FF2B5EF4-FFF2-40B4-BE49-F238E27FC236}">
                <a16:creationId xmlns:a16="http://schemas.microsoft.com/office/drawing/2014/main" id="{7A6233B7-9813-6BCE-05E0-DD318E91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3023422"/>
            <a:ext cx="4162697" cy="31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A6712A-4597-A615-4735-25B6FD9B78C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5948" y="1281580"/>
            <a:ext cx="2311400" cy="1041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576698-F3DE-A520-DEF6-F7EB2D792E25}"/>
              </a:ext>
            </a:extLst>
          </p:cNvPr>
          <p:cNvSpPr txBox="1"/>
          <p:nvPr/>
        </p:nvSpPr>
        <p:spPr>
          <a:xfrm>
            <a:off x="6234162" y="2654090"/>
            <a:ext cx="210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Poisson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204704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4D60CA-ADA4-C929-1203-E5704843A75E}"/>
              </a:ext>
            </a:extLst>
          </p:cNvPr>
          <p:cNvSpPr txBox="1"/>
          <p:nvPr/>
        </p:nvSpPr>
        <p:spPr>
          <a:xfrm>
            <a:off x="129206" y="635460"/>
            <a:ext cx="6976988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0">
                <a:solidFill>
                  <a:srgbClr val="000000"/>
                </a:solidFill>
                <a:effectLst/>
              </a:rPr>
              <a:t>Good explanations: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>
                <a:solidFill>
                  <a:srgbClr val="000000"/>
                </a:solidFill>
                <a:effectLst/>
              </a:rPr>
              <a:t>Rauli Susmel - </a:t>
            </a:r>
            <a:r>
              <a:rPr lang="en-US" sz="1200">
                <a:hlinkClick r:id="rId2"/>
              </a:rPr>
              <a:t>https://www.bauer.uh.edu/rsusmel/phd/ec1-22.pdf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Ximena Sandoval - </a:t>
            </a:r>
            <a:r>
              <a:rPr lang="en-US" sz="1400">
                <a:hlinkClick r:id="rId3"/>
              </a:rPr>
              <a:t>https://medium.com/lcc-unison/how-to-poisson-regression-model-python-implementation-1c672582eb96</a:t>
            </a:r>
            <a:r>
              <a:rPr lang="en-US" sz="140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Sachin Date - </a:t>
            </a:r>
            <a:r>
              <a:rPr lang="en-US" sz="1400">
                <a:hlinkClick r:id="rId4"/>
              </a:rPr>
              <a:t>https://timeseriesreasoning.com/contents/poisson-regression-model/</a:t>
            </a:r>
            <a:r>
              <a:rPr lang="en-US" sz="1400"/>
              <a:t> </a:t>
            </a:r>
          </a:p>
          <a:p>
            <a:endParaRPr lang="en-US" sz="1400"/>
          </a:p>
          <a:p>
            <a:r>
              <a:rPr lang="en-US" sz="1400"/>
              <a:t>Python Scikit-Learn implementation - </a:t>
            </a:r>
            <a:r>
              <a:rPr lang="en-US" sz="1400">
                <a:hlinkClick r:id="rId5"/>
              </a:rPr>
              <a:t>https://scikit-learn.org/stable/modules/generated/sklearn.linear_model.PoissonRegressor.html</a:t>
            </a:r>
            <a:r>
              <a:rPr lang="en-US" sz="1400"/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526CA-44CE-D160-2938-8100B0605530}"/>
              </a:ext>
            </a:extLst>
          </p:cNvPr>
          <p:cNvSpPr txBox="1"/>
          <p:nvPr/>
        </p:nvSpPr>
        <p:spPr>
          <a:xfrm>
            <a:off x="-1" y="0"/>
            <a:ext cx="562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Poisson Regression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6FCBB-CC9E-BED8-301B-A0C047E66C51}"/>
              </a:ext>
            </a:extLst>
          </p:cNvPr>
          <p:cNvSpPr txBox="1"/>
          <p:nvPr/>
        </p:nvSpPr>
        <p:spPr>
          <a:xfrm>
            <a:off x="129206" y="2845024"/>
            <a:ext cx="6331227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Goal: </a:t>
            </a:r>
          </a:p>
          <a:p>
            <a:r>
              <a:rPr lang="en-US" sz="1400"/>
              <a:t>To model the count data as a function of covariates, X. </a:t>
            </a:r>
          </a:p>
          <a:p>
            <a:r>
              <a:rPr lang="en-US" sz="1400"/>
              <a:t>The benchmark model is the Poisson model.</a:t>
            </a:r>
          </a:p>
          <a:p>
            <a:endParaRPr lang="en-US" sz="1400"/>
          </a:p>
          <a:p>
            <a:r>
              <a:rPr lang="en-US" sz="1400"/>
              <a:t>Q: </a:t>
            </a:r>
          </a:p>
          <a:p>
            <a:r>
              <a:rPr lang="en-US" sz="1400"/>
              <a:t>Why do we need special models? What is wrong with OLS?</a:t>
            </a:r>
          </a:p>
          <a:p>
            <a:endParaRPr lang="en-US" sz="1400"/>
          </a:p>
          <a:p>
            <a:r>
              <a:rPr lang="en-US" sz="1400"/>
              <a:t>Like in probit and logit models, the dependent variable has</a:t>
            </a:r>
          </a:p>
          <a:p>
            <a:r>
              <a:rPr lang="en-US" sz="1400"/>
              <a:t>restricted support. But OLS regression can/will predict values that are</a:t>
            </a:r>
          </a:p>
          <a:p>
            <a:r>
              <a:rPr lang="en-US" sz="1400"/>
              <a:t>negative and/or non-integer, which is nonsense results.</a:t>
            </a:r>
          </a:p>
          <a:p>
            <a:endParaRPr lang="en-US" sz="1400"/>
          </a:p>
          <a:p>
            <a:r>
              <a:rPr lang="en-US" sz="1400"/>
              <a:t>Given the Poisson distribution, we model the mean </a:t>
            </a:r>
            <a:r>
              <a:rPr lang="el-GR" sz="1400" b="1">
                <a:solidFill>
                  <a:srgbClr val="FF0000"/>
                </a:solidFill>
              </a:rPr>
              <a:t>λ</a:t>
            </a:r>
            <a:r>
              <a:rPr lang="en-US" sz="1400"/>
              <a:t> as a function of covariates. </a:t>
            </a:r>
            <a:br>
              <a:rPr lang="en-US" sz="1400"/>
            </a:br>
            <a:r>
              <a:rPr lang="en-US" sz="1400"/>
              <a:t>This creates the Poisson regression model: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46161-4714-3CBC-EF2E-ABE87DEF1A1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983" y="5850364"/>
            <a:ext cx="5363909" cy="919527"/>
          </a:xfrm>
          <a:prstGeom prst="rect">
            <a:avLst/>
          </a:prstGeom>
        </p:spPr>
      </p:pic>
      <p:pic>
        <p:nvPicPr>
          <p:cNvPr id="6" name="Picture 4" descr="The Poisson Regression Model – Time Series Analysis, Regression and  Forecasting">
            <a:extLst>
              <a:ext uri="{FF2B5EF4-FFF2-40B4-BE49-F238E27FC236}">
                <a16:creationId xmlns:a16="http://schemas.microsoft.com/office/drawing/2014/main" id="{37679E02-973B-9C2A-89C9-B3F3EA94A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5983" y="1124706"/>
            <a:ext cx="3606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58B935-9D05-9A70-B28F-EE20564C0C56}"/>
              </a:ext>
            </a:extLst>
          </p:cNvPr>
          <p:cNvSpPr txBox="1"/>
          <p:nvPr/>
        </p:nvSpPr>
        <p:spPr>
          <a:xfrm>
            <a:off x="6917878" y="4067274"/>
            <a:ext cx="514301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Poisson Regression is a GLM (Generalized Linear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When Mean &gt;= 30 you can use normal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Maximum Log-Likelihood method is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Ready-to-use implementations available in R and Python</a:t>
            </a:r>
          </a:p>
        </p:txBody>
      </p:sp>
    </p:spTree>
    <p:extLst>
      <p:ext uri="{BB962C8B-B14F-4D97-AF65-F5344CB8AC3E}">
        <p14:creationId xmlns:p14="http://schemas.microsoft.com/office/powerpoint/2010/main" val="95828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381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6</cp:revision>
  <dcterms:created xsi:type="dcterms:W3CDTF">2022-10-06T12:47:57Z</dcterms:created>
  <dcterms:modified xsi:type="dcterms:W3CDTF">2022-10-06T13:23:39Z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2022-10-06T12:50:14Z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5eb558a6-6666-43bd-8ce6-3aa3f16392ba</vt:lpwstr>
  </property>
  <property fmtid="{D5CDD505-2E9C-101B-9397-08002B2CF9AE}" pid="8" name="MSIP_Label_4f518368-b969-4042-91d9-8939bd921da2_ContentBits">
    <vt:lpwstr>0</vt:lpwstr>
  </property>
</Properties>
</file>