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89" r:id="rId2"/>
    <p:sldId id="305" r:id="rId3"/>
    <p:sldId id="258" r:id="rId4"/>
    <p:sldId id="313" r:id="rId5"/>
    <p:sldId id="302" r:id="rId6"/>
    <p:sldId id="304" r:id="rId7"/>
    <p:sldId id="306" r:id="rId8"/>
    <p:sldId id="307" r:id="rId9"/>
    <p:sldId id="303" r:id="rId10"/>
    <p:sldId id="30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0"/>
    <p:restoredTop sz="92199"/>
  </p:normalViewPr>
  <p:slideViewPr>
    <p:cSldViewPr snapToGrid="0" snapToObjects="1">
      <p:cViewPr varScale="1">
        <p:scale>
          <a:sx n="131" d="100"/>
          <a:sy n="131" d="100"/>
        </p:scale>
        <p:origin x="1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3c5d7ced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3c5d7ced_0_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f3c5d7ced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02270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tiff"/><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hyperlink" Target="https://stats.stackexchange.com/questions/89484/how-to-compute-the-standard-errors-of-a-logistic-regressions-coefficient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4.tiff"/><Relationship Id="rId4" Type="http://schemas.openxmlformats.org/officeDocument/2006/relationships/hyperlink" Target="https://www.researchgate.net/publication/268055438_The_Assessment_of_Fit_in_the_Class_of_Logistic_Regression_Models_A_Pathway_out_of_the_Jungle_of_Pseudo-Rs_with_an_Extension_to_Multinomial_Logit_Mode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s>
</file>

<file path=ppt/slides/_rels/slide7.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hyperlink" Target="http://logisticregressionanalysis.com/1577-what-are-z-values-in-logistic-regression/" TargetMode="External"/><Relationship Id="rId1" Type="http://schemas.openxmlformats.org/officeDocument/2006/relationships/slideLayout" Target="../slideLayouts/slideLayout1.xml"/><Relationship Id="rId4" Type="http://schemas.openxmlformats.org/officeDocument/2006/relationships/hyperlink" Target="https://statpages.info/logistic.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hyperlink" Target="https://en.wikipedia.org/wiki/Wald_tes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hyperlink" Target="https://www.efavdb.com/logistic-regression" TargetMode="External"/><Relationship Id="rId1" Type="http://schemas.openxmlformats.org/officeDocument/2006/relationships/slideLayout" Target="../slideLayouts/slideLayout1.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EE6F3A-D1B4-2E4E-AB74-DF05351A4236}"/>
              </a:ext>
            </a:extLst>
          </p:cNvPr>
          <p:cNvSpPr txBox="1"/>
          <p:nvPr/>
        </p:nvSpPr>
        <p:spPr>
          <a:xfrm>
            <a:off x="61249" y="0"/>
            <a:ext cx="5818641" cy="830997"/>
          </a:xfrm>
          <a:prstGeom prst="rect">
            <a:avLst/>
          </a:prstGeom>
          <a:noFill/>
        </p:spPr>
        <p:txBody>
          <a:bodyPr wrap="square" rtlCol="0">
            <a:spAutoFit/>
          </a:bodyPr>
          <a:lstStyle/>
          <a:p>
            <a:r>
              <a:rPr lang="en-US" sz="2400" b="1" dirty="0"/>
              <a:t>Logistic Regression </a:t>
            </a:r>
          </a:p>
          <a:p>
            <a:r>
              <a:rPr lang="en-US" sz="2400" b="1" dirty="0"/>
              <a:t>(binary classification model)</a:t>
            </a:r>
          </a:p>
        </p:txBody>
      </p:sp>
      <p:pic>
        <p:nvPicPr>
          <p:cNvPr id="5" name="Picture 4">
            <a:extLst>
              <a:ext uri="{FF2B5EF4-FFF2-40B4-BE49-F238E27FC236}">
                <a16:creationId xmlns:a16="http://schemas.microsoft.com/office/drawing/2014/main" id="{EE7121F7-36CD-6C4F-9FBD-670C7EAA095B}"/>
              </a:ext>
            </a:extLst>
          </p:cNvPr>
          <p:cNvPicPr>
            <a:picLocks noChangeAspect="1"/>
          </p:cNvPicPr>
          <p:nvPr/>
        </p:nvPicPr>
        <p:blipFill>
          <a:blip r:embed="rId2"/>
          <a:stretch>
            <a:fillRect/>
          </a:stretch>
        </p:blipFill>
        <p:spPr>
          <a:xfrm>
            <a:off x="6087706" y="0"/>
            <a:ext cx="6104294" cy="3277042"/>
          </a:xfrm>
          <a:prstGeom prst="rect">
            <a:avLst/>
          </a:prstGeom>
        </p:spPr>
      </p:pic>
      <p:pic>
        <p:nvPicPr>
          <p:cNvPr id="6" name="Picture 5">
            <a:extLst>
              <a:ext uri="{FF2B5EF4-FFF2-40B4-BE49-F238E27FC236}">
                <a16:creationId xmlns:a16="http://schemas.microsoft.com/office/drawing/2014/main" id="{D7E7651A-D0E4-3B47-9B28-93766FA3F6B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41779" y="1392566"/>
            <a:ext cx="3597637" cy="926708"/>
          </a:xfrm>
          <a:prstGeom prst="rect">
            <a:avLst/>
          </a:prstGeom>
        </p:spPr>
      </p:pic>
      <p:pic>
        <p:nvPicPr>
          <p:cNvPr id="7" name="Picture 6">
            <a:extLst>
              <a:ext uri="{FF2B5EF4-FFF2-40B4-BE49-F238E27FC236}">
                <a16:creationId xmlns:a16="http://schemas.microsoft.com/office/drawing/2014/main" id="{E3188E20-DC89-D046-B6EE-7081032E6BB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1153" y="2963793"/>
            <a:ext cx="4597400" cy="2070100"/>
          </a:xfrm>
          <a:prstGeom prst="rect">
            <a:avLst/>
          </a:prstGeom>
        </p:spPr>
      </p:pic>
      <p:pic>
        <p:nvPicPr>
          <p:cNvPr id="8" name="Picture 7">
            <a:extLst>
              <a:ext uri="{FF2B5EF4-FFF2-40B4-BE49-F238E27FC236}">
                <a16:creationId xmlns:a16="http://schemas.microsoft.com/office/drawing/2014/main" id="{823E9474-3D6D-774A-88AD-6A6939BC169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61771" y="4503730"/>
            <a:ext cx="5718119" cy="2129898"/>
          </a:xfrm>
          <a:prstGeom prst="rect">
            <a:avLst/>
          </a:prstGeom>
          <a:ln>
            <a:solidFill>
              <a:schemeClr val="accent1">
                <a:shade val="50000"/>
              </a:schemeClr>
            </a:solidFill>
          </a:ln>
        </p:spPr>
      </p:pic>
      <p:sp>
        <p:nvSpPr>
          <p:cNvPr id="9" name="TextBox 8">
            <a:extLst>
              <a:ext uri="{FF2B5EF4-FFF2-40B4-BE49-F238E27FC236}">
                <a16:creationId xmlns:a16="http://schemas.microsoft.com/office/drawing/2014/main" id="{0C118387-1A8D-9945-9B0F-44A44235A242}"/>
              </a:ext>
            </a:extLst>
          </p:cNvPr>
          <p:cNvSpPr txBox="1"/>
          <p:nvPr/>
        </p:nvSpPr>
        <p:spPr>
          <a:xfrm>
            <a:off x="161771" y="3629511"/>
            <a:ext cx="5718119" cy="738664"/>
          </a:xfrm>
          <a:prstGeom prst="rect">
            <a:avLst/>
          </a:prstGeom>
          <a:solidFill>
            <a:schemeClr val="accent4">
              <a:lumMod val="20000"/>
              <a:lumOff val="80000"/>
            </a:schemeClr>
          </a:solidFill>
        </p:spPr>
        <p:txBody>
          <a:bodyPr wrap="square" rtlCol="0">
            <a:spAutoFit/>
          </a:bodyPr>
          <a:lstStyle/>
          <a:p>
            <a:r>
              <a:rPr lang="en-US" dirty="0"/>
              <a:t>The "beta" coefficients are fitted using gradient descent.</a:t>
            </a:r>
          </a:p>
          <a:p>
            <a:r>
              <a:rPr lang="en-US" dirty="0"/>
              <a:t>Common error function consists of two separate functions</a:t>
            </a:r>
            <a:br>
              <a:rPr lang="en-US" dirty="0"/>
            </a:br>
            <a:r>
              <a:rPr lang="en-US" dirty="0"/>
              <a:t>(for target values 0 and 1):</a:t>
            </a:r>
          </a:p>
        </p:txBody>
      </p:sp>
      <p:sp>
        <p:nvSpPr>
          <p:cNvPr id="10" name="TextBox 9">
            <a:extLst>
              <a:ext uri="{FF2B5EF4-FFF2-40B4-BE49-F238E27FC236}">
                <a16:creationId xmlns:a16="http://schemas.microsoft.com/office/drawing/2014/main" id="{835C7DA3-2339-C14E-A96B-E6A9C4BD7D2D}"/>
              </a:ext>
            </a:extLst>
          </p:cNvPr>
          <p:cNvSpPr txBox="1"/>
          <p:nvPr/>
        </p:nvSpPr>
        <p:spPr>
          <a:xfrm>
            <a:off x="6533322" y="5208104"/>
            <a:ext cx="5539408" cy="954107"/>
          </a:xfrm>
          <a:prstGeom prst="rect">
            <a:avLst/>
          </a:prstGeom>
          <a:noFill/>
        </p:spPr>
        <p:txBody>
          <a:bodyPr wrap="square" rtlCol="0">
            <a:spAutoFit/>
          </a:bodyPr>
          <a:lstStyle/>
          <a:p>
            <a:r>
              <a:rPr lang="en-US" dirty="0"/>
              <a:t>Standard Error </a:t>
            </a:r>
            <a:r>
              <a:rPr lang="en-US"/>
              <a:t>(SE) for </a:t>
            </a:r>
            <a:r>
              <a:rPr lang="en-US" dirty="0"/>
              <a:t>probability p and coefficient b</a:t>
            </a:r>
            <a:r>
              <a:rPr lang="en-US" baseline="-25000" dirty="0"/>
              <a:t>1</a:t>
            </a:r>
          </a:p>
          <a:p>
            <a:endParaRPr lang="en-US" dirty="0"/>
          </a:p>
          <a:p>
            <a:r>
              <a:rPr lang="en-US" dirty="0"/>
              <a:t>                  SE(p) = SE(b</a:t>
            </a:r>
            <a:r>
              <a:rPr lang="en-US" baseline="-25000" dirty="0"/>
              <a:t>1</a:t>
            </a:r>
            <a:r>
              <a:rPr lang="en-US" dirty="0"/>
              <a:t>) * (p*(1-p))</a:t>
            </a:r>
          </a:p>
          <a:p>
            <a:endParaRPr lang="en-US" dirty="0"/>
          </a:p>
        </p:txBody>
      </p:sp>
      <p:sp>
        <p:nvSpPr>
          <p:cNvPr id="2" name="TextBox 1">
            <a:extLst>
              <a:ext uri="{FF2B5EF4-FFF2-40B4-BE49-F238E27FC236}">
                <a16:creationId xmlns:a16="http://schemas.microsoft.com/office/drawing/2014/main" id="{5533DD3C-C766-27F7-E743-5B604F3DDFB8}"/>
              </a:ext>
            </a:extLst>
          </p:cNvPr>
          <p:cNvSpPr txBox="1"/>
          <p:nvPr/>
        </p:nvSpPr>
        <p:spPr>
          <a:xfrm>
            <a:off x="435721" y="1079788"/>
            <a:ext cx="3162692" cy="312778"/>
          </a:xfrm>
          <a:prstGeom prst="rect">
            <a:avLst/>
          </a:prstGeom>
          <a:solidFill>
            <a:schemeClr val="accent4">
              <a:lumMod val="20000"/>
              <a:lumOff val="80000"/>
            </a:schemeClr>
          </a:solidFill>
        </p:spPr>
        <p:txBody>
          <a:bodyPr wrap="square" rtlCol="0">
            <a:spAutoFit/>
          </a:bodyPr>
          <a:lstStyle/>
          <a:p>
            <a:r>
              <a:rPr lang="en-US" b="1" dirty="0">
                <a:solidFill>
                  <a:srgbClr val="FF0000"/>
                </a:solidFill>
              </a:rPr>
              <a:t> log odds</a:t>
            </a:r>
            <a:r>
              <a:rPr lang="en-US" dirty="0"/>
              <a:t> – fitted with a </a:t>
            </a:r>
            <a:r>
              <a:rPr lang="en-US" b="1" dirty="0">
                <a:solidFill>
                  <a:srgbClr val="FF0000"/>
                </a:solidFill>
              </a:rPr>
              <a:t>linear model</a:t>
            </a:r>
            <a:endParaRPr lang="en-US" b="1">
              <a:solidFill>
                <a:srgbClr val="FF0000"/>
              </a:solidFill>
            </a:endParaRPr>
          </a:p>
        </p:txBody>
      </p:sp>
      <p:pic>
        <p:nvPicPr>
          <p:cNvPr id="3" name="Picture 2">
            <a:extLst>
              <a:ext uri="{FF2B5EF4-FFF2-40B4-BE49-F238E27FC236}">
                <a16:creationId xmlns:a16="http://schemas.microsoft.com/office/drawing/2014/main" id="{5E4D0F13-23CD-C259-3881-ED2BFD541B5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808901" y="2487969"/>
            <a:ext cx="2323336" cy="826422"/>
          </a:xfrm>
          <a:prstGeom prst="rect">
            <a:avLst/>
          </a:prstGeom>
        </p:spPr>
      </p:pic>
      <p:sp>
        <p:nvSpPr>
          <p:cNvPr id="11" name="TextBox 10">
            <a:extLst>
              <a:ext uri="{FF2B5EF4-FFF2-40B4-BE49-F238E27FC236}">
                <a16:creationId xmlns:a16="http://schemas.microsoft.com/office/drawing/2014/main" id="{56EDB5A6-B7E6-92DB-4064-0BA0584E43B6}"/>
              </a:ext>
            </a:extLst>
          </p:cNvPr>
          <p:cNvSpPr txBox="1"/>
          <p:nvPr/>
        </p:nvSpPr>
        <p:spPr>
          <a:xfrm>
            <a:off x="1136469" y="2612571"/>
            <a:ext cx="737747" cy="461665"/>
          </a:xfrm>
          <a:prstGeom prst="rect">
            <a:avLst/>
          </a:prstGeom>
          <a:noFill/>
        </p:spPr>
        <p:txBody>
          <a:bodyPr wrap="square" rtlCol="0">
            <a:spAutoFit/>
          </a:bodyPr>
          <a:lstStyle/>
          <a:p>
            <a:r>
              <a:rPr lang="en-US" sz="2400" i="1">
                <a:latin typeface="Times" pitchFamily="2" charset="0"/>
              </a:rPr>
              <a:t>P</a:t>
            </a:r>
            <a:r>
              <a:rPr lang="en-US" sz="2400">
                <a:latin typeface="Times" pitchFamily="2" charset="0"/>
              </a:rPr>
              <a:t> = </a:t>
            </a:r>
          </a:p>
        </p:txBody>
      </p:sp>
    </p:spTree>
    <p:extLst>
      <p:ext uri="{BB962C8B-B14F-4D97-AF65-F5344CB8AC3E}">
        <p14:creationId xmlns:p14="http://schemas.microsoft.com/office/powerpoint/2010/main" val="160169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FFBA43-19B0-A04A-A6F0-FA05EE555936}"/>
              </a:ext>
            </a:extLst>
          </p:cNvPr>
          <p:cNvSpPr txBox="1"/>
          <p:nvPr/>
        </p:nvSpPr>
        <p:spPr>
          <a:xfrm>
            <a:off x="231494" y="173620"/>
            <a:ext cx="8113853" cy="400110"/>
          </a:xfrm>
          <a:prstGeom prst="rect">
            <a:avLst/>
          </a:prstGeom>
          <a:noFill/>
        </p:spPr>
        <p:txBody>
          <a:bodyPr wrap="square" rtlCol="0">
            <a:spAutoFit/>
          </a:bodyPr>
          <a:lstStyle/>
          <a:p>
            <a:r>
              <a:rPr lang="en-US" sz="2000" b="1" dirty="0"/>
              <a:t>Logistic Regression – Covariance Matrix calculation (Python)</a:t>
            </a:r>
          </a:p>
        </p:txBody>
      </p:sp>
      <p:sp>
        <p:nvSpPr>
          <p:cNvPr id="5" name="TextBox 4">
            <a:extLst>
              <a:ext uri="{FF2B5EF4-FFF2-40B4-BE49-F238E27FC236}">
                <a16:creationId xmlns:a16="http://schemas.microsoft.com/office/drawing/2014/main" id="{AC00C63F-DCE9-A445-8FEE-F7AC66486FCD}"/>
              </a:ext>
            </a:extLst>
          </p:cNvPr>
          <p:cNvSpPr txBox="1"/>
          <p:nvPr/>
        </p:nvSpPr>
        <p:spPr>
          <a:xfrm>
            <a:off x="335666" y="613458"/>
            <a:ext cx="6817488" cy="523220"/>
          </a:xfrm>
          <a:prstGeom prst="rect">
            <a:avLst/>
          </a:prstGeom>
          <a:noFill/>
        </p:spPr>
        <p:txBody>
          <a:bodyPr wrap="square" rtlCol="0">
            <a:spAutoFit/>
          </a:bodyPr>
          <a:lstStyle/>
          <a:p>
            <a:r>
              <a:rPr lang="en-US" dirty="0">
                <a:hlinkClick r:id="rId2"/>
              </a:rPr>
              <a:t>https://</a:t>
            </a:r>
            <a:r>
              <a:rPr lang="en-US" dirty="0" err="1">
                <a:hlinkClick r:id="rId2"/>
              </a:rPr>
              <a:t>stats.stackexchange.com</a:t>
            </a:r>
            <a:r>
              <a:rPr lang="en-US" dirty="0">
                <a:hlinkClick r:id="rId2"/>
              </a:rPr>
              <a:t>/questions/89484/how-to-compute-the-standard-errors-of-a-logistic-regressions-coefficients</a:t>
            </a:r>
            <a:endParaRPr lang="en-US" dirty="0"/>
          </a:p>
        </p:txBody>
      </p:sp>
      <p:sp>
        <p:nvSpPr>
          <p:cNvPr id="6" name="TextBox 5">
            <a:extLst>
              <a:ext uri="{FF2B5EF4-FFF2-40B4-BE49-F238E27FC236}">
                <a16:creationId xmlns:a16="http://schemas.microsoft.com/office/drawing/2014/main" id="{048C989A-2C74-E14A-B50F-A8EE0D7FC7AB}"/>
              </a:ext>
            </a:extLst>
          </p:cNvPr>
          <p:cNvSpPr txBox="1"/>
          <p:nvPr/>
        </p:nvSpPr>
        <p:spPr>
          <a:xfrm>
            <a:off x="335667" y="1493134"/>
            <a:ext cx="7176304" cy="4339650"/>
          </a:xfrm>
          <a:prstGeom prst="rect">
            <a:avLst/>
          </a:prstGeom>
          <a:noFill/>
        </p:spPr>
        <p:txBody>
          <a:bodyPr wrap="square" rtlCol="0">
            <a:spAutoFit/>
          </a:bodyPr>
          <a:lstStyle/>
          <a:p>
            <a:r>
              <a:rPr lang="en-US" sz="1200" dirty="0">
                <a:solidFill>
                  <a:srgbClr val="0070C0"/>
                </a:solidFill>
                <a:latin typeface="Consolas" panose="020B0609020204030204" pitchFamily="49" charset="0"/>
                <a:cs typeface="Consolas" panose="020B0609020204030204" pitchFamily="49" charset="0"/>
              </a:rPr>
              <a:t>import </a:t>
            </a:r>
            <a:r>
              <a:rPr lang="en-US" sz="1200" dirty="0" err="1">
                <a:solidFill>
                  <a:srgbClr val="0070C0"/>
                </a:solidFill>
                <a:latin typeface="Consolas" panose="020B0609020204030204" pitchFamily="49" charset="0"/>
                <a:cs typeface="Consolas" panose="020B0609020204030204" pitchFamily="49" charset="0"/>
              </a:rPr>
              <a:t>numpy</a:t>
            </a:r>
            <a:r>
              <a:rPr lang="en-US" sz="1200" dirty="0">
                <a:solidFill>
                  <a:srgbClr val="0070C0"/>
                </a:solidFill>
                <a:latin typeface="Consolas" panose="020B0609020204030204" pitchFamily="49" charset="0"/>
                <a:cs typeface="Consolas" panose="020B0609020204030204" pitchFamily="49" charset="0"/>
              </a:rPr>
              <a:t> as np</a:t>
            </a:r>
          </a:p>
          <a:p>
            <a:r>
              <a:rPr lang="en-US" sz="1200" dirty="0">
                <a:solidFill>
                  <a:srgbClr val="0070C0"/>
                </a:solidFill>
                <a:latin typeface="Consolas" panose="020B0609020204030204" pitchFamily="49" charset="0"/>
                <a:cs typeface="Consolas" panose="020B0609020204030204" pitchFamily="49" charset="0"/>
              </a:rPr>
              <a:t>from </a:t>
            </a:r>
            <a:r>
              <a:rPr lang="en-US" sz="1200" dirty="0" err="1">
                <a:solidFill>
                  <a:srgbClr val="0070C0"/>
                </a:solidFill>
                <a:latin typeface="Consolas" panose="020B0609020204030204" pitchFamily="49" charset="0"/>
                <a:cs typeface="Consolas" panose="020B0609020204030204" pitchFamily="49" charset="0"/>
              </a:rPr>
              <a:t>sklearn</a:t>
            </a:r>
            <a:r>
              <a:rPr lang="en-US" sz="1200" dirty="0">
                <a:solidFill>
                  <a:srgbClr val="0070C0"/>
                </a:solidFill>
                <a:latin typeface="Consolas" panose="020B0609020204030204" pitchFamily="49" charset="0"/>
                <a:cs typeface="Consolas" panose="020B0609020204030204" pitchFamily="49" charset="0"/>
              </a:rPr>
              <a:t> import </a:t>
            </a:r>
            <a:r>
              <a:rPr lang="en-US" sz="1200" dirty="0" err="1">
                <a:solidFill>
                  <a:srgbClr val="0070C0"/>
                </a:solidFill>
                <a:latin typeface="Consolas" panose="020B0609020204030204" pitchFamily="49" charset="0"/>
                <a:cs typeface="Consolas" panose="020B0609020204030204" pitchFamily="49" charset="0"/>
              </a:rPr>
              <a:t>linear_model</a:t>
            </a:r>
            <a:endParaRPr lang="en-US" sz="1200" dirty="0">
              <a:solidFill>
                <a:srgbClr val="0070C0"/>
              </a:solidFill>
              <a:latin typeface="Consolas" panose="020B0609020204030204" pitchFamily="49" charset="0"/>
              <a:cs typeface="Consolas" panose="020B0609020204030204" pitchFamily="49" charset="0"/>
            </a:endParaRPr>
          </a:p>
          <a:p>
            <a:endParaRPr lang="en-US" sz="1200" dirty="0">
              <a:solidFill>
                <a:srgbClr val="0070C0"/>
              </a:solidFill>
              <a:latin typeface="Consolas" panose="020B0609020204030204" pitchFamily="49" charset="0"/>
              <a:cs typeface="Consolas" panose="020B0609020204030204" pitchFamily="49" charset="0"/>
            </a:endParaRPr>
          </a:p>
          <a:p>
            <a:r>
              <a:rPr lang="en-US" sz="1200" dirty="0">
                <a:solidFill>
                  <a:srgbClr val="0070C0"/>
                </a:solidFill>
                <a:latin typeface="Consolas" panose="020B0609020204030204" pitchFamily="49" charset="0"/>
                <a:cs typeface="Consolas" panose="020B0609020204030204" pitchFamily="49" charset="0"/>
              </a:rPr>
              <a:t>logit = </a:t>
            </a:r>
            <a:r>
              <a:rPr lang="en-US" sz="1200" dirty="0" err="1">
                <a:solidFill>
                  <a:srgbClr val="0070C0"/>
                </a:solidFill>
                <a:latin typeface="Consolas" panose="020B0609020204030204" pitchFamily="49" charset="0"/>
                <a:cs typeface="Consolas" panose="020B0609020204030204" pitchFamily="49" charset="0"/>
              </a:rPr>
              <a:t>linear_model.LogisticRegression</a:t>
            </a:r>
            <a:r>
              <a:rPr lang="en-US" sz="1200" dirty="0">
                <a:solidFill>
                  <a:srgbClr val="0070C0"/>
                </a:solidFill>
                <a:latin typeface="Consolas" panose="020B0609020204030204" pitchFamily="49" charset="0"/>
                <a:cs typeface="Consolas" panose="020B0609020204030204" pitchFamily="49" charset="0"/>
              </a:rPr>
              <a:t>()</a:t>
            </a:r>
          </a:p>
          <a:p>
            <a:r>
              <a:rPr lang="en-US" sz="1200" dirty="0" err="1">
                <a:solidFill>
                  <a:srgbClr val="0070C0"/>
                </a:solidFill>
                <a:latin typeface="Consolas" panose="020B0609020204030204" pitchFamily="49" charset="0"/>
                <a:cs typeface="Consolas" panose="020B0609020204030204" pitchFamily="49" charset="0"/>
              </a:rPr>
              <a:t>resLogit</a:t>
            </a:r>
            <a:r>
              <a:rPr lang="en-US" sz="1200" dirty="0">
                <a:solidFill>
                  <a:srgbClr val="0070C0"/>
                </a:solidFill>
                <a:latin typeface="Consolas" panose="020B0609020204030204" pitchFamily="49" charset="0"/>
                <a:cs typeface="Consolas" panose="020B0609020204030204" pitchFamily="49" charset="0"/>
              </a:rPr>
              <a:t> = </a:t>
            </a:r>
            <a:r>
              <a:rPr lang="en-US" sz="1200" dirty="0" err="1">
                <a:solidFill>
                  <a:srgbClr val="0070C0"/>
                </a:solidFill>
                <a:latin typeface="Consolas" panose="020B0609020204030204" pitchFamily="49" charset="0"/>
                <a:cs typeface="Consolas" panose="020B0609020204030204" pitchFamily="49" charset="0"/>
              </a:rPr>
              <a:t>logit.fit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X_train</a:t>
            </a:r>
            <a:r>
              <a:rPr lang="en-US" sz="1200" dirty="0">
                <a:solidFill>
                  <a:srgbClr val="0070C0"/>
                </a:solidFill>
                <a:latin typeface="Consolas" panose="020B0609020204030204" pitchFamily="49" charset="0"/>
                <a:cs typeface="Consolas" panose="020B0609020204030204" pitchFamily="49" charset="0"/>
              </a:rPr>
              <a:t>, </a:t>
            </a:r>
            <a:r>
              <a:rPr lang="en-US" sz="1200" dirty="0" err="1">
                <a:solidFill>
                  <a:srgbClr val="0070C0"/>
                </a:solidFill>
                <a:latin typeface="Consolas" panose="020B0609020204030204" pitchFamily="49" charset="0"/>
                <a:cs typeface="Consolas" panose="020B0609020204030204" pitchFamily="49" charset="0"/>
              </a:rPr>
              <a:t>y_train</a:t>
            </a:r>
            <a:r>
              <a:rPr lang="en-US" sz="1200" dirty="0">
                <a:solidFill>
                  <a:srgbClr val="0070C0"/>
                </a:solidFill>
                <a:latin typeface="Consolas" panose="020B0609020204030204" pitchFamily="49" charset="0"/>
                <a:cs typeface="Consolas" panose="020B0609020204030204" pitchFamily="49" charset="0"/>
              </a:rPr>
              <a:t>)</a:t>
            </a:r>
          </a:p>
          <a:p>
            <a:r>
              <a:rPr lang="en-US" sz="1200" dirty="0" err="1">
                <a:solidFill>
                  <a:srgbClr val="0070C0"/>
                </a:solidFill>
                <a:latin typeface="Consolas" panose="020B0609020204030204" pitchFamily="49" charset="0"/>
                <a:cs typeface="Consolas" panose="020B0609020204030204" pitchFamily="49" charset="0"/>
              </a:rPr>
              <a:t>predProbs</a:t>
            </a:r>
            <a:r>
              <a:rPr lang="en-US" sz="1200" dirty="0">
                <a:solidFill>
                  <a:srgbClr val="0070C0"/>
                </a:solidFill>
                <a:latin typeface="Consolas" panose="020B0609020204030204" pitchFamily="49" charset="0"/>
                <a:cs typeface="Consolas" panose="020B0609020204030204" pitchFamily="49" charset="0"/>
              </a:rPr>
              <a:t> = </a:t>
            </a:r>
            <a:r>
              <a:rPr lang="en-US" sz="1200" dirty="0" err="1">
                <a:solidFill>
                  <a:srgbClr val="0070C0"/>
                </a:solidFill>
                <a:latin typeface="Consolas" panose="020B0609020204030204" pitchFamily="49" charset="0"/>
                <a:cs typeface="Consolas" panose="020B0609020204030204" pitchFamily="49" charset="0"/>
              </a:rPr>
              <a:t>resLogit.predict_proba</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X_train</a:t>
            </a:r>
            <a:r>
              <a:rPr lang="en-US" sz="1200" dirty="0">
                <a:solidFill>
                  <a:srgbClr val="0070C0"/>
                </a:solidFill>
                <a:latin typeface="Consolas" panose="020B0609020204030204" pitchFamily="49" charset="0"/>
                <a:cs typeface="Consolas" panose="020B0609020204030204" pitchFamily="49" charset="0"/>
              </a:rPr>
              <a:t>)</a:t>
            </a:r>
          </a:p>
          <a:p>
            <a:endParaRPr lang="en-US" sz="1200" dirty="0">
              <a:solidFill>
                <a:srgbClr val="0070C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Design matrix -- add column of 1's at the beginning of your </a:t>
            </a:r>
            <a:r>
              <a:rPr lang="en-US" sz="1200" dirty="0" err="1">
                <a:solidFill>
                  <a:srgbClr val="00B050"/>
                </a:solidFill>
                <a:latin typeface="Consolas" panose="020B0609020204030204" pitchFamily="49" charset="0"/>
                <a:cs typeface="Consolas" panose="020B0609020204030204" pitchFamily="49" charset="0"/>
              </a:rPr>
              <a:t>X_train</a:t>
            </a:r>
            <a:r>
              <a:rPr lang="en-US" sz="1200" dirty="0">
                <a:solidFill>
                  <a:srgbClr val="00B050"/>
                </a:solidFill>
                <a:latin typeface="Consolas" panose="020B0609020204030204" pitchFamily="49" charset="0"/>
                <a:cs typeface="Consolas" panose="020B0609020204030204" pitchFamily="49" charset="0"/>
              </a:rPr>
              <a:t> matrix</a:t>
            </a:r>
          </a:p>
          <a:p>
            <a:r>
              <a:rPr lang="en-US" sz="1200" dirty="0" err="1">
                <a:solidFill>
                  <a:srgbClr val="0070C0"/>
                </a:solidFill>
                <a:latin typeface="Consolas" panose="020B0609020204030204" pitchFamily="49" charset="0"/>
                <a:cs typeface="Consolas" panose="020B0609020204030204" pitchFamily="49" charset="0"/>
              </a:rPr>
              <a:t>X_design</a:t>
            </a:r>
            <a:r>
              <a:rPr lang="en-US" sz="1200" dirty="0">
                <a:solidFill>
                  <a:srgbClr val="0070C0"/>
                </a:solidFill>
                <a:latin typeface="Consolas" panose="020B0609020204030204" pitchFamily="49" charset="0"/>
                <a:cs typeface="Consolas" panose="020B0609020204030204" pitchFamily="49" charset="0"/>
              </a:rPr>
              <a:t> = </a:t>
            </a:r>
            <a:r>
              <a:rPr lang="en-US" sz="1200" dirty="0" err="1">
                <a:solidFill>
                  <a:srgbClr val="0070C0"/>
                </a:solidFill>
                <a:latin typeface="Consolas" panose="020B0609020204030204" pitchFamily="49" charset="0"/>
                <a:cs typeface="Consolas" panose="020B0609020204030204" pitchFamily="49" charset="0"/>
              </a:rPr>
              <a:t>np.hstack</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np.ones</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X_train.shape</a:t>
            </a:r>
            <a:r>
              <a:rPr lang="en-US" sz="1200" dirty="0">
                <a:solidFill>
                  <a:srgbClr val="0070C0"/>
                </a:solidFill>
                <a:latin typeface="Consolas" panose="020B0609020204030204" pitchFamily="49" charset="0"/>
                <a:cs typeface="Consolas" panose="020B0609020204030204" pitchFamily="49" charset="0"/>
              </a:rPr>
              <a:t>[0], 1)), </a:t>
            </a:r>
            <a:r>
              <a:rPr lang="en-US" sz="1200" dirty="0" err="1">
                <a:solidFill>
                  <a:srgbClr val="0070C0"/>
                </a:solidFill>
                <a:latin typeface="Consolas" panose="020B0609020204030204" pitchFamily="49" charset="0"/>
                <a:cs typeface="Consolas" panose="020B0609020204030204" pitchFamily="49" charset="0"/>
              </a:rPr>
              <a:t>X_train</a:t>
            </a:r>
            <a:r>
              <a:rPr lang="en-US" sz="1200" dirty="0">
                <a:solidFill>
                  <a:srgbClr val="0070C0"/>
                </a:solidFill>
                <a:latin typeface="Consolas" panose="020B0609020204030204" pitchFamily="49" charset="0"/>
                <a:cs typeface="Consolas" panose="020B0609020204030204" pitchFamily="49" charset="0"/>
              </a:rPr>
              <a:t>])</a:t>
            </a:r>
          </a:p>
          <a:p>
            <a:endParaRPr lang="en-US" sz="1200" dirty="0">
              <a:solidFill>
                <a:srgbClr val="0070C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Initiate matrix of 0's, fill diagonal with each predicted observation's variance</a:t>
            </a:r>
          </a:p>
          <a:p>
            <a:r>
              <a:rPr lang="en-US" sz="1200" dirty="0">
                <a:solidFill>
                  <a:srgbClr val="0070C0"/>
                </a:solidFill>
                <a:latin typeface="Consolas" panose="020B0609020204030204" pitchFamily="49" charset="0"/>
                <a:cs typeface="Consolas" panose="020B0609020204030204" pitchFamily="49" charset="0"/>
              </a:rPr>
              <a:t>V = </a:t>
            </a:r>
            <a:r>
              <a:rPr lang="en-US" sz="1200" dirty="0" err="1">
                <a:solidFill>
                  <a:srgbClr val="0070C0"/>
                </a:solidFill>
                <a:latin typeface="Consolas" panose="020B0609020204030204" pitchFamily="49" charset="0"/>
                <a:cs typeface="Consolas" panose="020B0609020204030204" pitchFamily="49" charset="0"/>
              </a:rPr>
              <a:t>np.diagflat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np.product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predProbs</a:t>
            </a:r>
            <a:r>
              <a:rPr lang="en-US" sz="1200" dirty="0">
                <a:solidFill>
                  <a:srgbClr val="0070C0"/>
                </a:solidFill>
                <a:latin typeface="Consolas" panose="020B0609020204030204" pitchFamily="49" charset="0"/>
                <a:cs typeface="Consolas" panose="020B0609020204030204" pitchFamily="49" charset="0"/>
              </a:rPr>
              <a:t>, axis=1))</a:t>
            </a:r>
          </a:p>
          <a:p>
            <a:endParaRPr lang="en-US" sz="1200" dirty="0">
              <a:solidFill>
                <a:srgbClr val="0070C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Covariance matrix (uses @-</a:t>
            </a:r>
            <a:r>
              <a:rPr lang="en-US" sz="1200" dirty="0" err="1">
                <a:solidFill>
                  <a:srgbClr val="00B050"/>
                </a:solidFill>
                <a:latin typeface="Consolas" panose="020B0609020204030204" pitchFamily="49" charset="0"/>
                <a:cs typeface="Consolas" panose="020B0609020204030204" pitchFamily="49" charset="0"/>
              </a:rPr>
              <a:t>operater</a:t>
            </a:r>
            <a:r>
              <a:rPr lang="en-US" sz="1200" dirty="0">
                <a:solidFill>
                  <a:srgbClr val="00B050"/>
                </a:solidFill>
                <a:latin typeface="Consolas" panose="020B0609020204030204" pitchFamily="49" charset="0"/>
                <a:cs typeface="Consolas" panose="020B0609020204030204" pitchFamily="49" charset="0"/>
              </a:rPr>
              <a:t> for matrix multiplication in Python 3.5+)</a:t>
            </a:r>
          </a:p>
          <a:p>
            <a:r>
              <a:rPr lang="en-US" sz="1200" dirty="0" err="1">
                <a:solidFill>
                  <a:srgbClr val="0070C0"/>
                </a:solidFill>
                <a:latin typeface="Consolas" panose="020B0609020204030204" pitchFamily="49" charset="0"/>
                <a:cs typeface="Consolas" panose="020B0609020204030204" pitchFamily="49" charset="0"/>
              </a:rPr>
              <a:t>covLogit</a:t>
            </a:r>
            <a:r>
              <a:rPr lang="en-US" sz="1200" dirty="0">
                <a:solidFill>
                  <a:srgbClr val="0070C0"/>
                </a:solidFill>
                <a:latin typeface="Consolas" panose="020B0609020204030204" pitchFamily="49" charset="0"/>
                <a:cs typeface="Consolas" panose="020B0609020204030204" pitchFamily="49" charset="0"/>
              </a:rPr>
              <a:t> = </a:t>
            </a:r>
            <a:r>
              <a:rPr lang="en-US" sz="1200" dirty="0" err="1">
                <a:solidFill>
                  <a:srgbClr val="0070C0"/>
                </a:solidFill>
                <a:latin typeface="Consolas" panose="020B0609020204030204" pitchFamily="49" charset="0"/>
                <a:cs typeface="Consolas" panose="020B0609020204030204" pitchFamily="49" charset="0"/>
              </a:rPr>
              <a:t>np.linalg.inv</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X_design.T</a:t>
            </a:r>
            <a:r>
              <a:rPr lang="en-US" sz="1200" dirty="0">
                <a:solidFill>
                  <a:srgbClr val="0070C0"/>
                </a:solidFill>
                <a:latin typeface="Consolas" panose="020B0609020204030204" pitchFamily="49" charset="0"/>
                <a:cs typeface="Consolas" panose="020B0609020204030204" pitchFamily="49" charset="0"/>
              </a:rPr>
              <a:t> @ V @ </a:t>
            </a:r>
            <a:r>
              <a:rPr lang="en-US" sz="1200" dirty="0" err="1">
                <a:solidFill>
                  <a:srgbClr val="0070C0"/>
                </a:solidFill>
                <a:latin typeface="Consolas" panose="020B0609020204030204" pitchFamily="49" charset="0"/>
                <a:cs typeface="Consolas" panose="020B0609020204030204" pitchFamily="49" charset="0"/>
              </a:rPr>
              <a:t>X_design</a:t>
            </a:r>
            <a:r>
              <a:rPr lang="en-US" sz="1200" dirty="0">
                <a:solidFill>
                  <a:srgbClr val="0070C0"/>
                </a:solidFill>
                <a:latin typeface="Consolas" panose="020B0609020204030204" pitchFamily="49" charset="0"/>
                <a:cs typeface="Consolas" panose="020B0609020204030204" pitchFamily="49" charset="0"/>
              </a:rPr>
              <a:t>)</a:t>
            </a:r>
          </a:p>
          <a:p>
            <a:r>
              <a:rPr lang="en-US" sz="1200" dirty="0">
                <a:solidFill>
                  <a:srgbClr val="0070C0"/>
                </a:solidFill>
                <a:latin typeface="Consolas" panose="020B0609020204030204" pitchFamily="49" charset="0"/>
                <a:cs typeface="Consolas" panose="020B0609020204030204" pitchFamily="49" charset="0"/>
              </a:rPr>
              <a:t>print("Covariance matrix: ", </a:t>
            </a:r>
            <a:r>
              <a:rPr lang="en-US" sz="1200" dirty="0" err="1">
                <a:solidFill>
                  <a:srgbClr val="0070C0"/>
                </a:solidFill>
                <a:latin typeface="Consolas" panose="020B0609020204030204" pitchFamily="49" charset="0"/>
                <a:cs typeface="Consolas" panose="020B0609020204030204" pitchFamily="49" charset="0"/>
              </a:rPr>
              <a:t>covLogit</a:t>
            </a:r>
            <a:r>
              <a:rPr lang="en-US" sz="1200" dirty="0">
                <a:solidFill>
                  <a:srgbClr val="0070C0"/>
                </a:solidFill>
                <a:latin typeface="Consolas" panose="020B0609020204030204" pitchFamily="49" charset="0"/>
                <a:cs typeface="Consolas" panose="020B0609020204030204" pitchFamily="49" charset="0"/>
              </a:rPr>
              <a:t>)</a:t>
            </a:r>
          </a:p>
          <a:p>
            <a:endParaRPr lang="en-US" sz="1200" dirty="0">
              <a:solidFill>
                <a:srgbClr val="0070C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Standard errors</a:t>
            </a:r>
          </a:p>
          <a:p>
            <a:r>
              <a:rPr lang="en-US" sz="1200" dirty="0">
                <a:solidFill>
                  <a:srgbClr val="0070C0"/>
                </a:solidFill>
                <a:latin typeface="Consolas" panose="020B0609020204030204" pitchFamily="49" charset="0"/>
                <a:cs typeface="Consolas" panose="020B0609020204030204" pitchFamily="49" charset="0"/>
              </a:rPr>
              <a:t>print("Standard errors: ", </a:t>
            </a:r>
            <a:r>
              <a:rPr lang="en-US" sz="1200" dirty="0" err="1">
                <a:solidFill>
                  <a:srgbClr val="0070C0"/>
                </a:solidFill>
                <a:latin typeface="Consolas" panose="020B0609020204030204" pitchFamily="49" charset="0"/>
                <a:cs typeface="Consolas" panose="020B0609020204030204" pitchFamily="49" charset="0"/>
              </a:rPr>
              <a:t>np.sqrt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np.diag</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covLogit</a:t>
            </a:r>
            <a:r>
              <a:rPr lang="en-US" sz="1200" dirty="0">
                <a:solidFill>
                  <a:srgbClr val="0070C0"/>
                </a:solidFill>
                <a:latin typeface="Consolas" panose="020B0609020204030204" pitchFamily="49" charset="0"/>
                <a:cs typeface="Consolas" panose="020B0609020204030204" pitchFamily="49" charset="0"/>
              </a:rPr>
              <a:t>)))</a:t>
            </a:r>
          </a:p>
          <a:p>
            <a:endParaRPr lang="en-US" sz="1200" dirty="0">
              <a:solidFill>
                <a:srgbClr val="0070C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Wald statistic (coefficient / </a:t>
            </a:r>
            <a:r>
              <a:rPr lang="en-US" sz="1200" dirty="0" err="1">
                <a:solidFill>
                  <a:srgbClr val="00B050"/>
                </a:solidFill>
                <a:latin typeface="Consolas" panose="020B0609020204030204" pitchFamily="49" charset="0"/>
                <a:cs typeface="Consolas" panose="020B0609020204030204" pitchFamily="49" charset="0"/>
              </a:rPr>
              <a:t>s.e.</a:t>
            </a:r>
            <a:r>
              <a:rPr lang="en-US" sz="1200" dirty="0">
                <a:solidFill>
                  <a:srgbClr val="00B050"/>
                </a:solidFill>
                <a:latin typeface="Consolas" panose="020B0609020204030204" pitchFamily="49" charset="0"/>
                <a:cs typeface="Consolas" panose="020B0609020204030204" pitchFamily="49" charset="0"/>
              </a:rPr>
              <a:t>) ^ 2</a:t>
            </a:r>
          </a:p>
          <a:p>
            <a:r>
              <a:rPr lang="en-US" sz="1200" dirty="0" err="1">
                <a:solidFill>
                  <a:srgbClr val="0070C0"/>
                </a:solidFill>
                <a:latin typeface="Consolas" panose="020B0609020204030204" pitchFamily="49" charset="0"/>
                <a:cs typeface="Consolas" panose="020B0609020204030204" pitchFamily="49" charset="0"/>
              </a:rPr>
              <a:t>logitParams</a:t>
            </a:r>
            <a:r>
              <a:rPr lang="en-US" sz="1200" dirty="0">
                <a:solidFill>
                  <a:srgbClr val="0070C0"/>
                </a:solidFill>
                <a:latin typeface="Consolas" panose="020B0609020204030204" pitchFamily="49" charset="0"/>
                <a:cs typeface="Consolas" panose="020B0609020204030204" pitchFamily="49" charset="0"/>
              </a:rPr>
              <a:t> = </a:t>
            </a:r>
            <a:r>
              <a:rPr lang="en-US" sz="1200" dirty="0" err="1">
                <a:solidFill>
                  <a:srgbClr val="0070C0"/>
                </a:solidFill>
                <a:latin typeface="Consolas" panose="020B0609020204030204" pitchFamily="49" charset="0"/>
                <a:cs typeface="Consolas" panose="020B0609020204030204" pitchFamily="49" charset="0"/>
              </a:rPr>
              <a:t>np.insert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resLogit.coef</a:t>
            </a:r>
            <a:r>
              <a:rPr lang="en-US" sz="1200" dirty="0">
                <a:solidFill>
                  <a:srgbClr val="0070C0"/>
                </a:solidFill>
                <a:latin typeface="Consolas" panose="020B0609020204030204" pitchFamily="49" charset="0"/>
                <a:cs typeface="Consolas" panose="020B0609020204030204" pitchFamily="49" charset="0"/>
              </a:rPr>
              <a:t>_, 0, </a:t>
            </a:r>
            <a:r>
              <a:rPr lang="en-US" sz="1200" dirty="0" err="1">
                <a:solidFill>
                  <a:srgbClr val="0070C0"/>
                </a:solidFill>
                <a:latin typeface="Consolas" panose="020B0609020204030204" pitchFamily="49" charset="0"/>
                <a:cs typeface="Consolas" panose="020B0609020204030204" pitchFamily="49" charset="0"/>
              </a:rPr>
              <a:t>resLogit.intercept</a:t>
            </a:r>
            <a:r>
              <a:rPr lang="en-US" sz="1200" dirty="0">
                <a:solidFill>
                  <a:srgbClr val="0070C0"/>
                </a:solidFill>
                <a:latin typeface="Consolas" panose="020B0609020204030204" pitchFamily="49" charset="0"/>
                <a:cs typeface="Consolas" panose="020B0609020204030204" pitchFamily="49" charset="0"/>
              </a:rPr>
              <a:t>_)</a:t>
            </a:r>
          </a:p>
          <a:p>
            <a:r>
              <a:rPr lang="en-US" sz="1200" dirty="0">
                <a:solidFill>
                  <a:srgbClr val="0070C0"/>
                </a:solidFill>
                <a:latin typeface="Consolas" panose="020B0609020204030204" pitchFamily="49" charset="0"/>
                <a:cs typeface="Consolas" panose="020B0609020204030204" pitchFamily="49" charset="0"/>
              </a:rPr>
              <a:t>print("Wald statistics: ", (</a:t>
            </a:r>
            <a:r>
              <a:rPr lang="en-US" sz="1200" dirty="0" err="1">
                <a:solidFill>
                  <a:srgbClr val="0070C0"/>
                </a:solidFill>
                <a:latin typeface="Consolas" panose="020B0609020204030204" pitchFamily="49" charset="0"/>
                <a:cs typeface="Consolas" panose="020B0609020204030204" pitchFamily="49" charset="0"/>
              </a:rPr>
              <a:t>logitParams</a:t>
            </a:r>
            <a:r>
              <a:rPr lang="en-US" sz="1200" dirty="0">
                <a:solidFill>
                  <a:srgbClr val="0070C0"/>
                </a:solidFill>
                <a:latin typeface="Consolas" panose="020B0609020204030204" pitchFamily="49" charset="0"/>
                <a:cs typeface="Consolas" panose="020B0609020204030204" pitchFamily="49" charset="0"/>
              </a:rPr>
              <a:t> / </a:t>
            </a:r>
            <a:r>
              <a:rPr lang="en-US" sz="1200" dirty="0" err="1">
                <a:solidFill>
                  <a:srgbClr val="0070C0"/>
                </a:solidFill>
                <a:latin typeface="Consolas" panose="020B0609020204030204" pitchFamily="49" charset="0"/>
                <a:cs typeface="Consolas" panose="020B0609020204030204" pitchFamily="49" charset="0"/>
              </a:rPr>
              <a:t>np.sqrt</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np.diag</a:t>
            </a:r>
            <a:r>
              <a:rPr lang="en-US" sz="1200" dirty="0">
                <a:solidFill>
                  <a:srgbClr val="0070C0"/>
                </a:solidFill>
                <a:latin typeface="Consolas" panose="020B0609020204030204" pitchFamily="49" charset="0"/>
                <a:cs typeface="Consolas" panose="020B0609020204030204" pitchFamily="49" charset="0"/>
              </a:rPr>
              <a:t>(</a:t>
            </a:r>
            <a:r>
              <a:rPr lang="en-US" sz="1200" dirty="0" err="1">
                <a:solidFill>
                  <a:srgbClr val="0070C0"/>
                </a:solidFill>
                <a:latin typeface="Consolas" panose="020B0609020204030204" pitchFamily="49" charset="0"/>
                <a:cs typeface="Consolas" panose="020B0609020204030204" pitchFamily="49" charset="0"/>
              </a:rPr>
              <a:t>covLogit</a:t>
            </a:r>
            <a:r>
              <a:rPr lang="en-US" sz="1200" dirty="0">
                <a:solidFill>
                  <a:srgbClr val="0070C0"/>
                </a:solidFill>
                <a:latin typeface="Consolas" panose="020B0609020204030204" pitchFamily="49" charset="0"/>
                <a:cs typeface="Consolas" panose="020B0609020204030204" pitchFamily="49" charset="0"/>
              </a:rPr>
              <a:t>))) ** 2)</a:t>
            </a:r>
          </a:p>
        </p:txBody>
      </p:sp>
      <p:sp>
        <p:nvSpPr>
          <p:cNvPr id="8" name="TextBox 7">
            <a:extLst>
              <a:ext uri="{FF2B5EF4-FFF2-40B4-BE49-F238E27FC236}">
                <a16:creationId xmlns:a16="http://schemas.microsoft.com/office/drawing/2014/main" id="{91E4CEC1-D586-204A-AEDD-B4DC1F159168}"/>
              </a:ext>
            </a:extLst>
          </p:cNvPr>
          <p:cNvSpPr txBox="1"/>
          <p:nvPr/>
        </p:nvSpPr>
        <p:spPr>
          <a:xfrm>
            <a:off x="8738886" y="3912243"/>
            <a:ext cx="1331088" cy="461665"/>
          </a:xfrm>
          <a:prstGeom prst="rect">
            <a:avLst/>
          </a:prstGeom>
          <a:noFill/>
        </p:spPr>
        <p:txBody>
          <a:bodyPr wrap="square" rtlCol="0">
            <a:spAutoFit/>
          </a:bodyPr>
          <a:lstStyle/>
          <a:p>
            <a:r>
              <a:rPr lang="en-US" sz="2400" dirty="0"/>
              <a:t>(X</a:t>
            </a:r>
            <a:r>
              <a:rPr lang="en-US" sz="2400" baseline="30000" dirty="0"/>
              <a:t>T</a:t>
            </a:r>
            <a:r>
              <a:rPr lang="en-US" sz="2400" dirty="0"/>
              <a:t>VX)</a:t>
            </a:r>
            <a:r>
              <a:rPr lang="en-US" sz="2400" baseline="30000" dirty="0"/>
              <a:t>-1</a:t>
            </a:r>
          </a:p>
        </p:txBody>
      </p:sp>
      <p:sp>
        <p:nvSpPr>
          <p:cNvPr id="9" name="Right Arrow 8">
            <a:extLst>
              <a:ext uri="{FF2B5EF4-FFF2-40B4-BE49-F238E27FC236}">
                <a16:creationId xmlns:a16="http://schemas.microsoft.com/office/drawing/2014/main" id="{A5334153-9C64-5A4F-A993-FA239B8B8FEB}"/>
              </a:ext>
            </a:extLst>
          </p:cNvPr>
          <p:cNvSpPr/>
          <p:nvPr/>
        </p:nvSpPr>
        <p:spPr>
          <a:xfrm rot="10800000">
            <a:off x="7708739" y="4062050"/>
            <a:ext cx="810228"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37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D56CB7-225A-7B48-AE96-EDFEF4DDB46E}"/>
              </a:ext>
            </a:extLst>
          </p:cNvPr>
          <p:cNvSpPr txBox="1"/>
          <p:nvPr/>
        </p:nvSpPr>
        <p:spPr>
          <a:xfrm>
            <a:off x="139700" y="88900"/>
            <a:ext cx="7442200" cy="523220"/>
          </a:xfrm>
          <a:prstGeom prst="rect">
            <a:avLst/>
          </a:prstGeom>
          <a:noFill/>
        </p:spPr>
        <p:txBody>
          <a:bodyPr wrap="square" rtlCol="0">
            <a:spAutoFit/>
          </a:bodyPr>
          <a:lstStyle/>
          <a:p>
            <a:r>
              <a:rPr lang="en-US" sz="2800" b="1" dirty="0"/>
              <a:t>Logistic Regression – finding coefficients</a:t>
            </a:r>
          </a:p>
        </p:txBody>
      </p:sp>
      <p:sp>
        <p:nvSpPr>
          <p:cNvPr id="5" name="TextBox 4">
            <a:extLst>
              <a:ext uri="{FF2B5EF4-FFF2-40B4-BE49-F238E27FC236}">
                <a16:creationId xmlns:a16="http://schemas.microsoft.com/office/drawing/2014/main" id="{BC8BB3CD-315F-B649-B921-3077838AE8E5}"/>
              </a:ext>
            </a:extLst>
          </p:cNvPr>
          <p:cNvSpPr txBox="1"/>
          <p:nvPr/>
        </p:nvSpPr>
        <p:spPr>
          <a:xfrm>
            <a:off x="50800" y="723900"/>
            <a:ext cx="6731000" cy="4185761"/>
          </a:xfrm>
          <a:prstGeom prst="rect">
            <a:avLst/>
          </a:prstGeom>
          <a:noFill/>
        </p:spPr>
        <p:txBody>
          <a:bodyPr wrap="square" rtlCol="0">
            <a:spAutoFit/>
          </a:bodyPr>
          <a:lstStyle/>
          <a:p>
            <a:r>
              <a:rPr lang="en-US" dirty="0"/>
              <a:t>There is no analytical solution.</a:t>
            </a:r>
          </a:p>
          <a:p>
            <a:endParaRPr lang="en-US" dirty="0"/>
          </a:p>
          <a:p>
            <a:r>
              <a:rPr lang="en-US" dirty="0"/>
              <a:t>The regression coefficients are usually estimated </a:t>
            </a:r>
          </a:p>
          <a:p>
            <a:r>
              <a:rPr lang="en-US" dirty="0"/>
              <a:t>using </a:t>
            </a:r>
            <a:r>
              <a:rPr lang="en-US" b="1" dirty="0">
                <a:solidFill>
                  <a:srgbClr val="FF0000"/>
                </a:solidFill>
              </a:rPr>
              <a:t>Maximum Likelihood Estimation (MLE)</a:t>
            </a:r>
            <a:r>
              <a:rPr lang="en-US" dirty="0"/>
              <a:t>.</a:t>
            </a:r>
          </a:p>
          <a:p>
            <a:endParaRPr lang="en-US" dirty="0"/>
          </a:p>
          <a:p>
            <a:r>
              <a:rPr lang="en-US" dirty="0"/>
              <a:t>Unlike </a:t>
            </a:r>
            <a:r>
              <a:rPr lang="en-US" b="1" dirty="0">
                <a:solidFill>
                  <a:srgbClr val="0070C0"/>
                </a:solidFill>
              </a:rPr>
              <a:t>linear regression </a:t>
            </a:r>
            <a:r>
              <a:rPr lang="en-US" dirty="0"/>
              <a:t>with normally distributed residuals, </a:t>
            </a:r>
          </a:p>
          <a:p>
            <a:r>
              <a:rPr lang="en-US" dirty="0"/>
              <a:t>it is not possible to find a closed-form expression for the coefficient values </a:t>
            </a:r>
          </a:p>
          <a:p>
            <a:r>
              <a:rPr lang="en-US" dirty="0"/>
              <a:t>that maximize the likelihood function, </a:t>
            </a:r>
          </a:p>
          <a:p>
            <a:r>
              <a:rPr lang="en-US" dirty="0"/>
              <a:t>so that an </a:t>
            </a:r>
            <a:r>
              <a:rPr lang="en-US" b="1" dirty="0">
                <a:solidFill>
                  <a:srgbClr val="0070C0"/>
                </a:solidFill>
              </a:rPr>
              <a:t>iterative process must be used </a:t>
            </a:r>
            <a:r>
              <a:rPr lang="en-US" dirty="0"/>
              <a:t>instead; for example Newton's method. </a:t>
            </a:r>
          </a:p>
          <a:p>
            <a:endParaRPr lang="en-US" dirty="0"/>
          </a:p>
          <a:p>
            <a:r>
              <a:rPr lang="en-US" dirty="0"/>
              <a:t>The model may not converge in some cases:</a:t>
            </a:r>
          </a:p>
          <a:p>
            <a:pPr marL="285750" indent="-285750">
              <a:buFont typeface="Arial" panose="020B0604020202020204" pitchFamily="34" charset="0"/>
              <a:buChar char="•"/>
            </a:pPr>
            <a:r>
              <a:rPr lang="en-US" dirty="0"/>
              <a:t>not enough data (small number of rows for given number of predictor variables)</a:t>
            </a:r>
          </a:p>
          <a:p>
            <a:pPr marL="285750" indent="-285750">
              <a:buFont typeface="Arial" panose="020B0604020202020204" pitchFamily="34" charset="0"/>
              <a:buChar char="•"/>
            </a:pPr>
            <a:r>
              <a:rPr lang="en-US" dirty="0"/>
              <a:t>multicollinearity (some variables are strongly correlated with each other)</a:t>
            </a:r>
          </a:p>
          <a:p>
            <a:pPr marL="285750" indent="-285750">
              <a:buFont typeface="Arial" panose="020B0604020202020204" pitchFamily="34" charset="0"/>
              <a:buChar char="•"/>
            </a:pPr>
            <a:r>
              <a:rPr lang="en-US" dirty="0"/>
              <a:t>sparseness (missing data)</a:t>
            </a:r>
          </a:p>
          <a:p>
            <a:pPr marL="285750" indent="-285750">
              <a:buFont typeface="Arial" panose="020B0604020202020204" pitchFamily="34" charset="0"/>
              <a:buChar char="•"/>
            </a:pPr>
            <a:r>
              <a:rPr lang="en-US" dirty="0"/>
              <a:t>complete separation (predictors perfectly predict the criterion)</a:t>
            </a:r>
          </a:p>
          <a:p>
            <a:endParaRPr lang="en-US" dirty="0"/>
          </a:p>
          <a:p>
            <a:r>
              <a:rPr lang="en-US" dirty="0"/>
              <a:t>In machine learning applications where logistic regression </a:t>
            </a:r>
          </a:p>
          <a:p>
            <a:r>
              <a:rPr lang="en-US" dirty="0"/>
              <a:t>is used for binary classification,</a:t>
            </a:r>
          </a:p>
          <a:p>
            <a:r>
              <a:rPr lang="en-US" dirty="0"/>
              <a:t>the </a:t>
            </a:r>
            <a:r>
              <a:rPr lang="en-US" b="1" dirty="0">
                <a:solidFill>
                  <a:srgbClr val="FF0000"/>
                </a:solidFill>
              </a:rPr>
              <a:t>MLE</a:t>
            </a:r>
            <a:r>
              <a:rPr lang="en-US" dirty="0"/>
              <a:t> minimizes the </a:t>
            </a:r>
            <a:r>
              <a:rPr lang="en-US" b="1" dirty="0">
                <a:solidFill>
                  <a:srgbClr val="FF0000"/>
                </a:solidFill>
              </a:rPr>
              <a:t>Cross Entropy Loss</a:t>
            </a:r>
            <a:r>
              <a:rPr lang="en-US" b="1" dirty="0">
                <a:solidFill>
                  <a:srgbClr val="0070C0"/>
                </a:solidFill>
              </a:rPr>
              <a:t> </a:t>
            </a:r>
            <a:r>
              <a:rPr lang="en-US" dirty="0"/>
              <a:t>function.</a:t>
            </a:r>
          </a:p>
        </p:txBody>
      </p:sp>
      <p:pic>
        <p:nvPicPr>
          <p:cNvPr id="7" name="Google Shape;124;p17">
            <a:extLst>
              <a:ext uri="{FF2B5EF4-FFF2-40B4-BE49-F238E27FC236}">
                <a16:creationId xmlns:a16="http://schemas.microsoft.com/office/drawing/2014/main" id="{0B861E9D-FA46-8542-A57B-6815984C7297}"/>
              </a:ext>
            </a:extLst>
          </p:cNvPr>
          <p:cNvPicPr preferRelativeResize="0"/>
          <p:nvPr/>
        </p:nvPicPr>
        <p:blipFill rotWithShape="1">
          <a:blip r:embed="rId2">
            <a:alphaModFix/>
          </a:blip>
          <a:srcRect/>
          <a:stretch/>
        </p:blipFill>
        <p:spPr>
          <a:xfrm>
            <a:off x="7522124" y="4613354"/>
            <a:ext cx="4513817" cy="447315"/>
          </a:xfrm>
          <a:prstGeom prst="rect">
            <a:avLst/>
          </a:prstGeom>
          <a:noFill/>
          <a:ln>
            <a:noFill/>
          </a:ln>
        </p:spPr>
      </p:pic>
      <p:sp>
        <p:nvSpPr>
          <p:cNvPr id="8" name="Google Shape;125;p17">
            <a:extLst>
              <a:ext uri="{FF2B5EF4-FFF2-40B4-BE49-F238E27FC236}">
                <a16:creationId xmlns:a16="http://schemas.microsoft.com/office/drawing/2014/main" id="{5CB19F72-F166-5C40-BCE8-43C093A28A23}"/>
              </a:ext>
            </a:extLst>
          </p:cNvPr>
          <p:cNvSpPr txBox="1"/>
          <p:nvPr/>
        </p:nvSpPr>
        <p:spPr>
          <a:xfrm>
            <a:off x="7509044" y="3644081"/>
            <a:ext cx="4682956"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“q” is model prediction, and “p” is probability of actual label, then similarity between q &amp; p can be expressed as </a:t>
            </a:r>
            <a:r>
              <a:rPr lang="en-US" sz="1800" b="1" dirty="0">
                <a:solidFill>
                  <a:srgbClr val="0070C0"/>
                </a:solidFill>
                <a:latin typeface="Calibri"/>
                <a:ea typeface="Calibri"/>
                <a:cs typeface="Calibri"/>
                <a:sym typeface="Calibri"/>
              </a:rPr>
              <a:t>cross-entropy</a:t>
            </a:r>
            <a:r>
              <a:rPr lang="en-US" sz="1800" dirty="0">
                <a:solidFill>
                  <a:schemeClr val="dk1"/>
                </a:solidFill>
                <a:latin typeface="Calibri"/>
                <a:ea typeface="Calibri"/>
                <a:cs typeface="Calibri"/>
                <a:sym typeface="Calibri"/>
              </a:rPr>
              <a:t> H(</a:t>
            </a:r>
            <a:r>
              <a:rPr lang="en-US" sz="1800" dirty="0" err="1">
                <a:solidFill>
                  <a:schemeClr val="dk1"/>
                </a:solidFill>
                <a:latin typeface="Calibri"/>
                <a:ea typeface="Calibri"/>
                <a:cs typeface="Calibri"/>
                <a:sym typeface="Calibri"/>
              </a:rPr>
              <a:t>p,q</a:t>
            </a:r>
            <a:r>
              <a:rPr lang="en-U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pic>
        <p:nvPicPr>
          <p:cNvPr id="10" name="Google Shape;127;p17">
            <a:extLst>
              <a:ext uri="{FF2B5EF4-FFF2-40B4-BE49-F238E27FC236}">
                <a16:creationId xmlns:a16="http://schemas.microsoft.com/office/drawing/2014/main" id="{F6E61A89-381A-7B47-8915-EF66A475F9D2}"/>
              </a:ext>
            </a:extLst>
          </p:cNvPr>
          <p:cNvPicPr preferRelativeResize="0"/>
          <p:nvPr/>
        </p:nvPicPr>
        <p:blipFill rotWithShape="1">
          <a:blip r:embed="rId3">
            <a:alphaModFix/>
          </a:blip>
          <a:srcRect/>
          <a:stretch/>
        </p:blipFill>
        <p:spPr>
          <a:xfrm>
            <a:off x="430298" y="5060669"/>
            <a:ext cx="5571108" cy="630308"/>
          </a:xfrm>
          <a:prstGeom prst="rect">
            <a:avLst/>
          </a:prstGeom>
          <a:noFill/>
          <a:ln>
            <a:noFill/>
          </a:ln>
        </p:spPr>
      </p:pic>
      <p:pic>
        <p:nvPicPr>
          <p:cNvPr id="11" name="Picture 10">
            <a:extLst>
              <a:ext uri="{FF2B5EF4-FFF2-40B4-BE49-F238E27FC236}">
                <a16:creationId xmlns:a16="http://schemas.microsoft.com/office/drawing/2014/main" id="{29276624-B9BD-3644-8F93-7B56378A1A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96317" y="652363"/>
            <a:ext cx="3822632" cy="2739212"/>
          </a:xfrm>
          <a:prstGeom prst="rect">
            <a:avLst/>
          </a:prstGeom>
        </p:spPr>
      </p:pic>
      <p:sp>
        <p:nvSpPr>
          <p:cNvPr id="12" name="TextBox 11">
            <a:extLst>
              <a:ext uri="{FF2B5EF4-FFF2-40B4-BE49-F238E27FC236}">
                <a16:creationId xmlns:a16="http://schemas.microsoft.com/office/drawing/2014/main" id="{E94A8149-9751-464E-B394-3B1CFB385E4E}"/>
              </a:ext>
            </a:extLst>
          </p:cNvPr>
          <p:cNvSpPr txBox="1"/>
          <p:nvPr/>
        </p:nvSpPr>
        <p:spPr>
          <a:xfrm>
            <a:off x="8182936" y="247599"/>
            <a:ext cx="3678864" cy="307777"/>
          </a:xfrm>
          <a:prstGeom prst="rect">
            <a:avLst/>
          </a:prstGeom>
          <a:noFill/>
        </p:spPr>
        <p:txBody>
          <a:bodyPr wrap="square" rtlCol="0">
            <a:spAutoFit/>
          </a:bodyPr>
          <a:lstStyle/>
          <a:p>
            <a:r>
              <a:rPr lang="en-US" dirty="0"/>
              <a:t>Log-Loss error function is better than MSE:</a:t>
            </a:r>
          </a:p>
        </p:txBody>
      </p:sp>
    </p:spTree>
    <p:extLst>
      <p:ext uri="{BB962C8B-B14F-4D97-AF65-F5344CB8AC3E}">
        <p14:creationId xmlns:p14="http://schemas.microsoft.com/office/powerpoint/2010/main" val="206661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3" name="Google Shape;103;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947065" y="3013714"/>
            <a:ext cx="1909552" cy="1353989"/>
          </a:xfrm>
          <a:prstGeom prst="rect">
            <a:avLst/>
          </a:prstGeom>
          <a:noFill/>
          <a:ln>
            <a:solidFill>
              <a:schemeClr val="accent1">
                <a:shade val="50000"/>
              </a:schemeClr>
            </a:solidFill>
          </a:ln>
        </p:spPr>
      </p:pic>
      <p:sp>
        <p:nvSpPr>
          <p:cNvPr id="101" name="Google Shape;101;p14"/>
          <p:cNvSpPr txBox="1"/>
          <p:nvPr/>
        </p:nvSpPr>
        <p:spPr>
          <a:xfrm>
            <a:off x="245846" y="1936299"/>
            <a:ext cx="5378311" cy="2985402"/>
          </a:xfrm>
          <a:prstGeom prst="rect">
            <a:avLst/>
          </a:prstGeom>
          <a:solidFill>
            <a:schemeClr val="accent4">
              <a:lumMod val="20000"/>
              <a:lumOff val="80000"/>
            </a:schemeClr>
          </a:solidFill>
          <a:ln>
            <a:noFill/>
          </a:ln>
        </p:spPr>
        <p:txBody>
          <a:bodyPr spcFirstLastPara="1" wrap="square" lIns="91425" tIns="91425" rIns="91425" bIns="91425" anchor="t" anchorCtr="0">
            <a:spAutoFit/>
          </a:bodyPr>
          <a:lstStyle/>
          <a:p>
            <a:pPr lvl="0"/>
            <a:r>
              <a:rPr lang="en-US" dirty="0"/>
              <a:t>First, </a:t>
            </a:r>
            <a:r>
              <a:rPr lang="en-US" b="1" dirty="0">
                <a:solidFill>
                  <a:srgbClr val="FF0000"/>
                </a:solidFill>
              </a:rPr>
              <a:t>MSE</a:t>
            </a:r>
            <a:r>
              <a:rPr lang="en-US" dirty="0"/>
              <a:t> can force conversion to a wrong answer. On the picture to the right you can see how adding data points with big tumor sizes will shift the transition point toward larger sizes, thus changing diagnosis for some cases.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US" dirty="0"/>
              <a:t>Second reason against </a:t>
            </a:r>
            <a:r>
              <a:rPr lang="en-US" b="1" dirty="0">
                <a:solidFill>
                  <a:srgbClr val="FF0000"/>
                </a:solidFill>
              </a:rPr>
              <a:t>MSE</a:t>
            </a:r>
            <a:r>
              <a:rPr lang="en-US" dirty="0"/>
              <a:t> is that </a:t>
            </a:r>
            <a:r>
              <a:rPr lang="en-US" b="1" dirty="0">
                <a:solidFill>
                  <a:srgbClr val="FF0000"/>
                </a:solidFill>
              </a:rPr>
              <a:t>MSE</a:t>
            </a:r>
            <a:r>
              <a:rPr lang="en-US" dirty="0"/>
              <a:t> loss function tend to be </a:t>
            </a:r>
            <a:endParaRPr dirty="0"/>
          </a:p>
          <a:p>
            <a:pPr marL="0" lvl="0" indent="0" algn="l" rtl="0">
              <a:spcBef>
                <a:spcPts val="0"/>
              </a:spcBef>
              <a:spcAft>
                <a:spcPts val="0"/>
              </a:spcAft>
              <a:buNone/>
            </a:pPr>
            <a:r>
              <a:rPr lang="en-US" b="1" dirty="0">
                <a:solidFill>
                  <a:srgbClr val="FF0000"/>
                </a:solidFill>
              </a:rPr>
              <a:t>non-convex - have multiple local minima</a:t>
            </a:r>
            <a:r>
              <a:rPr lang="en-US" dirty="0"/>
              <a:t>, thus making it difficult to converge.</a:t>
            </a: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US" dirty="0"/>
              <a:t>Finally, Cross-Entropy Error function gives bigger gradients and better conversion.</a:t>
            </a:r>
            <a:endParaRPr dirty="0"/>
          </a:p>
        </p:txBody>
      </p:sp>
      <p:pic>
        <p:nvPicPr>
          <p:cNvPr id="102" name="Google Shape;102;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47065" y="4756391"/>
            <a:ext cx="3253191" cy="1953034"/>
          </a:xfrm>
          <a:prstGeom prst="rect">
            <a:avLst/>
          </a:prstGeom>
          <a:noFill/>
          <a:ln>
            <a:solidFill>
              <a:schemeClr val="accent1">
                <a:shade val="50000"/>
              </a:schemeClr>
            </a:solidFill>
          </a:ln>
        </p:spPr>
      </p:pic>
      <p:pic>
        <p:nvPicPr>
          <p:cNvPr id="104" name="Google Shape;104;p1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947065" y="143086"/>
            <a:ext cx="4141465" cy="2481940"/>
          </a:xfrm>
          <a:prstGeom prst="rect">
            <a:avLst/>
          </a:prstGeom>
          <a:noFill/>
          <a:ln>
            <a:solidFill>
              <a:schemeClr val="accent1">
                <a:shade val="50000"/>
              </a:schemeClr>
            </a:solidFill>
          </a:ln>
        </p:spPr>
      </p:pic>
      <p:sp>
        <p:nvSpPr>
          <p:cNvPr id="6" name="Google Shape;101;p14">
            <a:extLst>
              <a:ext uri="{FF2B5EF4-FFF2-40B4-BE49-F238E27FC236}">
                <a16:creationId xmlns:a16="http://schemas.microsoft.com/office/drawing/2014/main" id="{4D358088-0E4D-E997-541B-E4BC47BA2F77}"/>
              </a:ext>
            </a:extLst>
          </p:cNvPr>
          <p:cNvSpPr txBox="1"/>
          <p:nvPr/>
        </p:nvSpPr>
        <p:spPr>
          <a:xfrm>
            <a:off x="-50618" y="0"/>
            <a:ext cx="6146618"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t>Why Mean Squared Error (MSE) is not good for classification?</a:t>
            </a:r>
          </a:p>
        </p:txBody>
      </p:sp>
      <p:sp>
        <p:nvSpPr>
          <p:cNvPr id="2" name="Right Arrow 1">
            <a:extLst>
              <a:ext uri="{FF2B5EF4-FFF2-40B4-BE49-F238E27FC236}">
                <a16:creationId xmlns:a16="http://schemas.microsoft.com/office/drawing/2014/main" id="{7198567A-D010-0599-6140-AACDD8CB51FC}"/>
              </a:ext>
            </a:extLst>
          </p:cNvPr>
          <p:cNvSpPr/>
          <p:nvPr/>
        </p:nvSpPr>
        <p:spPr>
          <a:xfrm>
            <a:off x="5949538" y="3429000"/>
            <a:ext cx="700644" cy="175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BE1B2BC8-B262-C01B-1151-B3B184AA85E4}"/>
              </a:ext>
            </a:extLst>
          </p:cNvPr>
          <p:cNvSpPr/>
          <p:nvPr/>
        </p:nvSpPr>
        <p:spPr>
          <a:xfrm rot="1358274">
            <a:off x="5888577" y="4746640"/>
            <a:ext cx="700644" cy="175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187ADDC7-AFE4-A322-C6F7-B6AB23F26AEE}"/>
              </a:ext>
            </a:extLst>
          </p:cNvPr>
          <p:cNvSpPr/>
          <p:nvPr/>
        </p:nvSpPr>
        <p:spPr>
          <a:xfrm rot="20264078">
            <a:off x="5902037" y="2175168"/>
            <a:ext cx="700644" cy="175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01;p14">
            <a:extLst>
              <a:ext uri="{FF2B5EF4-FFF2-40B4-BE49-F238E27FC236}">
                <a16:creationId xmlns:a16="http://schemas.microsoft.com/office/drawing/2014/main" id="{07C8B44B-C432-DF81-25C3-F2B298F3D228}"/>
              </a:ext>
            </a:extLst>
          </p:cNvPr>
          <p:cNvSpPr txBox="1"/>
          <p:nvPr/>
        </p:nvSpPr>
        <p:spPr>
          <a:xfrm>
            <a:off x="794771" y="1264185"/>
            <a:ext cx="3989083"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t>From </a:t>
            </a:r>
            <a:r>
              <a:rPr lang="en-US" b="1" dirty="0">
                <a:solidFill>
                  <a:srgbClr val="FF0000"/>
                </a:solidFill>
              </a:rPr>
              <a:t>Andrew Ng’s Machine Learning course</a:t>
            </a:r>
            <a:r>
              <a:rPr lang="en-US" dirty="0"/>
              <a:t> </a:t>
            </a:r>
            <a:br>
              <a:rPr lang="en-US" dirty="0"/>
            </a:br>
            <a:r>
              <a:rPr lang="en-US" dirty="0"/>
              <a:t>(see on YouTube or Coursera)</a:t>
            </a:r>
          </a:p>
        </p:txBody>
      </p:sp>
    </p:spTree>
    <p:extLst>
      <p:ext uri="{BB962C8B-B14F-4D97-AF65-F5344CB8AC3E}">
        <p14:creationId xmlns:p14="http://schemas.microsoft.com/office/powerpoint/2010/main" val="39114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6B45E0-C217-214D-A445-98D0CDD5881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930537" y="635429"/>
            <a:ext cx="6131475" cy="3703645"/>
          </a:xfrm>
          <a:prstGeom prst="rect">
            <a:avLst/>
          </a:prstGeom>
        </p:spPr>
      </p:pic>
      <p:sp>
        <p:nvSpPr>
          <p:cNvPr id="4" name="TextBox 3">
            <a:extLst>
              <a:ext uri="{FF2B5EF4-FFF2-40B4-BE49-F238E27FC236}">
                <a16:creationId xmlns:a16="http://schemas.microsoft.com/office/drawing/2014/main" id="{10A39BA7-2EE5-C447-836E-94F5BA413B56}"/>
              </a:ext>
            </a:extLst>
          </p:cNvPr>
          <p:cNvSpPr txBox="1"/>
          <p:nvPr/>
        </p:nvSpPr>
        <p:spPr>
          <a:xfrm>
            <a:off x="-15764" y="34227"/>
            <a:ext cx="11240812" cy="523220"/>
          </a:xfrm>
          <a:prstGeom prst="rect">
            <a:avLst/>
          </a:prstGeom>
          <a:noFill/>
        </p:spPr>
        <p:txBody>
          <a:bodyPr wrap="square" rtlCol="0">
            <a:spAutoFit/>
          </a:bodyPr>
          <a:lstStyle/>
          <a:p>
            <a:r>
              <a:rPr lang="en-US" sz="2800" b="1" dirty="0"/>
              <a:t>Logistic Regression and MLE (Maximum Likelihood Estimation)</a:t>
            </a:r>
          </a:p>
        </p:txBody>
      </p:sp>
      <p:sp>
        <p:nvSpPr>
          <p:cNvPr id="5" name="TextBox 4">
            <a:extLst>
              <a:ext uri="{FF2B5EF4-FFF2-40B4-BE49-F238E27FC236}">
                <a16:creationId xmlns:a16="http://schemas.microsoft.com/office/drawing/2014/main" id="{E0FA9489-6006-0F44-92B7-CF4D4E93E2F0}"/>
              </a:ext>
            </a:extLst>
          </p:cNvPr>
          <p:cNvSpPr txBox="1"/>
          <p:nvPr/>
        </p:nvSpPr>
        <p:spPr>
          <a:xfrm>
            <a:off x="23425" y="1591991"/>
            <a:ext cx="5249918" cy="1969770"/>
          </a:xfrm>
          <a:prstGeom prst="rect">
            <a:avLst/>
          </a:prstGeom>
          <a:solidFill>
            <a:schemeClr val="accent4">
              <a:lumMod val="20000"/>
              <a:lumOff val="80000"/>
            </a:schemeClr>
          </a:solidFill>
        </p:spPr>
        <p:txBody>
          <a:bodyPr wrap="square" rtlCol="0">
            <a:spAutoFit/>
          </a:bodyPr>
          <a:lstStyle/>
          <a:p>
            <a:r>
              <a:rPr lang="en-US" dirty="0"/>
              <a:t>In Logistic Regression we fit log-odds with linear function.  </a:t>
            </a:r>
            <a:br>
              <a:rPr lang="en-US" dirty="0"/>
            </a:br>
            <a:r>
              <a:rPr lang="en-US" dirty="0"/>
              <a:t>How is this done?</a:t>
            </a:r>
          </a:p>
          <a:p>
            <a:endParaRPr lang="en-US" dirty="0"/>
          </a:p>
          <a:p>
            <a:r>
              <a:rPr lang="en-US" dirty="0"/>
              <a:t>For our data points "x" we have values v0=0, v1=1.</a:t>
            </a:r>
          </a:p>
          <a:p>
            <a:r>
              <a:rPr lang="en-US" sz="1200" b="1" dirty="0">
                <a:solidFill>
                  <a:srgbClr val="0070C0"/>
                </a:solidFill>
                <a:latin typeface="Consolas" panose="020B0609020204030204" pitchFamily="49" charset="0"/>
                <a:cs typeface="Consolas" panose="020B0609020204030204" pitchFamily="49" charset="0"/>
              </a:rPr>
              <a:t>    ln(v0/(1-v0)) = ln(0/1) = ln(0) = -</a:t>
            </a:r>
            <a:r>
              <a:rPr lang="en-US" sz="1200" b="1" dirty="0" err="1">
                <a:solidFill>
                  <a:srgbClr val="0070C0"/>
                </a:solidFill>
                <a:latin typeface="Consolas" panose="020B0609020204030204" pitchFamily="49" charset="0"/>
                <a:cs typeface="Consolas" panose="020B0609020204030204" pitchFamily="49" charset="0"/>
              </a:rPr>
              <a:t>inf</a:t>
            </a:r>
            <a:endParaRPr lang="en-US" sz="1200" b="1" dirty="0">
              <a:solidFill>
                <a:srgbClr val="0070C0"/>
              </a:solidFill>
              <a:latin typeface="Consolas" panose="020B0609020204030204" pitchFamily="49" charset="0"/>
              <a:cs typeface="Consolas" panose="020B0609020204030204" pitchFamily="49" charset="0"/>
            </a:endParaRPr>
          </a:p>
          <a:p>
            <a:r>
              <a:rPr lang="en-US" sz="1200" b="1" dirty="0">
                <a:solidFill>
                  <a:srgbClr val="0070C0"/>
                </a:solidFill>
                <a:latin typeface="Consolas" panose="020B0609020204030204" pitchFamily="49" charset="0"/>
                <a:cs typeface="Consolas" panose="020B0609020204030204" pitchFamily="49" charset="0"/>
              </a:rPr>
              <a:t>    ln(v1/(1-v1)) = ln(1/(1-1)) = ln(1/0) = ln(+</a:t>
            </a:r>
            <a:r>
              <a:rPr lang="en-US" sz="1200" b="1" dirty="0" err="1">
                <a:solidFill>
                  <a:srgbClr val="0070C0"/>
                </a:solidFill>
                <a:latin typeface="Consolas" panose="020B0609020204030204" pitchFamily="49" charset="0"/>
                <a:cs typeface="Consolas" panose="020B0609020204030204" pitchFamily="49" charset="0"/>
              </a:rPr>
              <a:t>inf</a:t>
            </a:r>
            <a:r>
              <a:rPr lang="en-US" sz="1200" b="1" dirty="0">
                <a:solidFill>
                  <a:srgbClr val="0070C0"/>
                </a:solidFill>
                <a:latin typeface="Consolas" panose="020B0609020204030204" pitchFamily="49" charset="0"/>
                <a:cs typeface="Consolas" panose="020B0609020204030204" pitchFamily="49" charset="0"/>
              </a:rPr>
              <a:t>) = +</a:t>
            </a:r>
            <a:r>
              <a:rPr lang="en-US" sz="1200" b="1" dirty="0" err="1">
                <a:solidFill>
                  <a:srgbClr val="0070C0"/>
                </a:solidFill>
                <a:latin typeface="Consolas" panose="020B0609020204030204" pitchFamily="49" charset="0"/>
                <a:cs typeface="Consolas" panose="020B0609020204030204" pitchFamily="49" charset="0"/>
              </a:rPr>
              <a:t>inf</a:t>
            </a:r>
            <a:endParaRPr lang="en-US" sz="1200" b="1" dirty="0">
              <a:solidFill>
                <a:srgbClr val="0070C0"/>
              </a:solidFill>
              <a:latin typeface="Consolas" panose="020B0609020204030204" pitchFamily="49" charset="0"/>
              <a:cs typeface="Consolas" panose="020B0609020204030204" pitchFamily="49" charset="0"/>
            </a:endParaRPr>
          </a:p>
          <a:p>
            <a:endParaRPr lang="en-US" dirty="0"/>
          </a:p>
          <a:p>
            <a:r>
              <a:rPr lang="en-US" dirty="0">
                <a:solidFill>
                  <a:srgbClr val="FF0000"/>
                </a:solidFill>
              </a:rPr>
              <a:t>So we can not use MSE (Mean-Squared Error), because we can not operate on infinite values.</a:t>
            </a:r>
          </a:p>
        </p:txBody>
      </p:sp>
      <p:pic>
        <p:nvPicPr>
          <p:cNvPr id="6" name="Picture 5">
            <a:extLst>
              <a:ext uri="{FF2B5EF4-FFF2-40B4-BE49-F238E27FC236}">
                <a16:creationId xmlns:a16="http://schemas.microsoft.com/office/drawing/2014/main" id="{7B865D29-C9D3-D64E-B0A6-A2CFD002EF6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09588" y="557447"/>
            <a:ext cx="3597637" cy="877087"/>
          </a:xfrm>
          <a:prstGeom prst="rect">
            <a:avLst/>
          </a:prstGeom>
        </p:spPr>
      </p:pic>
      <p:sp>
        <p:nvSpPr>
          <p:cNvPr id="7" name="TextBox 6">
            <a:extLst>
              <a:ext uri="{FF2B5EF4-FFF2-40B4-BE49-F238E27FC236}">
                <a16:creationId xmlns:a16="http://schemas.microsoft.com/office/drawing/2014/main" id="{E7B62654-72C2-EC41-B2E6-C8E4035B0A50}"/>
              </a:ext>
            </a:extLst>
          </p:cNvPr>
          <p:cNvSpPr txBox="1"/>
          <p:nvPr/>
        </p:nvSpPr>
        <p:spPr>
          <a:xfrm>
            <a:off x="5391806" y="4192667"/>
            <a:ext cx="650704" cy="523220"/>
          </a:xfrm>
          <a:prstGeom prst="rect">
            <a:avLst/>
          </a:prstGeom>
          <a:solidFill>
            <a:schemeClr val="accent4">
              <a:lumMod val="20000"/>
              <a:lumOff val="80000"/>
            </a:schemeClr>
          </a:solidFill>
        </p:spPr>
        <p:txBody>
          <a:bodyPr wrap="square" rtlCol="0">
            <a:spAutoFit/>
          </a:bodyPr>
          <a:lstStyle/>
          <a:p>
            <a:r>
              <a:rPr lang="en-US" sz="2800" b="1" dirty="0"/>
              <a:t>R</a:t>
            </a:r>
            <a:r>
              <a:rPr lang="en-US" sz="2800" b="1" baseline="30000" dirty="0"/>
              <a:t>2</a:t>
            </a:r>
          </a:p>
        </p:txBody>
      </p:sp>
      <p:sp>
        <p:nvSpPr>
          <p:cNvPr id="9" name="TextBox 8">
            <a:extLst>
              <a:ext uri="{FF2B5EF4-FFF2-40B4-BE49-F238E27FC236}">
                <a16:creationId xmlns:a16="http://schemas.microsoft.com/office/drawing/2014/main" id="{91C210FA-6380-FB43-A8F2-968EB87B8BB5}"/>
              </a:ext>
            </a:extLst>
          </p:cNvPr>
          <p:cNvSpPr txBox="1"/>
          <p:nvPr/>
        </p:nvSpPr>
        <p:spPr>
          <a:xfrm>
            <a:off x="5391806" y="4684842"/>
            <a:ext cx="6670206" cy="1461939"/>
          </a:xfrm>
          <a:prstGeom prst="rect">
            <a:avLst/>
          </a:prstGeom>
          <a:solidFill>
            <a:schemeClr val="accent4">
              <a:lumMod val="20000"/>
              <a:lumOff val="80000"/>
            </a:schemeClr>
          </a:solidFill>
        </p:spPr>
        <p:txBody>
          <a:bodyPr wrap="square" rtlCol="0">
            <a:spAutoFit/>
          </a:bodyPr>
          <a:lstStyle/>
          <a:p>
            <a:r>
              <a:rPr lang="en-US" dirty="0"/>
              <a:t>There are many pseudo-</a:t>
            </a:r>
            <a:r>
              <a:rPr lang="en-US" b="1" dirty="0">
                <a:solidFill>
                  <a:srgbClr val="0070C0"/>
                </a:solidFill>
              </a:rPr>
              <a:t>R</a:t>
            </a:r>
            <a:r>
              <a:rPr lang="en-US" b="1" baseline="30000" dirty="0">
                <a:solidFill>
                  <a:srgbClr val="0070C0"/>
                </a:solidFill>
              </a:rPr>
              <a:t>2</a:t>
            </a:r>
            <a:r>
              <a:rPr lang="en-US" dirty="0"/>
              <a:t> for Logistic Regression: </a:t>
            </a:r>
            <a:r>
              <a:rPr lang="en-US" sz="1100" dirty="0">
                <a:hlinkClick r:id="rId4"/>
              </a:rPr>
              <a:t>https://www.researchgate.net/publication/268055438_The_Assessment_of_Fit_in_the_Class_of_Logistic_Regression_Models_A_Pathway_out_of_the_Jungle_of_Pseudo-Rs_with_an_Extension_to_Multinomial_Logit_Models</a:t>
            </a:r>
            <a:r>
              <a:rPr lang="en-US" sz="1100" dirty="0"/>
              <a:t> </a:t>
            </a:r>
          </a:p>
          <a:p>
            <a:endParaRPr lang="en-US" dirty="0"/>
          </a:p>
          <a:p>
            <a:r>
              <a:rPr lang="en-US" dirty="0"/>
              <a:t>The most commonly used is McFadden's Pseudo-</a:t>
            </a:r>
            <a:r>
              <a:rPr lang="en-US" b="1" dirty="0">
                <a:solidFill>
                  <a:srgbClr val="0070C0"/>
                </a:solidFill>
              </a:rPr>
              <a:t>R</a:t>
            </a:r>
            <a:r>
              <a:rPr lang="en-US" b="1" baseline="30000" dirty="0">
                <a:solidFill>
                  <a:srgbClr val="0070C0"/>
                </a:solidFill>
              </a:rPr>
              <a:t>2</a:t>
            </a:r>
            <a:r>
              <a:rPr lang="en-US" dirty="0"/>
              <a:t>. The value is in [0,1], tends to be biased downwards, so values 0.2-0.4 are considered good.</a:t>
            </a:r>
          </a:p>
        </p:txBody>
      </p:sp>
      <p:pic>
        <p:nvPicPr>
          <p:cNvPr id="10" name="Picture 9">
            <a:extLst>
              <a:ext uri="{FF2B5EF4-FFF2-40B4-BE49-F238E27FC236}">
                <a16:creationId xmlns:a16="http://schemas.microsoft.com/office/drawing/2014/main" id="{50A200B1-AEF9-3645-B83F-130B037CD7A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562167" y="6131318"/>
            <a:ext cx="3734441" cy="712695"/>
          </a:xfrm>
          <a:prstGeom prst="rect">
            <a:avLst/>
          </a:prstGeom>
        </p:spPr>
      </p:pic>
      <p:sp>
        <p:nvSpPr>
          <p:cNvPr id="2" name="Right Arrow 1">
            <a:extLst>
              <a:ext uri="{FF2B5EF4-FFF2-40B4-BE49-F238E27FC236}">
                <a16:creationId xmlns:a16="http://schemas.microsoft.com/office/drawing/2014/main" id="{FA95588F-43B8-EEE1-53CA-30A8BCE9E84C}"/>
              </a:ext>
            </a:extLst>
          </p:cNvPr>
          <p:cNvSpPr/>
          <p:nvPr/>
        </p:nvSpPr>
        <p:spPr>
          <a:xfrm rot="10183355">
            <a:off x="5337528" y="2474736"/>
            <a:ext cx="538731" cy="143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52E51F-98C2-D031-DF28-59940B75D2DB}"/>
              </a:ext>
            </a:extLst>
          </p:cNvPr>
          <p:cNvSpPr txBox="1"/>
          <p:nvPr/>
        </p:nvSpPr>
        <p:spPr>
          <a:xfrm>
            <a:off x="23425" y="3725749"/>
            <a:ext cx="5249918" cy="3046988"/>
          </a:xfrm>
          <a:prstGeom prst="rect">
            <a:avLst/>
          </a:prstGeom>
          <a:solidFill>
            <a:schemeClr val="accent6">
              <a:lumMod val="20000"/>
              <a:lumOff val="80000"/>
            </a:schemeClr>
          </a:solidFill>
        </p:spPr>
        <p:txBody>
          <a:bodyPr wrap="square" rtlCol="0">
            <a:spAutoFit/>
          </a:bodyPr>
          <a:lstStyle/>
          <a:p>
            <a:r>
              <a:rPr lang="en-US" dirty="0"/>
              <a:t>So – what do we do?</a:t>
            </a:r>
          </a:p>
          <a:p>
            <a:r>
              <a:rPr lang="en-US" dirty="0"/>
              <a:t>We use </a:t>
            </a:r>
            <a:r>
              <a:rPr lang="en-US" b="1" dirty="0">
                <a:solidFill>
                  <a:srgbClr val="FF0000"/>
                </a:solidFill>
              </a:rPr>
              <a:t>MLE</a:t>
            </a:r>
            <a:r>
              <a:rPr lang="en-US" dirty="0"/>
              <a:t> approach. </a:t>
            </a:r>
          </a:p>
          <a:p>
            <a:endParaRPr lang="en-US" dirty="0"/>
          </a:p>
          <a:p>
            <a:r>
              <a:rPr lang="en-US" dirty="0"/>
              <a:t>For each data point "x" instead of using values 0 or 1, we use probabilities "p" using sigmoid function 1/1+exp(-b0-b1x).</a:t>
            </a:r>
          </a:p>
          <a:p>
            <a:r>
              <a:rPr lang="en-US" dirty="0"/>
              <a:t>More precisely, we use:</a:t>
            </a:r>
          </a:p>
          <a:p>
            <a:r>
              <a:rPr lang="en-US" sz="1200" b="1" dirty="0">
                <a:solidFill>
                  <a:srgbClr val="0070C0"/>
                </a:solidFill>
                <a:latin typeface="Consolas" panose="020B0609020204030204" pitchFamily="49" charset="0"/>
                <a:cs typeface="Consolas" panose="020B0609020204030204" pitchFamily="49" charset="0"/>
              </a:rPr>
              <a:t>    p for x where value should be 1</a:t>
            </a:r>
          </a:p>
          <a:p>
            <a:r>
              <a:rPr lang="en-US" sz="1200" b="1" dirty="0">
                <a:solidFill>
                  <a:srgbClr val="0070C0"/>
                </a:solidFill>
                <a:latin typeface="Consolas" panose="020B0609020204030204" pitchFamily="49" charset="0"/>
                <a:cs typeface="Consolas" panose="020B0609020204030204" pitchFamily="49" charset="0"/>
              </a:rPr>
              <a:t>   (1-p) for x where value should be 0</a:t>
            </a:r>
          </a:p>
          <a:p>
            <a:r>
              <a:rPr lang="en-US" dirty="0"/>
              <a:t>Then we multiply all these probabilities to get "</a:t>
            </a:r>
            <a:r>
              <a:rPr lang="en-US" b="1" dirty="0">
                <a:solidFill>
                  <a:srgbClr val="0070C0"/>
                </a:solidFill>
              </a:rPr>
              <a:t>Likelihood</a:t>
            </a:r>
            <a:r>
              <a:rPr lang="en-US" dirty="0"/>
              <a:t>".</a:t>
            </a:r>
          </a:p>
          <a:p>
            <a:r>
              <a:rPr lang="en-US" dirty="0"/>
              <a:t>Then we solve the problem of maximizing this </a:t>
            </a:r>
            <a:r>
              <a:rPr lang="en-US" b="1" dirty="0">
                <a:solidFill>
                  <a:srgbClr val="0070C0"/>
                </a:solidFill>
              </a:rPr>
              <a:t>Likelihood</a:t>
            </a:r>
            <a:r>
              <a:rPr lang="en-US" dirty="0"/>
              <a:t>.</a:t>
            </a:r>
          </a:p>
          <a:p>
            <a:endParaRPr lang="en-US" dirty="0"/>
          </a:p>
          <a:p>
            <a:r>
              <a:rPr lang="en-US" dirty="0"/>
              <a:t>It is convenient to use log(</a:t>
            </a:r>
            <a:r>
              <a:rPr lang="en-US" b="1" dirty="0">
                <a:solidFill>
                  <a:srgbClr val="0070C0"/>
                </a:solidFill>
              </a:rPr>
              <a:t>Likelihood</a:t>
            </a:r>
            <a:r>
              <a:rPr lang="en-US" dirty="0"/>
              <a:t>) – called </a:t>
            </a:r>
            <a:r>
              <a:rPr lang="en-US" b="1" dirty="0">
                <a:solidFill>
                  <a:srgbClr val="0070C0"/>
                </a:solidFill>
              </a:rPr>
              <a:t>log-likelihood</a:t>
            </a:r>
            <a:r>
              <a:rPr lang="en-US" dirty="0"/>
              <a:t>.</a:t>
            </a:r>
          </a:p>
          <a:p>
            <a:r>
              <a:rPr lang="en-US" dirty="0"/>
              <a:t>Then instead of multiplication, we calculate sum of individual probabilities.</a:t>
            </a:r>
          </a:p>
        </p:txBody>
      </p:sp>
    </p:spTree>
    <p:extLst>
      <p:ext uri="{BB962C8B-B14F-4D97-AF65-F5344CB8AC3E}">
        <p14:creationId xmlns:p14="http://schemas.microsoft.com/office/powerpoint/2010/main" val="65384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F3ACD7-CB38-5D4F-95E0-A498EBEAE2F4}"/>
              </a:ext>
            </a:extLst>
          </p:cNvPr>
          <p:cNvSpPr txBox="1"/>
          <p:nvPr/>
        </p:nvSpPr>
        <p:spPr>
          <a:xfrm>
            <a:off x="6096000" y="1360397"/>
            <a:ext cx="5788373" cy="3323987"/>
          </a:xfrm>
          <a:prstGeom prst="rect">
            <a:avLst/>
          </a:prstGeom>
          <a:solidFill>
            <a:schemeClr val="accent4">
              <a:lumMod val="20000"/>
              <a:lumOff val="80000"/>
            </a:schemeClr>
          </a:solidFill>
        </p:spPr>
        <p:txBody>
          <a:bodyPr wrap="square" rtlCol="0">
            <a:spAutoFit/>
          </a:bodyPr>
          <a:lstStyle/>
          <a:p>
            <a:r>
              <a:rPr lang="en-US" dirty="0"/>
              <a:t>However, some other assumptions still apply.</a:t>
            </a:r>
          </a:p>
          <a:p>
            <a:endParaRPr lang="en-US" dirty="0"/>
          </a:p>
          <a:p>
            <a:pPr marL="285750" indent="-285750">
              <a:buFont typeface="Arial" panose="020B0604020202020204" pitchFamily="34" charset="0"/>
              <a:buChar char="•"/>
            </a:pPr>
            <a:r>
              <a:rPr lang="en-US" dirty="0"/>
              <a:t>Binary or ordinal dependent variable(s).  </a:t>
            </a:r>
          </a:p>
          <a:p>
            <a:pPr marL="285750" indent="-285750">
              <a:buFont typeface="Arial" panose="020B0604020202020204" pitchFamily="34" charset="0"/>
              <a:buChar char="•"/>
            </a:pPr>
            <a:r>
              <a:rPr lang="en-US" dirty="0"/>
              <a:t>Observations should be independent (should not come from repeated measurements or matched data).</a:t>
            </a:r>
          </a:p>
          <a:p>
            <a:pPr marL="285750" indent="-285750">
              <a:buFont typeface="Arial" panose="020B0604020202020204" pitchFamily="34" charset="0"/>
              <a:buChar char="•"/>
            </a:pPr>
            <a:r>
              <a:rPr lang="en-US" dirty="0"/>
              <a:t>Little or no correlation between independent variables (no multicollinearity, same requirement as for linear regression).</a:t>
            </a:r>
          </a:p>
          <a:p>
            <a:pPr marL="285750" indent="-285750">
              <a:buFont typeface="Arial" panose="020B0604020202020204" pitchFamily="34" charset="0"/>
              <a:buChar char="•"/>
            </a:pPr>
            <a:r>
              <a:rPr lang="en-US" dirty="0"/>
              <a:t>Fourth, logistic regression assumes that log odds can be fit with a linear model</a:t>
            </a:r>
          </a:p>
          <a:p>
            <a:pPr marL="285750" indent="-285750">
              <a:buFont typeface="Arial" panose="020B0604020202020204" pitchFamily="34" charset="0"/>
              <a:buChar char="•"/>
            </a:pPr>
            <a:r>
              <a:rPr lang="en-US" dirty="0"/>
              <a:t>Finally, logistic regression typically requires a large sample size.  A general guideline is that you need at minimum of 10 cases with the least frequent outcome for each independent variable in your model. For example, if you have 5 independent variables and the expected probability of your least frequent outcome is 0.1, then you would need a minimum sample size of 500 (10*5 / .10).</a:t>
            </a:r>
          </a:p>
        </p:txBody>
      </p:sp>
      <p:sp>
        <p:nvSpPr>
          <p:cNvPr id="5" name="TextBox 4">
            <a:extLst>
              <a:ext uri="{FF2B5EF4-FFF2-40B4-BE49-F238E27FC236}">
                <a16:creationId xmlns:a16="http://schemas.microsoft.com/office/drawing/2014/main" id="{9400B4B1-8AC1-644F-B7BA-C335FEA45168}"/>
              </a:ext>
            </a:extLst>
          </p:cNvPr>
          <p:cNvSpPr txBox="1"/>
          <p:nvPr/>
        </p:nvSpPr>
        <p:spPr>
          <a:xfrm>
            <a:off x="0" y="0"/>
            <a:ext cx="7262446" cy="584775"/>
          </a:xfrm>
          <a:prstGeom prst="rect">
            <a:avLst/>
          </a:prstGeom>
          <a:noFill/>
        </p:spPr>
        <p:txBody>
          <a:bodyPr wrap="square" rtlCol="0">
            <a:spAutoFit/>
          </a:bodyPr>
          <a:lstStyle/>
          <a:p>
            <a:r>
              <a:rPr lang="en-US" sz="3200" b="1" dirty="0"/>
              <a:t>Logistic Regression – Assumptions</a:t>
            </a:r>
          </a:p>
        </p:txBody>
      </p:sp>
      <p:sp>
        <p:nvSpPr>
          <p:cNvPr id="6" name="TextBox 5">
            <a:extLst>
              <a:ext uri="{FF2B5EF4-FFF2-40B4-BE49-F238E27FC236}">
                <a16:creationId xmlns:a16="http://schemas.microsoft.com/office/drawing/2014/main" id="{AFA2D2BD-5099-CB73-D1D2-1DDE09E87E9A}"/>
              </a:ext>
            </a:extLst>
          </p:cNvPr>
          <p:cNvSpPr txBox="1"/>
          <p:nvPr/>
        </p:nvSpPr>
        <p:spPr>
          <a:xfrm>
            <a:off x="307627" y="1360397"/>
            <a:ext cx="4990850" cy="2677656"/>
          </a:xfrm>
          <a:prstGeom prst="rect">
            <a:avLst/>
          </a:prstGeom>
          <a:solidFill>
            <a:schemeClr val="accent4">
              <a:lumMod val="20000"/>
              <a:lumOff val="80000"/>
            </a:schemeClr>
          </a:solidFill>
        </p:spPr>
        <p:txBody>
          <a:bodyPr wrap="square" rtlCol="0">
            <a:spAutoFit/>
          </a:bodyPr>
          <a:lstStyle/>
          <a:p>
            <a:r>
              <a:rPr lang="en-US" dirty="0"/>
              <a:t>Logistic regression does NOT make many of the key assumptions of linear regression and general linear models </a:t>
            </a:r>
          </a:p>
          <a:p>
            <a:r>
              <a:rPr lang="en-US" dirty="0"/>
              <a:t>that are based on ordinary least squares algorithms.</a:t>
            </a:r>
          </a:p>
          <a:p>
            <a:endParaRPr lang="en-US" dirty="0"/>
          </a:p>
          <a:p>
            <a:pPr marL="285750" indent="-285750">
              <a:buFont typeface="Arial" panose="020B0604020202020204" pitchFamily="34" charset="0"/>
              <a:buChar char="•"/>
            </a:pPr>
            <a:r>
              <a:rPr lang="en-US" dirty="0"/>
              <a:t>First, logistic regression does not require a linear relationship between the dependent and independent variables.  </a:t>
            </a:r>
          </a:p>
          <a:p>
            <a:pPr marL="285750" indent="-285750">
              <a:buFont typeface="Arial" panose="020B0604020202020204" pitchFamily="34" charset="0"/>
              <a:buChar char="•"/>
            </a:pPr>
            <a:r>
              <a:rPr lang="en-US" dirty="0"/>
              <a:t>Second, the error terms (residuals) do not need to be normally distributed.  </a:t>
            </a:r>
          </a:p>
          <a:p>
            <a:pPr marL="285750" indent="-285750">
              <a:buFont typeface="Arial" panose="020B0604020202020204" pitchFamily="34" charset="0"/>
              <a:buChar char="•"/>
            </a:pPr>
            <a:r>
              <a:rPr lang="en-US" dirty="0"/>
              <a:t>Third, homoscedasticity is not required.</a:t>
            </a:r>
          </a:p>
          <a:p>
            <a:pPr marL="285750" indent="-285750">
              <a:buFont typeface="Arial" panose="020B0604020202020204" pitchFamily="34" charset="0"/>
              <a:buChar char="•"/>
            </a:pPr>
            <a:r>
              <a:rPr lang="en-US" dirty="0"/>
              <a:t>Finally, the dependent variable in logistic regression is not measured on an interval or ratio scale.</a:t>
            </a:r>
          </a:p>
        </p:txBody>
      </p:sp>
    </p:spTree>
    <p:extLst>
      <p:ext uri="{BB962C8B-B14F-4D97-AF65-F5344CB8AC3E}">
        <p14:creationId xmlns:p14="http://schemas.microsoft.com/office/powerpoint/2010/main" val="407095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6CEABD-2CE4-CE42-AF82-FD229732E10B}"/>
              </a:ext>
            </a:extLst>
          </p:cNvPr>
          <p:cNvSpPr txBox="1"/>
          <p:nvPr/>
        </p:nvSpPr>
        <p:spPr>
          <a:xfrm>
            <a:off x="254000" y="891659"/>
            <a:ext cx="5537200" cy="954107"/>
          </a:xfrm>
          <a:prstGeom prst="rect">
            <a:avLst/>
          </a:prstGeom>
          <a:solidFill>
            <a:schemeClr val="accent4">
              <a:lumMod val="20000"/>
              <a:lumOff val="80000"/>
            </a:schemeClr>
          </a:solidFill>
        </p:spPr>
        <p:txBody>
          <a:bodyPr wrap="square" rtlCol="0">
            <a:spAutoFit/>
          </a:bodyPr>
          <a:lstStyle/>
          <a:p>
            <a:r>
              <a:rPr lang="en-US" dirty="0"/>
              <a:t>The logistic function was introduced in a series of three papers by </a:t>
            </a:r>
            <a:r>
              <a:rPr lang="en-US" b="1" dirty="0">
                <a:solidFill>
                  <a:srgbClr val="0070C0"/>
                </a:solidFill>
              </a:rPr>
              <a:t>Pierre François Verhulst </a:t>
            </a:r>
            <a:r>
              <a:rPr lang="en-US" dirty="0"/>
              <a:t>between 1838 and 1847, who devised it as a model of population growth by adjusting the exponential growth model, under the guidance of </a:t>
            </a:r>
            <a:r>
              <a:rPr lang="en-US" b="1" dirty="0">
                <a:solidFill>
                  <a:srgbClr val="0070C0"/>
                </a:solidFill>
              </a:rPr>
              <a:t>Adolphe </a:t>
            </a:r>
            <a:r>
              <a:rPr lang="en-US" b="1" dirty="0" err="1">
                <a:solidFill>
                  <a:srgbClr val="0070C0"/>
                </a:solidFill>
              </a:rPr>
              <a:t>Quetelet</a:t>
            </a:r>
            <a:endParaRPr lang="en-US" b="1" dirty="0">
              <a:solidFill>
                <a:srgbClr val="0070C0"/>
              </a:solidFill>
            </a:endParaRPr>
          </a:p>
        </p:txBody>
      </p:sp>
      <p:pic>
        <p:nvPicPr>
          <p:cNvPr id="6" name="Picture 5">
            <a:extLst>
              <a:ext uri="{FF2B5EF4-FFF2-40B4-BE49-F238E27FC236}">
                <a16:creationId xmlns:a16="http://schemas.microsoft.com/office/drawing/2014/main" id="{C342342A-EEC6-F041-A7F0-425CAA06559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223895" y="431800"/>
            <a:ext cx="1428749" cy="1579543"/>
          </a:xfrm>
          <a:prstGeom prst="rect">
            <a:avLst/>
          </a:prstGeom>
        </p:spPr>
      </p:pic>
      <p:sp>
        <p:nvSpPr>
          <p:cNvPr id="7" name="TextBox 6">
            <a:extLst>
              <a:ext uri="{FF2B5EF4-FFF2-40B4-BE49-F238E27FC236}">
                <a16:creationId xmlns:a16="http://schemas.microsoft.com/office/drawing/2014/main" id="{626E93A1-026F-5640-AB44-E4C057025C98}"/>
              </a:ext>
            </a:extLst>
          </p:cNvPr>
          <p:cNvSpPr txBox="1"/>
          <p:nvPr/>
        </p:nvSpPr>
        <p:spPr>
          <a:xfrm>
            <a:off x="6782569" y="2011343"/>
            <a:ext cx="2311400" cy="738664"/>
          </a:xfrm>
          <a:prstGeom prst="rect">
            <a:avLst/>
          </a:prstGeom>
          <a:noFill/>
        </p:spPr>
        <p:txBody>
          <a:bodyPr wrap="square" rtlCol="0">
            <a:spAutoFit/>
          </a:bodyPr>
          <a:lstStyle/>
          <a:p>
            <a:pPr algn="ctr"/>
            <a:r>
              <a:rPr lang="en-US" b="1" dirty="0">
                <a:solidFill>
                  <a:srgbClr val="FF0000"/>
                </a:solidFill>
              </a:rPr>
              <a:t>Pierre François Verhulst</a:t>
            </a:r>
          </a:p>
          <a:p>
            <a:pPr algn="ctr"/>
            <a:r>
              <a:rPr lang="en-US" dirty="0"/>
              <a:t>1804-1849, Brussels, Belgian mathematician</a:t>
            </a:r>
          </a:p>
        </p:txBody>
      </p:sp>
      <p:sp>
        <p:nvSpPr>
          <p:cNvPr id="8" name="TextBox 7">
            <a:extLst>
              <a:ext uri="{FF2B5EF4-FFF2-40B4-BE49-F238E27FC236}">
                <a16:creationId xmlns:a16="http://schemas.microsoft.com/office/drawing/2014/main" id="{C5019C29-B79A-A448-9428-3328B3DA7C91}"/>
              </a:ext>
            </a:extLst>
          </p:cNvPr>
          <p:cNvSpPr txBox="1"/>
          <p:nvPr/>
        </p:nvSpPr>
        <p:spPr>
          <a:xfrm>
            <a:off x="-1" y="0"/>
            <a:ext cx="5791201" cy="584775"/>
          </a:xfrm>
          <a:prstGeom prst="rect">
            <a:avLst/>
          </a:prstGeom>
          <a:noFill/>
        </p:spPr>
        <p:txBody>
          <a:bodyPr wrap="square" rtlCol="0">
            <a:spAutoFit/>
          </a:bodyPr>
          <a:lstStyle/>
          <a:p>
            <a:r>
              <a:rPr lang="en-US" sz="3200" b="1" dirty="0"/>
              <a:t>Logistic Function - History</a:t>
            </a:r>
          </a:p>
        </p:txBody>
      </p:sp>
      <p:pic>
        <p:nvPicPr>
          <p:cNvPr id="9" name="Picture 8">
            <a:extLst>
              <a:ext uri="{FF2B5EF4-FFF2-40B4-BE49-F238E27FC236}">
                <a16:creationId xmlns:a16="http://schemas.microsoft.com/office/drawing/2014/main" id="{8654FBD1-1167-324C-8D14-D24BF86D632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697444" y="431800"/>
            <a:ext cx="1135655" cy="1579543"/>
          </a:xfrm>
          <a:prstGeom prst="rect">
            <a:avLst/>
          </a:prstGeom>
        </p:spPr>
      </p:pic>
      <p:sp>
        <p:nvSpPr>
          <p:cNvPr id="10" name="TextBox 9">
            <a:extLst>
              <a:ext uri="{FF2B5EF4-FFF2-40B4-BE49-F238E27FC236}">
                <a16:creationId xmlns:a16="http://schemas.microsoft.com/office/drawing/2014/main" id="{517551BD-5860-7F47-95F6-6131C2DA46F6}"/>
              </a:ext>
            </a:extLst>
          </p:cNvPr>
          <p:cNvSpPr txBox="1"/>
          <p:nvPr/>
        </p:nvSpPr>
        <p:spPr>
          <a:xfrm>
            <a:off x="9136013" y="2011343"/>
            <a:ext cx="2311400" cy="1384995"/>
          </a:xfrm>
          <a:prstGeom prst="rect">
            <a:avLst/>
          </a:prstGeom>
          <a:noFill/>
        </p:spPr>
        <p:txBody>
          <a:bodyPr wrap="square" rtlCol="0">
            <a:spAutoFit/>
          </a:bodyPr>
          <a:lstStyle/>
          <a:p>
            <a:pPr algn="ctr"/>
            <a:r>
              <a:rPr lang="en-US" b="1" dirty="0">
                <a:solidFill>
                  <a:srgbClr val="FF0000"/>
                </a:solidFill>
              </a:rPr>
              <a:t>Lambert Adolphe Jacques </a:t>
            </a:r>
            <a:r>
              <a:rPr lang="en-US" b="1" dirty="0" err="1">
                <a:solidFill>
                  <a:srgbClr val="FF0000"/>
                </a:solidFill>
              </a:rPr>
              <a:t>Quetelet</a:t>
            </a:r>
            <a:endParaRPr lang="en-US" b="1" dirty="0">
              <a:solidFill>
                <a:srgbClr val="FF0000"/>
              </a:solidFill>
            </a:endParaRPr>
          </a:p>
          <a:p>
            <a:pPr algn="ctr"/>
            <a:r>
              <a:rPr lang="en-US" dirty="0"/>
              <a:t>1796-1874</a:t>
            </a:r>
          </a:p>
          <a:p>
            <a:pPr algn="ctr"/>
            <a:r>
              <a:rPr lang="en-US" dirty="0"/>
              <a:t>Belgian astronomer, mathematician, statistician and sociologist</a:t>
            </a:r>
          </a:p>
        </p:txBody>
      </p:sp>
      <p:pic>
        <p:nvPicPr>
          <p:cNvPr id="11" name="Picture 10">
            <a:extLst>
              <a:ext uri="{FF2B5EF4-FFF2-40B4-BE49-F238E27FC236}">
                <a16:creationId xmlns:a16="http://schemas.microsoft.com/office/drawing/2014/main" id="{B700AD25-D64A-E445-8698-55781E2E4C4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48513" y="3736048"/>
            <a:ext cx="2743200" cy="1790700"/>
          </a:xfrm>
          <a:prstGeom prst="rect">
            <a:avLst/>
          </a:prstGeom>
        </p:spPr>
      </p:pic>
      <p:pic>
        <p:nvPicPr>
          <p:cNvPr id="12" name="Picture 11">
            <a:extLst>
              <a:ext uri="{FF2B5EF4-FFF2-40B4-BE49-F238E27FC236}">
                <a16:creationId xmlns:a16="http://schemas.microsoft.com/office/drawing/2014/main" id="{4D1E8ED1-C9D6-9249-B4D4-999C9A3377C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86969" y="2808948"/>
            <a:ext cx="2032000" cy="927100"/>
          </a:xfrm>
          <a:prstGeom prst="rect">
            <a:avLst/>
          </a:prstGeom>
        </p:spPr>
      </p:pic>
      <p:pic>
        <p:nvPicPr>
          <p:cNvPr id="13" name="Picture 12">
            <a:extLst>
              <a:ext uri="{FF2B5EF4-FFF2-40B4-BE49-F238E27FC236}">
                <a16:creationId xmlns:a16="http://schemas.microsoft.com/office/drawing/2014/main" id="{3D095F6A-F74B-2345-B114-F30616CECE57}"/>
              </a:ext>
            </a:extLst>
          </p:cNvPr>
          <p:cNvPicPr>
            <a:picLocks noChangeAspect="1"/>
          </p:cNvPicPr>
          <p:nvPr/>
        </p:nvPicPr>
        <p:blipFill>
          <a:blip r:embed="rId6"/>
          <a:stretch>
            <a:fillRect/>
          </a:stretch>
        </p:blipFill>
        <p:spPr>
          <a:xfrm>
            <a:off x="254000" y="2152650"/>
            <a:ext cx="3371850" cy="2239696"/>
          </a:xfrm>
          <a:prstGeom prst="rect">
            <a:avLst/>
          </a:prstGeom>
        </p:spPr>
      </p:pic>
      <p:sp>
        <p:nvSpPr>
          <p:cNvPr id="14" name="TextBox 13">
            <a:extLst>
              <a:ext uri="{FF2B5EF4-FFF2-40B4-BE49-F238E27FC236}">
                <a16:creationId xmlns:a16="http://schemas.microsoft.com/office/drawing/2014/main" id="{583E5975-55C0-0E4F-89F7-7A101DA81600}"/>
              </a:ext>
            </a:extLst>
          </p:cNvPr>
          <p:cNvSpPr txBox="1"/>
          <p:nvPr/>
        </p:nvSpPr>
        <p:spPr>
          <a:xfrm>
            <a:off x="7493769" y="5702300"/>
            <a:ext cx="3429000" cy="523220"/>
          </a:xfrm>
          <a:prstGeom prst="rect">
            <a:avLst/>
          </a:prstGeom>
          <a:noFill/>
        </p:spPr>
        <p:txBody>
          <a:bodyPr wrap="square" rtlCol="0">
            <a:spAutoFit/>
          </a:bodyPr>
          <a:lstStyle/>
          <a:p>
            <a:pPr algn="ctr"/>
            <a:r>
              <a:rPr lang="en-US" dirty="0"/>
              <a:t>Graph from original work by Verhulst introducing "</a:t>
            </a:r>
            <a:r>
              <a:rPr lang="en-US" dirty="0" err="1"/>
              <a:t>Logistique</a:t>
            </a:r>
            <a:r>
              <a:rPr lang="en-US" dirty="0"/>
              <a:t>" function</a:t>
            </a:r>
          </a:p>
        </p:txBody>
      </p:sp>
    </p:spTree>
    <p:extLst>
      <p:ext uri="{BB962C8B-B14F-4D97-AF65-F5344CB8AC3E}">
        <p14:creationId xmlns:p14="http://schemas.microsoft.com/office/powerpoint/2010/main" val="384816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F0873-A4FA-C041-904F-3AA8633DA045}"/>
              </a:ext>
            </a:extLst>
          </p:cNvPr>
          <p:cNvSpPr txBox="1"/>
          <p:nvPr/>
        </p:nvSpPr>
        <p:spPr>
          <a:xfrm>
            <a:off x="139699" y="712775"/>
            <a:ext cx="7136313" cy="1815882"/>
          </a:xfrm>
          <a:prstGeom prst="rect">
            <a:avLst/>
          </a:prstGeom>
          <a:solidFill>
            <a:schemeClr val="accent4">
              <a:lumMod val="20000"/>
              <a:lumOff val="80000"/>
            </a:schemeClr>
          </a:solidFill>
        </p:spPr>
        <p:txBody>
          <a:bodyPr wrap="square" rtlCol="0">
            <a:spAutoFit/>
          </a:bodyPr>
          <a:lstStyle/>
          <a:p>
            <a:r>
              <a:rPr lang="en-US" b="1" dirty="0">
                <a:solidFill>
                  <a:srgbClr val="FF0000"/>
                </a:solidFill>
              </a:rPr>
              <a:t>z-value is the regression coefficient divided by its standard error.</a:t>
            </a:r>
            <a:r>
              <a:rPr lang="en-US" dirty="0"/>
              <a:t> </a:t>
            </a:r>
          </a:p>
          <a:p>
            <a:r>
              <a:rPr lang="en-US" dirty="0"/>
              <a:t>It is also sometimes called the z-statistic. </a:t>
            </a:r>
          </a:p>
          <a:p>
            <a:r>
              <a:rPr lang="en-US" dirty="0"/>
              <a:t>It is usually given in the third column of the logistic regression coefficient table output. </a:t>
            </a:r>
          </a:p>
          <a:p>
            <a:r>
              <a:rPr lang="en-US" dirty="0"/>
              <a:t>- </a:t>
            </a:r>
            <a:r>
              <a:rPr lang="en-US" dirty="0">
                <a:hlinkClick r:id="rId2"/>
              </a:rPr>
              <a:t>http://logisticregressionanalysis.com/1577-what-are-z-values-in-logistic-regression/</a:t>
            </a:r>
            <a:endParaRPr lang="en-US" dirty="0"/>
          </a:p>
          <a:p>
            <a:endParaRPr lang="en-US" dirty="0"/>
          </a:p>
          <a:p>
            <a:r>
              <a:rPr lang="en-US" dirty="0"/>
              <a:t>A good rule of thumb is to use a cut-off value of 2, </a:t>
            </a:r>
          </a:p>
          <a:p>
            <a:r>
              <a:rPr lang="en-US" dirty="0"/>
              <a:t>which approximately corresponds to a two-sided hypothesis test </a:t>
            </a:r>
          </a:p>
          <a:p>
            <a:r>
              <a:rPr lang="en-US" dirty="0"/>
              <a:t>with a significance level of alpha=0.05.</a:t>
            </a:r>
          </a:p>
        </p:txBody>
      </p:sp>
      <p:sp>
        <p:nvSpPr>
          <p:cNvPr id="5" name="TextBox 4">
            <a:extLst>
              <a:ext uri="{FF2B5EF4-FFF2-40B4-BE49-F238E27FC236}">
                <a16:creationId xmlns:a16="http://schemas.microsoft.com/office/drawing/2014/main" id="{038AA281-A159-4443-904D-5A9CD1807144}"/>
              </a:ext>
            </a:extLst>
          </p:cNvPr>
          <p:cNvSpPr txBox="1"/>
          <p:nvPr/>
        </p:nvSpPr>
        <p:spPr>
          <a:xfrm>
            <a:off x="139700" y="88900"/>
            <a:ext cx="7442200" cy="523220"/>
          </a:xfrm>
          <a:prstGeom prst="rect">
            <a:avLst/>
          </a:prstGeom>
          <a:noFill/>
        </p:spPr>
        <p:txBody>
          <a:bodyPr wrap="square" rtlCol="0">
            <a:spAutoFit/>
          </a:bodyPr>
          <a:lstStyle/>
          <a:p>
            <a:r>
              <a:rPr lang="en-US" sz="2800" b="1" dirty="0"/>
              <a:t>Logistic Regression - Z-value</a:t>
            </a:r>
          </a:p>
        </p:txBody>
      </p:sp>
      <p:pic>
        <p:nvPicPr>
          <p:cNvPr id="8" name="Picture 7">
            <a:extLst>
              <a:ext uri="{FF2B5EF4-FFF2-40B4-BE49-F238E27FC236}">
                <a16:creationId xmlns:a16="http://schemas.microsoft.com/office/drawing/2014/main" id="{77FA1165-B220-2245-B169-47B1638B3E5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46513" y="2714221"/>
            <a:ext cx="2183210" cy="844175"/>
          </a:xfrm>
          <a:prstGeom prst="rect">
            <a:avLst/>
          </a:prstGeom>
        </p:spPr>
      </p:pic>
      <p:sp>
        <p:nvSpPr>
          <p:cNvPr id="9" name="TextBox 8">
            <a:extLst>
              <a:ext uri="{FF2B5EF4-FFF2-40B4-BE49-F238E27FC236}">
                <a16:creationId xmlns:a16="http://schemas.microsoft.com/office/drawing/2014/main" id="{8210213B-A134-674A-B2C0-AB6911BF1105}"/>
              </a:ext>
            </a:extLst>
          </p:cNvPr>
          <p:cNvSpPr txBox="1"/>
          <p:nvPr/>
        </p:nvSpPr>
        <p:spPr>
          <a:xfrm>
            <a:off x="139698" y="3667780"/>
            <a:ext cx="7136314" cy="2893100"/>
          </a:xfrm>
          <a:prstGeom prst="rect">
            <a:avLst/>
          </a:prstGeom>
          <a:solidFill>
            <a:schemeClr val="accent4">
              <a:lumMod val="20000"/>
              <a:lumOff val="80000"/>
            </a:schemeClr>
          </a:solidFill>
        </p:spPr>
        <p:txBody>
          <a:bodyPr wrap="square" rtlCol="0">
            <a:spAutoFit/>
          </a:bodyPr>
          <a:lstStyle/>
          <a:p>
            <a:r>
              <a:rPr lang="en-US" dirty="0"/>
              <a:t>Here is a very good page to test logistic regression: </a:t>
            </a:r>
            <a:r>
              <a:rPr lang="en-US" dirty="0">
                <a:hlinkClick r:id="rId4"/>
              </a:rPr>
              <a:t>https://statpages.info/logistic.html</a:t>
            </a:r>
            <a:endParaRPr lang="en-US" dirty="0"/>
          </a:p>
          <a:p>
            <a:endParaRPr lang="en-US" dirty="0"/>
          </a:p>
          <a:p>
            <a:r>
              <a:rPr lang="en-US" dirty="0"/>
              <a:t>This page contains a JavaScript implementation of a standard iterative method to maximize the Log Likelihood Function (LLF), defined as the sum of the logarithms of the predicted probabilities of occurrence for those cases where the event occurred and the logarithms of the predicted probabilities of non-occurrence for those cases where the event did not occur.</a:t>
            </a:r>
          </a:p>
          <a:p>
            <a:endParaRPr lang="en-US" dirty="0"/>
          </a:p>
          <a:p>
            <a:r>
              <a:rPr lang="en-US" dirty="0"/>
              <a:t>Maximization is by Newton's method, with a very simple elimination algorithm to invert and solve the simultaneous equations. </a:t>
            </a:r>
            <a:r>
              <a:rPr lang="en-US" b="1" dirty="0">
                <a:solidFill>
                  <a:srgbClr val="0070C0"/>
                </a:solidFill>
              </a:rPr>
              <a:t>Central-limit estimates of parameter standard errors </a:t>
            </a:r>
            <a:r>
              <a:rPr lang="en-US" dirty="0"/>
              <a:t>are obtained </a:t>
            </a:r>
            <a:r>
              <a:rPr lang="en-US" b="1" dirty="0">
                <a:solidFill>
                  <a:srgbClr val="0070C0"/>
                </a:solidFill>
              </a:rPr>
              <a:t>from the diagonal terms of the inverse matrix</a:t>
            </a:r>
            <a:r>
              <a:rPr lang="en-US" dirty="0"/>
              <a:t>. Odds Ratios and their confidence limits are obtained by exponentiating the parameters and their lower and upper confidence limits, approximated by +/- 1.96 standard errors (for 95% limits).</a:t>
            </a:r>
          </a:p>
        </p:txBody>
      </p:sp>
      <p:sp>
        <p:nvSpPr>
          <p:cNvPr id="10" name="TextBox 9">
            <a:extLst>
              <a:ext uri="{FF2B5EF4-FFF2-40B4-BE49-F238E27FC236}">
                <a16:creationId xmlns:a16="http://schemas.microsoft.com/office/drawing/2014/main" id="{1A3FF496-3C0D-B043-BEF0-4A56A02EF36B}"/>
              </a:ext>
            </a:extLst>
          </p:cNvPr>
          <p:cNvSpPr txBox="1"/>
          <p:nvPr/>
        </p:nvSpPr>
        <p:spPr>
          <a:xfrm>
            <a:off x="7581900" y="88900"/>
            <a:ext cx="4445977" cy="1877437"/>
          </a:xfrm>
          <a:prstGeom prst="rect">
            <a:avLst/>
          </a:prstGeom>
          <a:noFill/>
        </p:spPr>
        <p:txBody>
          <a:bodyPr wrap="square" rtlCol="0">
            <a:spAutoFit/>
          </a:bodyPr>
          <a:lstStyle/>
          <a:p>
            <a:r>
              <a:rPr lang="en-US" sz="1800" b="1" dirty="0">
                <a:solidFill>
                  <a:srgbClr val="0070C0"/>
                </a:solidFill>
              </a:rPr>
              <a:t>Example: Logistic Regression output</a:t>
            </a:r>
          </a:p>
          <a:p>
            <a:r>
              <a:rPr lang="en-US" dirty="0"/>
              <a:t>Columns: </a:t>
            </a:r>
          </a:p>
          <a:p>
            <a:r>
              <a:rPr lang="en-US" b="1" dirty="0">
                <a:solidFill>
                  <a:srgbClr val="0070C0"/>
                </a:solidFill>
              </a:rPr>
              <a:t>    estimates of coefficients,</a:t>
            </a:r>
          </a:p>
          <a:p>
            <a:r>
              <a:rPr lang="en-US" b="1" dirty="0">
                <a:solidFill>
                  <a:srgbClr val="0070C0"/>
                </a:solidFill>
              </a:rPr>
              <a:t>    std. error, </a:t>
            </a:r>
          </a:p>
          <a:p>
            <a:r>
              <a:rPr lang="en-US" b="1" dirty="0">
                <a:solidFill>
                  <a:srgbClr val="0070C0"/>
                </a:solidFill>
              </a:rPr>
              <a:t>    z-value, </a:t>
            </a:r>
          </a:p>
          <a:p>
            <a:r>
              <a:rPr lang="en-US" b="1" dirty="0">
                <a:solidFill>
                  <a:srgbClr val="0070C0"/>
                </a:solidFill>
              </a:rPr>
              <a:t>    p-value,</a:t>
            </a:r>
          </a:p>
          <a:p>
            <a:r>
              <a:rPr lang="en-US" b="1" dirty="0">
                <a:solidFill>
                  <a:srgbClr val="0070C0"/>
                </a:solidFill>
              </a:rPr>
              <a:t>    odds ratio  </a:t>
            </a:r>
            <a:r>
              <a:rPr lang="en-US" dirty="0"/>
              <a:t>- relative change of the odds when</a:t>
            </a:r>
          </a:p>
          <a:p>
            <a:r>
              <a:rPr lang="en-US" dirty="0"/>
              <a:t>                         predictor increased by 1.0 units.</a:t>
            </a:r>
          </a:p>
        </p:txBody>
      </p:sp>
      <p:graphicFrame>
        <p:nvGraphicFramePr>
          <p:cNvPr id="2" name="Table 1">
            <a:extLst>
              <a:ext uri="{FF2B5EF4-FFF2-40B4-BE49-F238E27FC236}">
                <a16:creationId xmlns:a16="http://schemas.microsoft.com/office/drawing/2014/main" id="{BB0F8A5B-D2E3-9D42-951F-4341AC7844A0}"/>
              </a:ext>
            </a:extLst>
          </p:cNvPr>
          <p:cNvGraphicFramePr>
            <a:graphicFrameLocks noGrp="1"/>
          </p:cNvGraphicFramePr>
          <p:nvPr>
            <p:extLst>
              <p:ext uri="{D42A27DB-BD31-4B8C-83A1-F6EECF244321}">
                <p14:modId xmlns:p14="http://schemas.microsoft.com/office/powerpoint/2010/main" val="2566771141"/>
              </p:ext>
            </p:extLst>
          </p:nvPr>
        </p:nvGraphicFramePr>
        <p:xfrm>
          <a:off x="7722088" y="2231786"/>
          <a:ext cx="4165599" cy="3860800"/>
        </p:xfrm>
        <a:graphic>
          <a:graphicData uri="http://schemas.openxmlformats.org/drawingml/2006/table">
            <a:tbl>
              <a:tblPr>
                <a:tableStyleId>{B1618C5A-BF4F-44D7-ADB2-C5301EF81F8A}</a:tableStyleId>
              </a:tblPr>
              <a:tblGrid>
                <a:gridCol w="1051919">
                  <a:extLst>
                    <a:ext uri="{9D8B030D-6E8A-4147-A177-3AD203B41FA5}">
                      <a16:colId xmlns:a16="http://schemas.microsoft.com/office/drawing/2014/main" val="656980320"/>
                    </a:ext>
                  </a:extLst>
                </a:gridCol>
                <a:gridCol w="662709">
                  <a:extLst>
                    <a:ext uri="{9D8B030D-6E8A-4147-A177-3AD203B41FA5}">
                      <a16:colId xmlns:a16="http://schemas.microsoft.com/office/drawing/2014/main" val="1685160074"/>
                    </a:ext>
                  </a:extLst>
                </a:gridCol>
                <a:gridCol w="662709">
                  <a:extLst>
                    <a:ext uri="{9D8B030D-6E8A-4147-A177-3AD203B41FA5}">
                      <a16:colId xmlns:a16="http://schemas.microsoft.com/office/drawing/2014/main" val="2523842600"/>
                    </a:ext>
                  </a:extLst>
                </a:gridCol>
                <a:gridCol w="494402">
                  <a:extLst>
                    <a:ext uri="{9D8B030D-6E8A-4147-A177-3AD203B41FA5}">
                      <a16:colId xmlns:a16="http://schemas.microsoft.com/office/drawing/2014/main" val="1782816679"/>
                    </a:ext>
                  </a:extLst>
                </a:gridCol>
                <a:gridCol w="578555">
                  <a:extLst>
                    <a:ext uri="{9D8B030D-6E8A-4147-A177-3AD203B41FA5}">
                      <a16:colId xmlns:a16="http://schemas.microsoft.com/office/drawing/2014/main" val="809055197"/>
                    </a:ext>
                  </a:extLst>
                </a:gridCol>
                <a:gridCol w="715305">
                  <a:extLst>
                    <a:ext uri="{9D8B030D-6E8A-4147-A177-3AD203B41FA5}">
                      <a16:colId xmlns:a16="http://schemas.microsoft.com/office/drawing/2014/main" val="4259456949"/>
                    </a:ext>
                  </a:extLst>
                </a:gridCol>
              </a:tblGrid>
              <a:tr h="203200">
                <a:tc>
                  <a:txBody>
                    <a:bodyPr/>
                    <a:lstStyle/>
                    <a:p>
                      <a:pPr algn="l" fontAlgn="b"/>
                      <a:r>
                        <a:rPr lang="en-US" sz="1100" u="none" strike="noStrike">
                          <a:effectLst/>
                        </a:rPr>
                        <a:t>Coefficients:</a:t>
                      </a:r>
                      <a:endParaRPr lang="en-US" sz="1100" b="1" i="0" u="none" strike="noStrike">
                        <a:solidFill>
                          <a:srgbClr val="0070C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1664151"/>
                  </a:ext>
                </a:extLst>
              </a:tr>
              <a:tr h="203200">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Estimate</a:t>
                      </a:r>
                      <a:endParaRPr lang="en-US" sz="10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000" u="none" strike="noStrike" dirty="0">
                          <a:effectLst/>
                        </a:rPr>
                        <a:t>Std. Error</a:t>
                      </a:r>
                      <a:endParaRPr lang="en-US" sz="1000" b="1" i="0" u="none" strike="noStrike" dirty="0">
                        <a:solidFill>
                          <a:srgbClr val="0070C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z value</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Pr(&gt;|z|)</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l" fontAlgn="b"/>
                      <a:r>
                        <a:rPr lang="en-US" sz="1000" u="none" strike="noStrike">
                          <a:effectLst/>
                        </a:rPr>
                        <a:t>Odds Ratio</a:t>
                      </a:r>
                      <a:endParaRPr lang="en-US" sz="1000" b="1" i="0" u="none" strike="noStrike">
                        <a:solidFill>
                          <a:srgbClr val="0070C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8430835"/>
                  </a:ext>
                </a:extLst>
              </a:tr>
              <a:tr h="203200">
                <a:tc>
                  <a:txBody>
                    <a:bodyPr/>
                    <a:lstStyle/>
                    <a:p>
                      <a:pPr algn="l" fontAlgn="b"/>
                      <a:r>
                        <a:rPr lang="en-US" sz="1000" u="none" strike="noStrike">
                          <a:effectLst/>
                        </a:rPr>
                        <a:t>(Intercept)</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-17.91</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2.223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-8.06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2356233"/>
                  </a:ext>
                </a:extLst>
              </a:tr>
              <a:tr h="203200">
                <a:tc>
                  <a:txBody>
                    <a:bodyPr/>
                    <a:lstStyle/>
                    <a:p>
                      <a:pPr algn="l" fontAlgn="b"/>
                      <a:r>
                        <a:rPr lang="en-US" sz="1000" u="none" strike="noStrike" dirty="0">
                          <a:effectLst/>
                        </a:rPr>
                        <a:t>Income</a:t>
                      </a:r>
                      <a:endParaRPr lang="en-US" sz="1000" b="1" i="0" u="none" strike="noStrike" dirty="0">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0.000202</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0.000024</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8.55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1.0002</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4680764"/>
                  </a:ext>
                </a:extLst>
              </a:tr>
              <a:tr h="203200">
                <a:tc>
                  <a:txBody>
                    <a:bodyPr/>
                    <a:lstStyle/>
                    <a:p>
                      <a:pPr algn="l" fontAlgn="b"/>
                      <a:r>
                        <a:rPr lang="en-US" sz="1000" u="none" strike="noStrike">
                          <a:effectLst/>
                        </a:rPr>
                        <a:t>IsFemale</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1.646</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0.4651</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3.54</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0.0004</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5.1862</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0385731"/>
                  </a:ext>
                </a:extLst>
              </a:tr>
              <a:tr h="203200">
                <a:tc>
                  <a:txBody>
                    <a:bodyPr/>
                    <a:lstStyle/>
                    <a:p>
                      <a:pPr algn="l" fontAlgn="b"/>
                      <a:r>
                        <a:rPr lang="en-US" sz="1000" u="none" strike="noStrike">
                          <a:effectLst/>
                        </a:rPr>
                        <a:t>IsMarried</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0.5662</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0.5864</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0.97</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0.3343</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1.7616</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5671799"/>
                  </a:ext>
                </a:extLst>
              </a:tr>
              <a:tr h="203200">
                <a:tc>
                  <a:txBody>
                    <a:bodyPr/>
                    <a:lstStyle/>
                    <a:p>
                      <a:pPr algn="l" fontAlgn="b"/>
                      <a:r>
                        <a:rPr lang="en-US" sz="1000" u="none" strike="noStrike">
                          <a:effectLst/>
                        </a:rPr>
                        <a:t>HasCollege</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-0.2794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0.4437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-0.63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0.529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0.7562</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5561109"/>
                  </a:ext>
                </a:extLst>
              </a:tr>
              <a:tr h="203200">
                <a:tc>
                  <a:txBody>
                    <a:bodyPr/>
                    <a:lstStyle/>
                    <a:p>
                      <a:pPr algn="l" fontAlgn="b"/>
                      <a:r>
                        <a:rPr lang="en-US" sz="1000" u="none" strike="noStrike">
                          <a:effectLst/>
                        </a:rPr>
                        <a:t>IsProfessional</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0.2253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0.465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0.628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1.2527</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849315"/>
                  </a:ext>
                </a:extLst>
              </a:tr>
              <a:tr h="203200">
                <a:tc>
                  <a:txBody>
                    <a:bodyPr/>
                    <a:lstStyle/>
                    <a:p>
                      <a:pPr algn="l" fontAlgn="b"/>
                      <a:r>
                        <a:rPr lang="en-US" sz="1000" u="none" strike="noStrike">
                          <a:effectLst/>
                        </a:rPr>
                        <a:t>IsRetired</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-1.159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0.9323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-1.24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0.214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0.3138</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5193"/>
                  </a:ext>
                </a:extLst>
              </a:tr>
              <a:tr h="203200">
                <a:tc>
                  <a:txBody>
                    <a:bodyPr/>
                    <a:lstStyle/>
                    <a:p>
                      <a:pPr algn="l" fontAlgn="b"/>
                      <a:r>
                        <a:rPr lang="en-US" sz="1000" u="none" strike="noStrike">
                          <a:effectLst/>
                        </a:rPr>
                        <a:t>Unemployed</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0.9886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4.69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0.21</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0.833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2.6875</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5488352"/>
                  </a:ext>
                </a:extLst>
              </a:tr>
              <a:tr h="203200">
                <a:tc>
                  <a:txBody>
                    <a:bodyPr/>
                    <a:lstStyle/>
                    <a:p>
                      <a:pPr algn="l" fontAlgn="b"/>
                      <a:r>
                        <a:rPr lang="en-US" sz="1000" u="none" strike="noStrike">
                          <a:effectLst/>
                        </a:rPr>
                        <a:t>ResidenceLength</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0.02468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0.0138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1.79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0.0738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1.025</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6294738"/>
                  </a:ext>
                </a:extLst>
              </a:tr>
              <a:tr h="203200">
                <a:tc>
                  <a:txBody>
                    <a:bodyPr/>
                    <a:lstStyle/>
                    <a:p>
                      <a:pPr algn="l" fontAlgn="b"/>
                      <a:r>
                        <a:rPr lang="en-US" sz="1000" u="none" strike="noStrike">
                          <a:effectLst/>
                        </a:rPr>
                        <a:t>DualIncome</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0.4518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0.5215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0.87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0.3863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1.5711</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3172691"/>
                  </a:ext>
                </a:extLst>
              </a:tr>
              <a:tr h="203200">
                <a:tc>
                  <a:txBody>
                    <a:bodyPr/>
                    <a:lstStyle/>
                    <a:p>
                      <a:pPr algn="l" fontAlgn="b"/>
                      <a:r>
                        <a:rPr lang="en-US" sz="1000" u="none" strike="noStrike">
                          <a:effectLst/>
                        </a:rPr>
                        <a:t>Minors</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1.133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0.4635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2.44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0.0145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3.105</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8414948"/>
                  </a:ext>
                </a:extLst>
              </a:tr>
              <a:tr h="203200">
                <a:tc>
                  <a:txBody>
                    <a:bodyPr/>
                    <a:lstStyle/>
                    <a:p>
                      <a:pPr algn="l" fontAlgn="b"/>
                      <a:r>
                        <a:rPr lang="en-US" sz="1000" u="none" strike="noStrike">
                          <a:effectLst/>
                        </a:rPr>
                        <a:t>Own</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1.056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0.5594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0.059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2.8748</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3005869"/>
                  </a:ext>
                </a:extLst>
              </a:tr>
              <a:tr h="203200">
                <a:tc>
                  <a:txBody>
                    <a:bodyPr/>
                    <a:lstStyle/>
                    <a:p>
                      <a:pPr algn="l" fontAlgn="b"/>
                      <a:r>
                        <a:rPr lang="en-US" sz="1000" u="none" strike="noStrike">
                          <a:effectLst/>
                        </a:rPr>
                        <a:t>House</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-0.9265</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0.6218</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-1.49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0.1362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0.3959</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7262599"/>
                  </a:ext>
                </a:extLst>
              </a:tr>
              <a:tr h="203200">
                <a:tc>
                  <a:txBody>
                    <a:bodyPr/>
                    <a:lstStyle/>
                    <a:p>
                      <a:pPr algn="l" fontAlgn="b"/>
                      <a:r>
                        <a:rPr lang="en-US" sz="1000" u="none" strike="noStrike">
                          <a:effectLst/>
                        </a:rPr>
                        <a:t>White</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1.864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0.5454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3.42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0.0006</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6.4495</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6770651"/>
                  </a:ext>
                </a:extLst>
              </a:tr>
              <a:tr h="203200">
                <a:tc>
                  <a:txBody>
                    <a:bodyPr/>
                    <a:lstStyle/>
                    <a:p>
                      <a:pPr algn="l" fontAlgn="b"/>
                      <a:r>
                        <a:rPr lang="en-US" sz="1000" u="none" strike="noStrike">
                          <a:effectLst/>
                        </a:rPr>
                        <a:t>English</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1.53</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0.8407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1.82</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0.0687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4.6182</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1819334"/>
                  </a:ext>
                </a:extLst>
              </a:tr>
              <a:tr h="203200">
                <a:tc>
                  <a:txBody>
                    <a:bodyPr/>
                    <a:lstStyle/>
                    <a:p>
                      <a:pPr algn="l" fontAlgn="b"/>
                      <a:r>
                        <a:rPr lang="en-US" sz="1000" u="none" strike="noStrike">
                          <a:effectLst/>
                        </a:rPr>
                        <a:t>PrevChildMag</a:t>
                      </a:r>
                      <a:endParaRPr lang="en-US" sz="1000" b="1" i="0" u="none" strike="noStrike">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1.557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0.7119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2.19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0.0287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4.7446</a:t>
                      </a:r>
                      <a:endParaRPr lang="en-US" sz="1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687710"/>
                  </a:ext>
                </a:extLst>
              </a:tr>
              <a:tr h="203200">
                <a:tc>
                  <a:txBody>
                    <a:bodyPr/>
                    <a:lstStyle/>
                    <a:p>
                      <a:pPr algn="l" fontAlgn="b"/>
                      <a:r>
                        <a:rPr lang="en-US" sz="1000" u="none" strike="noStrike" dirty="0" err="1">
                          <a:effectLst/>
                        </a:rPr>
                        <a:t>PrevParentMag</a:t>
                      </a:r>
                      <a:endParaRPr lang="en-US" sz="1000" b="1" i="0" u="none" strike="noStrike" dirty="0">
                        <a:solidFill>
                          <a:srgbClr val="0070C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0.4777</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0.624</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0.77</a:t>
                      </a:r>
                      <a:endParaRPr lang="en-US" sz="1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a:effectLst/>
                        </a:rPr>
                        <a:t>0.4439</a:t>
                      </a:r>
                      <a:endParaRPr lang="en-US" sz="1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000" u="none" strike="noStrike" dirty="0">
                          <a:effectLst/>
                        </a:rPr>
                        <a:t>1.6124</a:t>
                      </a:r>
                      <a:endParaRPr lang="en-US" sz="1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478887"/>
                  </a:ext>
                </a:extLst>
              </a:tr>
            </a:tbl>
          </a:graphicData>
        </a:graphic>
      </p:graphicFrame>
    </p:spTree>
    <p:extLst>
      <p:ext uri="{BB962C8B-B14F-4D97-AF65-F5344CB8AC3E}">
        <p14:creationId xmlns:p14="http://schemas.microsoft.com/office/powerpoint/2010/main" val="55054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A24990-1CCA-4847-9860-51CD20B90805}"/>
              </a:ext>
            </a:extLst>
          </p:cNvPr>
          <p:cNvSpPr txBox="1"/>
          <p:nvPr/>
        </p:nvSpPr>
        <p:spPr>
          <a:xfrm>
            <a:off x="298938" y="140677"/>
            <a:ext cx="10360353" cy="2123658"/>
          </a:xfrm>
          <a:prstGeom prst="rect">
            <a:avLst/>
          </a:prstGeom>
          <a:solidFill>
            <a:schemeClr val="accent4">
              <a:lumMod val="20000"/>
              <a:lumOff val="80000"/>
            </a:schemeClr>
          </a:solidFill>
        </p:spPr>
        <p:txBody>
          <a:bodyPr wrap="square" rtlCol="0">
            <a:spAutoFit/>
          </a:bodyPr>
          <a:lstStyle/>
          <a:p>
            <a:r>
              <a:rPr lang="en-US" sz="2000" b="1" dirty="0"/>
              <a:t>Logistic Regression - errors</a:t>
            </a:r>
          </a:p>
          <a:p>
            <a:pPr marL="342900" indent="-342900">
              <a:buFont typeface="Arial" panose="020B0604020202020204" pitchFamily="34" charset="0"/>
              <a:buChar char="•"/>
            </a:pPr>
            <a:r>
              <a:rPr lang="en-US" b="1" dirty="0"/>
              <a:t>Deviance - </a:t>
            </a:r>
            <a:r>
              <a:rPr lang="en-US" dirty="0"/>
              <a:t>the discrepancy between </a:t>
            </a:r>
            <a:r>
              <a:rPr lang="en-US" b="1" dirty="0">
                <a:solidFill>
                  <a:srgbClr val="FF0000"/>
                </a:solidFill>
              </a:rPr>
              <a:t>the current model </a:t>
            </a:r>
            <a:r>
              <a:rPr lang="en-US" dirty="0"/>
              <a:t>and </a:t>
            </a:r>
            <a:r>
              <a:rPr lang="en-US" b="1" dirty="0">
                <a:solidFill>
                  <a:srgbClr val="FF0000"/>
                </a:solidFill>
              </a:rPr>
              <a:t>the full model</a:t>
            </a:r>
            <a:r>
              <a:rPr lang="en-US" dirty="0"/>
              <a:t>. The full model is the model that has n parameters, one parameter per observation.</a:t>
            </a:r>
            <a:endParaRPr lang="en-US" b="1" dirty="0"/>
          </a:p>
          <a:p>
            <a:pPr marL="342900" indent="-342900">
              <a:buFont typeface="Arial" panose="020B0604020202020204" pitchFamily="34" charset="0"/>
              <a:buChar char="•"/>
            </a:pPr>
            <a:r>
              <a:rPr lang="en-US" b="1" dirty="0"/>
              <a:t>Likelihood Ratio   </a:t>
            </a:r>
            <a:r>
              <a:rPr lang="en-US" b="1" dirty="0">
                <a:solidFill>
                  <a:srgbClr val="0070C0"/>
                </a:solidFill>
              </a:rPr>
              <a:t>LR = -</a:t>
            </a:r>
            <a:r>
              <a:rPr lang="en-US" b="1" i="1" dirty="0">
                <a:solidFill>
                  <a:srgbClr val="0070C0"/>
                </a:solidFill>
              </a:rPr>
              <a:t>2ln( L(m1) / L(m2) )</a:t>
            </a:r>
            <a:r>
              <a:rPr lang="en-US" dirty="0"/>
              <a:t>, where m1,m2 – two models, L – Likelihood.</a:t>
            </a:r>
          </a:p>
          <a:p>
            <a:pPr marL="342900" indent="-342900">
              <a:buFont typeface="Arial" panose="020B0604020202020204" pitchFamily="34" charset="0"/>
              <a:buChar char="•"/>
            </a:pPr>
            <a:r>
              <a:rPr lang="en-US" b="1" dirty="0"/>
              <a:t>Wald Test</a:t>
            </a:r>
            <a:r>
              <a:rPr lang="en-US" dirty="0"/>
              <a:t> - approximates the LR test, but tests only one model against the null hypothesis that a set of parameters is equal to some value.</a:t>
            </a:r>
          </a:p>
          <a:p>
            <a:pPr marL="342900" indent="-342900">
              <a:buFont typeface="Arial" panose="020B0604020202020204" pitchFamily="34" charset="0"/>
              <a:buChar char="•"/>
            </a:pPr>
            <a:r>
              <a:rPr lang="en-US" b="1" dirty="0"/>
              <a:t>Lagrange Multiplier test (Score)</a:t>
            </a:r>
            <a:r>
              <a:rPr lang="en-US" dirty="0"/>
              <a:t> - estimating only a single model, like Wald test. The test statistics is the expected change in the chi-squared statistic for the model if a variable or set of variables is added to the model. The Lagrange multiplier test is sometimes also referred to as a test for omitted variables. They are also sometimes referred to as modification indices.</a:t>
            </a:r>
          </a:p>
        </p:txBody>
      </p:sp>
      <p:sp>
        <p:nvSpPr>
          <p:cNvPr id="2" name="TextBox 1">
            <a:extLst>
              <a:ext uri="{FF2B5EF4-FFF2-40B4-BE49-F238E27FC236}">
                <a16:creationId xmlns:a16="http://schemas.microsoft.com/office/drawing/2014/main" id="{15139C33-6E3C-094D-A80E-2943F38A9CE1}"/>
              </a:ext>
            </a:extLst>
          </p:cNvPr>
          <p:cNvSpPr txBox="1"/>
          <p:nvPr/>
        </p:nvSpPr>
        <p:spPr>
          <a:xfrm>
            <a:off x="7382116" y="5540098"/>
            <a:ext cx="3591137" cy="523220"/>
          </a:xfrm>
          <a:prstGeom prst="rect">
            <a:avLst/>
          </a:prstGeom>
          <a:solidFill>
            <a:schemeClr val="accent4">
              <a:lumMod val="20000"/>
              <a:lumOff val="80000"/>
            </a:schemeClr>
          </a:solidFill>
        </p:spPr>
        <p:txBody>
          <a:bodyPr wrap="square" rtlCol="0">
            <a:spAutoFit/>
          </a:bodyPr>
          <a:lstStyle/>
          <a:p>
            <a:r>
              <a:rPr lang="en-US" dirty="0"/>
              <a:t>Wald test</a:t>
            </a:r>
          </a:p>
          <a:p>
            <a:r>
              <a:rPr lang="en-US" dirty="0"/>
              <a:t> - </a:t>
            </a:r>
            <a:r>
              <a:rPr lang="en-US" dirty="0">
                <a:hlinkClick r:id="rId2"/>
              </a:rPr>
              <a:t>https://en.wikipedia.org/wiki/Wald_test</a:t>
            </a:r>
            <a:endParaRPr lang="en-US" dirty="0"/>
          </a:p>
        </p:txBody>
      </p:sp>
      <p:sp>
        <p:nvSpPr>
          <p:cNvPr id="3" name="TextBox 2">
            <a:extLst>
              <a:ext uri="{FF2B5EF4-FFF2-40B4-BE49-F238E27FC236}">
                <a16:creationId xmlns:a16="http://schemas.microsoft.com/office/drawing/2014/main" id="{FBE670E2-1FC4-CA48-A2FE-EC13372AB514}"/>
              </a:ext>
            </a:extLst>
          </p:cNvPr>
          <p:cNvSpPr txBox="1"/>
          <p:nvPr/>
        </p:nvSpPr>
        <p:spPr>
          <a:xfrm>
            <a:off x="6468328" y="2438992"/>
            <a:ext cx="5418714" cy="2677656"/>
          </a:xfrm>
          <a:prstGeom prst="rect">
            <a:avLst/>
          </a:prstGeom>
          <a:solidFill>
            <a:schemeClr val="accent4">
              <a:lumMod val="20000"/>
              <a:lumOff val="80000"/>
            </a:schemeClr>
          </a:solidFill>
        </p:spPr>
        <p:txBody>
          <a:bodyPr wrap="square" rtlCol="0">
            <a:spAutoFit/>
          </a:bodyPr>
          <a:lstStyle/>
          <a:p>
            <a:r>
              <a:rPr lang="en-US" dirty="0"/>
              <a:t>The likelihood is the probability of the data given the parameter estimates (model).</a:t>
            </a:r>
          </a:p>
          <a:p>
            <a:endParaRPr lang="en-US" dirty="0"/>
          </a:p>
          <a:p>
            <a:r>
              <a:rPr lang="en-US" dirty="0"/>
              <a:t>The goal is to find values for the parameters (coefficients) of the model that maximize value of the likelihood function, that is, to find the set of parameter estimates that make the data most likely.</a:t>
            </a:r>
          </a:p>
          <a:p>
            <a:endParaRPr lang="en-US" dirty="0"/>
          </a:p>
          <a:p>
            <a:r>
              <a:rPr lang="en-US" dirty="0"/>
              <a:t>It is easier to work with the log of the likelihood, rather than the likelihood itself, because it is easier to work with. </a:t>
            </a:r>
          </a:p>
          <a:p>
            <a:r>
              <a:rPr lang="en-US" dirty="0"/>
              <a:t>The log likelihood (i.e., the log of the likelihood) will always be negative, with higher values (closer to zero) indicating a better fitting model.</a:t>
            </a:r>
          </a:p>
        </p:txBody>
      </p:sp>
      <p:pic>
        <p:nvPicPr>
          <p:cNvPr id="7" name="Picture 6">
            <a:extLst>
              <a:ext uri="{FF2B5EF4-FFF2-40B4-BE49-F238E27FC236}">
                <a16:creationId xmlns:a16="http://schemas.microsoft.com/office/drawing/2014/main" id="{4B3E4837-B829-1C4D-9264-D35A6C6534E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6303" y="2567661"/>
            <a:ext cx="5672056" cy="4091483"/>
          </a:xfrm>
          <a:prstGeom prst="rect">
            <a:avLst/>
          </a:prstGeom>
        </p:spPr>
      </p:pic>
    </p:spTree>
    <p:extLst>
      <p:ext uri="{BB962C8B-B14F-4D97-AF65-F5344CB8AC3E}">
        <p14:creationId xmlns:p14="http://schemas.microsoft.com/office/powerpoint/2010/main" val="36570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103812-F4E5-964D-AAE7-B8B4D4A47823}"/>
              </a:ext>
            </a:extLst>
          </p:cNvPr>
          <p:cNvSpPr txBox="1"/>
          <p:nvPr/>
        </p:nvSpPr>
        <p:spPr>
          <a:xfrm>
            <a:off x="0" y="549168"/>
            <a:ext cx="6577705" cy="2246769"/>
          </a:xfrm>
          <a:prstGeom prst="rect">
            <a:avLst/>
          </a:prstGeom>
          <a:solidFill>
            <a:schemeClr val="accent4">
              <a:lumMod val="20000"/>
              <a:lumOff val="80000"/>
            </a:schemeClr>
          </a:solidFill>
        </p:spPr>
        <p:txBody>
          <a:bodyPr wrap="square" rtlCol="0">
            <a:spAutoFit/>
          </a:bodyPr>
          <a:lstStyle/>
          <a:p>
            <a:r>
              <a:rPr lang="en-US" dirty="0"/>
              <a:t>Fitting the model is done using </a:t>
            </a:r>
            <a:r>
              <a:rPr lang="en-US" b="1" dirty="0">
                <a:solidFill>
                  <a:srgbClr val="FF0000"/>
                </a:solidFill>
              </a:rPr>
              <a:t>MLE</a:t>
            </a:r>
            <a:r>
              <a:rPr lang="en-US" dirty="0"/>
              <a:t> (</a:t>
            </a:r>
            <a:r>
              <a:rPr lang="en-US" b="1" dirty="0">
                <a:solidFill>
                  <a:srgbClr val="FF0000"/>
                </a:solidFill>
              </a:rPr>
              <a:t>Maximum Likelihood Estimation</a:t>
            </a:r>
            <a:r>
              <a:rPr lang="en-US" dirty="0"/>
              <a:t>) method.</a:t>
            </a:r>
          </a:p>
          <a:p>
            <a:endParaRPr lang="en-US" dirty="0"/>
          </a:p>
          <a:p>
            <a:r>
              <a:rPr lang="en-US" dirty="0"/>
              <a:t>Fitting meaning: find the vector of parameters </a:t>
            </a:r>
            <a:r>
              <a:rPr lang="el-GR" b="1" dirty="0">
                <a:solidFill>
                  <a:srgbClr val="FF0000"/>
                </a:solidFill>
              </a:rPr>
              <a:t>β⃗</a:t>
            </a:r>
            <a:r>
              <a:rPr lang="en-US" dirty="0"/>
              <a:t> that maximizes the conditional probability of observing the training data.</a:t>
            </a:r>
          </a:p>
          <a:p>
            <a:endParaRPr lang="en-US" dirty="0"/>
          </a:p>
          <a:p>
            <a:r>
              <a:rPr lang="en-US" dirty="0"/>
              <a:t>The MLE solution can be found by </a:t>
            </a:r>
            <a:r>
              <a:rPr lang="en-US" b="1" dirty="0">
                <a:solidFill>
                  <a:srgbClr val="FF0000"/>
                </a:solidFill>
              </a:rPr>
              <a:t>gradient descent</a:t>
            </a:r>
            <a:r>
              <a:rPr lang="en-US" dirty="0"/>
              <a:t>.</a:t>
            </a:r>
          </a:p>
          <a:p>
            <a:endParaRPr lang="en-US" dirty="0"/>
          </a:p>
          <a:p>
            <a:r>
              <a:rPr lang="en-US" dirty="0"/>
              <a:t>The </a:t>
            </a:r>
            <a:r>
              <a:rPr lang="en-US" b="1" dirty="0">
                <a:solidFill>
                  <a:srgbClr val="FF0000"/>
                </a:solidFill>
              </a:rPr>
              <a:t>standard errors </a:t>
            </a:r>
            <a:r>
              <a:rPr lang="en-US" dirty="0"/>
              <a:t>of model coefficients are the </a:t>
            </a:r>
            <a:r>
              <a:rPr lang="en-US" b="1" dirty="0">
                <a:solidFill>
                  <a:srgbClr val="FF0000"/>
                </a:solidFill>
              </a:rPr>
              <a:t>square roots </a:t>
            </a:r>
            <a:r>
              <a:rPr lang="en-US" dirty="0"/>
              <a:t>of the </a:t>
            </a:r>
            <a:r>
              <a:rPr lang="en-US" b="1" dirty="0">
                <a:solidFill>
                  <a:srgbClr val="FF0000"/>
                </a:solidFill>
              </a:rPr>
              <a:t>diagonal entries </a:t>
            </a:r>
            <a:r>
              <a:rPr lang="en-US" dirty="0"/>
              <a:t>of the </a:t>
            </a:r>
            <a:r>
              <a:rPr lang="en-US" b="1" dirty="0">
                <a:solidFill>
                  <a:srgbClr val="FF0000"/>
                </a:solidFill>
              </a:rPr>
              <a:t>covariance matrix </a:t>
            </a:r>
            <a:r>
              <a:rPr lang="en-US" dirty="0"/>
              <a:t>of </a:t>
            </a:r>
            <a:r>
              <a:rPr lang="el-GR" b="1" dirty="0">
                <a:solidFill>
                  <a:srgbClr val="FF0000"/>
                </a:solidFill>
              </a:rPr>
              <a:t>β⃗</a:t>
            </a:r>
            <a:r>
              <a:rPr lang="el-GR" dirty="0"/>
              <a:t> </a:t>
            </a:r>
            <a:r>
              <a:rPr lang="en-US" dirty="0"/>
              <a:t>.</a:t>
            </a:r>
          </a:p>
          <a:p>
            <a:r>
              <a:rPr lang="en-US" dirty="0"/>
              <a:t> - </a:t>
            </a:r>
            <a:r>
              <a:rPr lang="en-US" dirty="0">
                <a:hlinkClick r:id="rId2"/>
              </a:rPr>
              <a:t>https://www.efavdb.com/logistic-regression</a:t>
            </a:r>
            <a:r>
              <a:rPr lang="en-US" dirty="0"/>
              <a:t> </a:t>
            </a:r>
          </a:p>
        </p:txBody>
      </p:sp>
      <p:sp>
        <p:nvSpPr>
          <p:cNvPr id="5" name="TextBox 4">
            <a:extLst>
              <a:ext uri="{FF2B5EF4-FFF2-40B4-BE49-F238E27FC236}">
                <a16:creationId xmlns:a16="http://schemas.microsoft.com/office/drawing/2014/main" id="{46EBE7DC-92F3-4F45-8EA0-5CFF1C4C321C}"/>
              </a:ext>
            </a:extLst>
          </p:cNvPr>
          <p:cNvSpPr txBox="1"/>
          <p:nvPr/>
        </p:nvSpPr>
        <p:spPr>
          <a:xfrm>
            <a:off x="0" y="77159"/>
            <a:ext cx="5040824" cy="400110"/>
          </a:xfrm>
          <a:prstGeom prst="rect">
            <a:avLst/>
          </a:prstGeom>
          <a:noFill/>
        </p:spPr>
        <p:txBody>
          <a:bodyPr wrap="square" rtlCol="0">
            <a:spAutoFit/>
          </a:bodyPr>
          <a:lstStyle/>
          <a:p>
            <a:r>
              <a:rPr lang="en-US" sz="2000" b="1" dirty="0"/>
              <a:t>Logistic Regression – Standard Errors</a:t>
            </a:r>
          </a:p>
        </p:txBody>
      </p:sp>
      <p:pic>
        <p:nvPicPr>
          <p:cNvPr id="3" name="Picture 2">
            <a:extLst>
              <a:ext uri="{FF2B5EF4-FFF2-40B4-BE49-F238E27FC236}">
                <a16:creationId xmlns:a16="http://schemas.microsoft.com/office/drawing/2014/main" id="{413E1C2A-D42F-1E42-95DC-C4F7C329529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7105" y="3517365"/>
            <a:ext cx="5181600" cy="1282700"/>
          </a:xfrm>
          <a:prstGeom prst="rect">
            <a:avLst/>
          </a:prstGeom>
        </p:spPr>
      </p:pic>
      <p:pic>
        <p:nvPicPr>
          <p:cNvPr id="6" name="Picture 5">
            <a:extLst>
              <a:ext uri="{FF2B5EF4-FFF2-40B4-BE49-F238E27FC236}">
                <a16:creationId xmlns:a16="http://schemas.microsoft.com/office/drawing/2014/main" id="{67D9BFB6-7B73-4046-B300-8F2058F432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81880" y="4849965"/>
            <a:ext cx="2171700" cy="596900"/>
          </a:xfrm>
          <a:prstGeom prst="rect">
            <a:avLst/>
          </a:prstGeom>
        </p:spPr>
      </p:pic>
      <p:pic>
        <p:nvPicPr>
          <p:cNvPr id="7" name="Picture 6">
            <a:extLst>
              <a:ext uri="{FF2B5EF4-FFF2-40B4-BE49-F238E27FC236}">
                <a16:creationId xmlns:a16="http://schemas.microsoft.com/office/drawing/2014/main" id="{0197B455-BD50-5C45-845D-94545510DC6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681880" y="5471106"/>
            <a:ext cx="5461000" cy="1016000"/>
          </a:xfrm>
          <a:prstGeom prst="rect">
            <a:avLst/>
          </a:prstGeom>
        </p:spPr>
      </p:pic>
      <p:pic>
        <p:nvPicPr>
          <p:cNvPr id="8" name="Picture 7">
            <a:extLst>
              <a:ext uri="{FF2B5EF4-FFF2-40B4-BE49-F238E27FC236}">
                <a16:creationId xmlns:a16="http://schemas.microsoft.com/office/drawing/2014/main" id="{A62C9B6B-C26C-8A45-8231-7816B3F6ED0F}"/>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917089" y="1746109"/>
            <a:ext cx="3800104" cy="1199407"/>
          </a:xfrm>
          <a:prstGeom prst="rect">
            <a:avLst/>
          </a:prstGeom>
        </p:spPr>
      </p:pic>
      <p:sp>
        <p:nvSpPr>
          <p:cNvPr id="2" name="TextBox 1">
            <a:extLst>
              <a:ext uri="{FF2B5EF4-FFF2-40B4-BE49-F238E27FC236}">
                <a16:creationId xmlns:a16="http://schemas.microsoft.com/office/drawing/2014/main" id="{7CE8515B-E769-E345-8BF5-213853794265}"/>
              </a:ext>
            </a:extLst>
          </p:cNvPr>
          <p:cNvSpPr txBox="1"/>
          <p:nvPr/>
        </p:nvSpPr>
        <p:spPr>
          <a:xfrm>
            <a:off x="-1" y="2817733"/>
            <a:ext cx="6577701" cy="3970318"/>
          </a:xfrm>
          <a:prstGeom prst="rect">
            <a:avLst/>
          </a:prstGeom>
          <a:solidFill>
            <a:schemeClr val="accent6">
              <a:lumMod val="20000"/>
              <a:lumOff val="80000"/>
            </a:schemeClr>
          </a:solidFill>
        </p:spPr>
        <p:txBody>
          <a:bodyPr wrap="square" rtlCol="0">
            <a:spAutoFit/>
          </a:bodyPr>
          <a:lstStyle/>
          <a:p>
            <a:r>
              <a:rPr lang="en-US" b="1" dirty="0">
                <a:solidFill>
                  <a:srgbClr val="FF0000"/>
                </a:solidFill>
              </a:rPr>
              <a:t>Covariance matrix </a:t>
            </a:r>
            <a:r>
              <a:rPr lang="en-US" dirty="0"/>
              <a:t>(also known as auto-covariance matrix, dispersion matrix, variance matrix, or variance–covariance matrix) is a square matrix giving the covariance between each pair of elements of a given random vector. </a:t>
            </a:r>
          </a:p>
          <a:p>
            <a:endParaRPr lang="en-US" dirty="0"/>
          </a:p>
          <a:p>
            <a:r>
              <a:rPr lang="en-US" b="1" dirty="0">
                <a:solidFill>
                  <a:srgbClr val="FF0000"/>
                </a:solidFill>
              </a:rPr>
              <a:t>Diagonal elements </a:t>
            </a:r>
            <a:r>
              <a:rPr lang="en-US" dirty="0"/>
              <a:t>of this matrix are variances, i.e., the covariance of each element with itself.</a:t>
            </a:r>
          </a:p>
          <a:p>
            <a:endParaRPr lang="en-US" dirty="0"/>
          </a:p>
          <a:p>
            <a:r>
              <a:rPr lang="en-US" dirty="0"/>
              <a:t>Generally </a:t>
            </a:r>
            <a:r>
              <a:rPr lang="en-US" b="1" dirty="0">
                <a:solidFill>
                  <a:srgbClr val="0070C0"/>
                </a:solidFill>
              </a:rPr>
              <a:t>it is not possible to write down an explicit expression</a:t>
            </a:r>
            <a:r>
              <a:rPr lang="en-US" dirty="0"/>
              <a:t> for the elements in this matrix (except for very special cases).</a:t>
            </a:r>
          </a:p>
          <a:p>
            <a:endParaRPr lang="en-US" dirty="0"/>
          </a:p>
          <a:p>
            <a:r>
              <a:rPr lang="en-US" b="1" dirty="0">
                <a:solidFill>
                  <a:srgbClr val="FF0000"/>
                </a:solidFill>
              </a:rPr>
              <a:t>MLE</a:t>
            </a:r>
            <a:r>
              <a:rPr lang="en-US" dirty="0"/>
              <a:t> theory states that the estimated large-sample variance-covariance matrix for </a:t>
            </a:r>
            <a:r>
              <a:rPr lang="en-US" b="1" dirty="0">
                <a:solidFill>
                  <a:srgbClr val="FF0000"/>
                </a:solidFill>
              </a:rPr>
              <a:t>MLE</a:t>
            </a:r>
            <a:r>
              <a:rPr lang="en-US" dirty="0"/>
              <a:t> is given by the </a:t>
            </a:r>
            <a:r>
              <a:rPr lang="en-US" b="1" dirty="0">
                <a:solidFill>
                  <a:srgbClr val="FF0000"/>
                </a:solidFill>
              </a:rPr>
              <a:t>inverse of the information matrix</a:t>
            </a:r>
            <a:r>
              <a:rPr lang="en-US" dirty="0"/>
              <a:t>.</a:t>
            </a:r>
          </a:p>
          <a:p>
            <a:r>
              <a:rPr lang="en-US" dirty="0"/>
              <a:t>The elements of </a:t>
            </a:r>
            <a:r>
              <a:rPr lang="en-US" b="1" dirty="0">
                <a:solidFill>
                  <a:srgbClr val="FF0000"/>
                </a:solidFill>
              </a:rPr>
              <a:t>Information Matrix</a:t>
            </a:r>
            <a:r>
              <a:rPr lang="en-US" dirty="0"/>
              <a:t> are the negatives of the expected values of the 2</a:t>
            </a:r>
            <a:r>
              <a:rPr lang="en-US" baseline="30000" dirty="0"/>
              <a:t>nd</a:t>
            </a:r>
            <a:r>
              <a:rPr lang="en-US" dirty="0"/>
              <a:t> order partial derivatives of the logarithm of the likelihood function evaluated at </a:t>
            </a:r>
            <a:r>
              <a:rPr lang="el-GR" b="1" dirty="0">
                <a:solidFill>
                  <a:srgbClr val="FF0000"/>
                </a:solidFill>
              </a:rPr>
              <a:t>β⃗</a:t>
            </a:r>
            <a:r>
              <a:rPr lang="en-US" b="1" dirty="0">
                <a:solidFill>
                  <a:srgbClr val="FF0000"/>
                </a:solidFill>
              </a:rPr>
              <a:t> = b</a:t>
            </a:r>
            <a:r>
              <a:rPr lang="el-GR" b="1" dirty="0">
                <a:solidFill>
                  <a:srgbClr val="FF0000"/>
                </a:solidFill>
              </a:rPr>
              <a:t> ⃗</a:t>
            </a:r>
            <a:r>
              <a:rPr lang="en-US" dirty="0"/>
              <a:t> . </a:t>
            </a:r>
          </a:p>
          <a:p>
            <a:endParaRPr lang="en-US" dirty="0"/>
          </a:p>
          <a:p>
            <a:r>
              <a:rPr lang="en-US" dirty="0"/>
              <a:t>See, for example, this book: </a:t>
            </a:r>
            <a:r>
              <a:rPr lang="en-US" dirty="0">
                <a:solidFill>
                  <a:srgbClr val="0070C0"/>
                </a:solidFill>
              </a:rPr>
              <a:t>Linear Statistical Inference and its Applications - by C. Radhakrishna Rao , 1973</a:t>
            </a:r>
          </a:p>
        </p:txBody>
      </p:sp>
      <p:sp>
        <p:nvSpPr>
          <p:cNvPr id="10" name="TextBox 9">
            <a:extLst>
              <a:ext uri="{FF2B5EF4-FFF2-40B4-BE49-F238E27FC236}">
                <a16:creationId xmlns:a16="http://schemas.microsoft.com/office/drawing/2014/main" id="{1C8E1E93-256C-EE41-84E8-566C27463992}"/>
              </a:ext>
            </a:extLst>
          </p:cNvPr>
          <p:cNvSpPr txBox="1"/>
          <p:nvPr/>
        </p:nvSpPr>
        <p:spPr>
          <a:xfrm>
            <a:off x="7599802" y="277214"/>
            <a:ext cx="4438903" cy="1384995"/>
          </a:xfrm>
          <a:prstGeom prst="rect">
            <a:avLst/>
          </a:prstGeom>
          <a:noFill/>
        </p:spPr>
        <p:txBody>
          <a:bodyPr wrap="square" rtlCol="0">
            <a:spAutoFit/>
          </a:bodyPr>
          <a:lstStyle/>
          <a:p>
            <a:r>
              <a:rPr lang="en-US" dirty="0"/>
              <a:t>The covariance matrix is given by the </a:t>
            </a:r>
            <a:r>
              <a:rPr lang="en-US" b="1" dirty="0">
                <a:solidFill>
                  <a:srgbClr val="FF0000"/>
                </a:solidFill>
              </a:rPr>
              <a:t>inverse of the information matrix</a:t>
            </a:r>
            <a:r>
              <a:rPr lang="en-US" dirty="0"/>
              <a:t>.</a:t>
            </a:r>
          </a:p>
          <a:p>
            <a:r>
              <a:rPr lang="en-US" dirty="0"/>
              <a:t>The elements of </a:t>
            </a:r>
            <a:r>
              <a:rPr lang="en-US" b="1" dirty="0">
                <a:solidFill>
                  <a:srgbClr val="FF0000"/>
                </a:solidFill>
              </a:rPr>
              <a:t>Information Matrix</a:t>
            </a:r>
            <a:r>
              <a:rPr lang="en-US" dirty="0"/>
              <a:t> are the negatives of the expected values of the 2</a:t>
            </a:r>
            <a:r>
              <a:rPr lang="en-US" baseline="30000" dirty="0"/>
              <a:t>nd</a:t>
            </a:r>
            <a:r>
              <a:rPr lang="en-US" dirty="0"/>
              <a:t> order partial derivatives of the logarithm of the likelihood function evaluated at </a:t>
            </a:r>
            <a:r>
              <a:rPr lang="el-GR" b="1" dirty="0">
                <a:solidFill>
                  <a:srgbClr val="FF0000"/>
                </a:solidFill>
              </a:rPr>
              <a:t>β⃗</a:t>
            </a:r>
            <a:r>
              <a:rPr lang="en-US" b="1" dirty="0">
                <a:solidFill>
                  <a:srgbClr val="FF0000"/>
                </a:solidFill>
              </a:rPr>
              <a:t> = b</a:t>
            </a:r>
            <a:r>
              <a:rPr lang="el-GR" b="1" dirty="0">
                <a:solidFill>
                  <a:srgbClr val="FF0000"/>
                </a:solidFill>
              </a:rPr>
              <a:t> ⃗</a:t>
            </a:r>
            <a:r>
              <a:rPr lang="en-US" dirty="0"/>
              <a:t> . </a:t>
            </a:r>
          </a:p>
        </p:txBody>
      </p:sp>
      <p:cxnSp>
        <p:nvCxnSpPr>
          <p:cNvPr id="12" name="Straight Connector 11">
            <a:extLst>
              <a:ext uri="{FF2B5EF4-FFF2-40B4-BE49-F238E27FC236}">
                <a16:creationId xmlns:a16="http://schemas.microsoft.com/office/drawing/2014/main" id="{3CC74378-C57C-A44B-AA3F-A4CA8F3D11DF}"/>
              </a:ext>
            </a:extLst>
          </p:cNvPr>
          <p:cNvCxnSpPr/>
          <p:nvPr/>
        </p:nvCxnSpPr>
        <p:spPr>
          <a:xfrm>
            <a:off x="7106858" y="77159"/>
            <a:ext cx="0" cy="3129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95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2884</TotalTime>
  <Words>2210</Words>
  <Application>Microsoft Macintosh PowerPoint</Application>
  <PresentationFormat>Widescreen</PresentationFormat>
  <Paragraphs>278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Consolas</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279</cp:revision>
  <cp:lastPrinted>2020-09-21T17:22:59Z</cp:lastPrinted>
  <dcterms:modified xsi:type="dcterms:W3CDTF">2022-06-10T21:34:05Z</dcterms:modified>
</cp:coreProperties>
</file>