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310" r:id="rId2"/>
    <p:sldId id="311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618C5A-BF4F-44D7-ADB2-C5301EF81F8A}">
  <a:tblStyle styleId="{B1618C5A-BF4F-44D7-ADB2-C5301EF81F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46"/>
    <p:restoredTop sz="92182"/>
  </p:normalViewPr>
  <p:slideViewPr>
    <p:cSldViewPr snapToGrid="0" snapToObjects="1">
      <p:cViewPr varScale="1">
        <p:scale>
          <a:sx n="127" d="100"/>
          <a:sy n="127" d="100"/>
        </p:scale>
        <p:origin x="1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itannica.com/science/statistics/Experimental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522214-AFB0-564D-BD12-807FFF240F75}"/>
              </a:ext>
            </a:extLst>
          </p:cNvPr>
          <p:cNvSpPr txBox="1"/>
          <p:nvPr/>
        </p:nvSpPr>
        <p:spPr>
          <a:xfrm>
            <a:off x="0" y="0"/>
            <a:ext cx="4669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Experimental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AD4B69-569A-F246-A34E-1020E0FF5EF7}"/>
              </a:ext>
            </a:extLst>
          </p:cNvPr>
          <p:cNvSpPr txBox="1"/>
          <p:nvPr/>
        </p:nvSpPr>
        <p:spPr>
          <a:xfrm>
            <a:off x="1892186" y="944916"/>
            <a:ext cx="8164305" cy="53245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Experimental design - design and analysis of experiments.</a:t>
            </a:r>
          </a:p>
          <a:p>
            <a:endParaRPr lang="en-US" dirty="0"/>
          </a:p>
          <a:p>
            <a:r>
              <a:rPr lang="en-US" dirty="0"/>
              <a:t>Good review - </a:t>
            </a:r>
            <a:r>
              <a:rPr lang="en-US" dirty="0">
                <a:hlinkClick r:id="rId2"/>
              </a:rPr>
              <a:t>https://www.britannica.com/science/statistics/Experimental-design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Three common designs: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completely randomized design</a:t>
            </a:r>
            <a:r>
              <a:rPr lang="en-US" dirty="0"/>
              <a:t> - treatments are randomly assigned to the experimental units. </a:t>
            </a:r>
            <a:br>
              <a:rPr lang="en-US" dirty="0"/>
            </a:br>
            <a:r>
              <a:rPr lang="en-US" dirty="0"/>
              <a:t>Results may be affected by factors not accounted for by the experimenter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randomized block design</a:t>
            </a:r>
            <a:r>
              <a:rPr lang="en-US" dirty="0"/>
              <a:t> – compare results of treatments for each block separately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factorial design</a:t>
            </a:r>
            <a:r>
              <a:rPr lang="en-US" dirty="0"/>
              <a:t> – two or more variables are evaluated.</a:t>
            </a:r>
          </a:p>
          <a:p>
            <a:endParaRPr lang="en-US" dirty="0"/>
          </a:p>
          <a:p>
            <a:r>
              <a:rPr lang="cy-GB" b="1" dirty="0">
                <a:solidFill>
                  <a:srgbClr val="FF0000"/>
                </a:solidFill>
              </a:rPr>
              <a:t>Analysis of variance</a:t>
            </a:r>
            <a:r>
              <a:rPr lang="cy-GB" dirty="0"/>
              <a:t> and </a:t>
            </a:r>
            <a:r>
              <a:rPr lang="cy-GB" b="1" dirty="0">
                <a:solidFill>
                  <a:srgbClr val="FF0000"/>
                </a:solidFill>
              </a:rPr>
              <a:t>significance testing</a:t>
            </a:r>
            <a:r>
              <a:rPr lang="cy-GB" dirty="0"/>
              <a:t> (a hypothesis test).</a:t>
            </a:r>
          </a:p>
          <a:p>
            <a:endParaRPr lang="cy-GB" dirty="0"/>
          </a:p>
          <a:p>
            <a:r>
              <a:rPr lang="cy-GB" b="1" dirty="0">
                <a:solidFill>
                  <a:srgbClr val="00B050"/>
                </a:solidFill>
              </a:rPr>
              <a:t>Regression</a:t>
            </a:r>
            <a:r>
              <a:rPr lang="cy-GB" dirty="0"/>
              <a:t> and </a:t>
            </a:r>
            <a:r>
              <a:rPr lang="cy-GB" b="1" dirty="0">
                <a:solidFill>
                  <a:srgbClr val="00B050"/>
                </a:solidFill>
              </a:rPr>
              <a:t>correlation</a:t>
            </a:r>
            <a:r>
              <a:rPr lang="cy-GB" dirty="0"/>
              <a:t> analysis, </a:t>
            </a:r>
            <a:r>
              <a:rPr lang="cy-GB" b="1" dirty="0">
                <a:solidFill>
                  <a:srgbClr val="00B050"/>
                </a:solidFill>
              </a:rPr>
              <a:t>residual</a:t>
            </a:r>
            <a:r>
              <a:rPr lang="cy-GB" dirty="0"/>
              <a:t> analysis, graphical plots. </a:t>
            </a:r>
          </a:p>
          <a:p>
            <a:r>
              <a:rPr lang="cy-GB" dirty="0"/>
              <a:t>   Correlation coefficient. </a:t>
            </a:r>
          </a:p>
          <a:p>
            <a:r>
              <a:rPr lang="cy-GB" dirty="0"/>
              <a:t>   Correlation doesn't mean causation.</a:t>
            </a:r>
          </a:p>
          <a:p>
            <a:endParaRPr lang="cy-GB" dirty="0"/>
          </a:p>
          <a:p>
            <a:r>
              <a:rPr lang="cy-GB" b="1" dirty="0">
                <a:solidFill>
                  <a:srgbClr val="00B050"/>
                </a:solidFill>
              </a:rPr>
              <a:t>Time Series</a:t>
            </a:r>
            <a:r>
              <a:rPr lang="cy-GB" dirty="0"/>
              <a:t> and </a:t>
            </a:r>
            <a:r>
              <a:rPr lang="cy-GB" b="1" dirty="0">
                <a:solidFill>
                  <a:srgbClr val="00B050"/>
                </a:solidFill>
              </a:rPr>
              <a:t>Forecasting</a:t>
            </a:r>
            <a:r>
              <a:rPr lang="cy-GB" dirty="0"/>
              <a:t> (monthly, weekly, etc. data) </a:t>
            </a:r>
          </a:p>
          <a:p>
            <a:r>
              <a:rPr lang="cy-GB" dirty="0"/>
              <a:t>    ARIMA, econometric models (involves multiple predictors), etc.</a:t>
            </a:r>
          </a:p>
          <a:p>
            <a:endParaRPr lang="cy-GB" dirty="0"/>
          </a:p>
          <a:p>
            <a:r>
              <a:rPr lang="cy-GB" b="1" dirty="0">
                <a:solidFill>
                  <a:srgbClr val="FF0000"/>
                </a:solidFill>
              </a:rPr>
              <a:t>Nonparametric Methods</a:t>
            </a:r>
            <a:r>
              <a:rPr lang="cy-GB" dirty="0"/>
              <a:t> (no assumption about the population probability distribution). </a:t>
            </a:r>
          </a:p>
          <a:p>
            <a:r>
              <a:rPr lang="cy-GB" dirty="0"/>
              <a:t>    Example: The </a:t>
            </a:r>
            <a:r>
              <a:rPr lang="cy-GB" b="1" dirty="0">
                <a:solidFill>
                  <a:srgbClr val="00B050"/>
                </a:solidFill>
              </a:rPr>
              <a:t>Wilcoxon</a:t>
            </a:r>
            <a:r>
              <a:rPr lang="cy-GB" dirty="0"/>
              <a:t> signed-rank test can be used to test hypotheses about two populations.</a:t>
            </a:r>
          </a:p>
          <a:p>
            <a:r>
              <a:rPr lang="cy-GB" dirty="0"/>
              <a:t>    Other examples:</a:t>
            </a:r>
          </a:p>
          <a:p>
            <a:r>
              <a:rPr lang="cy-GB" dirty="0"/>
              <a:t>       </a:t>
            </a:r>
            <a:r>
              <a:rPr lang="cy-GB" b="1" dirty="0">
                <a:solidFill>
                  <a:srgbClr val="00B050"/>
                </a:solidFill>
              </a:rPr>
              <a:t>Mann-Whitney-Wilcoxon</a:t>
            </a:r>
            <a:r>
              <a:rPr lang="cy-GB" dirty="0"/>
              <a:t> test,</a:t>
            </a:r>
          </a:p>
          <a:p>
            <a:r>
              <a:rPr lang="cy-GB" dirty="0"/>
              <a:t>       </a:t>
            </a:r>
            <a:r>
              <a:rPr lang="cy-GB" b="1" dirty="0">
                <a:solidFill>
                  <a:srgbClr val="00B050"/>
                </a:solidFill>
              </a:rPr>
              <a:t>Spearman rank correlation</a:t>
            </a:r>
            <a:r>
              <a:rPr lang="cy-GB" dirty="0"/>
              <a:t> coefficient</a:t>
            </a:r>
          </a:p>
        </p:txBody>
      </p:sp>
    </p:spTree>
    <p:extLst>
      <p:ext uri="{BB962C8B-B14F-4D97-AF65-F5344CB8AC3E}">
        <p14:creationId xmlns:p14="http://schemas.microsoft.com/office/powerpoint/2010/main" val="217980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522214-AFB0-564D-BD12-807FFF240F75}"/>
              </a:ext>
            </a:extLst>
          </p:cNvPr>
          <p:cNvSpPr txBox="1"/>
          <p:nvPr/>
        </p:nvSpPr>
        <p:spPr>
          <a:xfrm>
            <a:off x="0" y="0"/>
            <a:ext cx="5972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Experimental Design - continued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AD4B69-569A-F246-A34E-1020E0FF5EF7}"/>
              </a:ext>
            </a:extLst>
          </p:cNvPr>
          <p:cNvSpPr txBox="1"/>
          <p:nvPr/>
        </p:nvSpPr>
        <p:spPr>
          <a:xfrm>
            <a:off x="1764992" y="725091"/>
            <a:ext cx="8662016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cy-GB" b="1" dirty="0">
                <a:solidFill>
                  <a:srgbClr val="FF0000"/>
                </a:solidFill>
              </a:rPr>
              <a:t>Statistical Quality Control</a:t>
            </a:r>
            <a:r>
              <a:rPr lang="cy-GB" dirty="0"/>
              <a:t> - monitoring the quality of products and services,</a:t>
            </a:r>
          </a:p>
          <a:p>
            <a:r>
              <a:rPr lang="cy-GB" dirty="0"/>
              <a:t>      </a:t>
            </a:r>
            <a:r>
              <a:rPr lang="cy-GB" b="1" dirty="0">
                <a:solidFill>
                  <a:srgbClr val="FF0000"/>
                </a:solidFill>
              </a:rPr>
              <a:t>acceptance sampling</a:t>
            </a:r>
            <a:r>
              <a:rPr lang="cy-GB" dirty="0"/>
              <a:t> (count number of defects in a sample), </a:t>
            </a:r>
          </a:p>
          <a:p>
            <a:r>
              <a:rPr lang="cy-GB" dirty="0"/>
              <a:t>      producer’s risk, consumer’s risk. </a:t>
            </a:r>
          </a:p>
          <a:p>
            <a:r>
              <a:rPr lang="cy-GB" dirty="0"/>
              <a:t>      Control charts. </a:t>
            </a:r>
          </a:p>
          <a:p>
            <a:endParaRPr lang="cy-GB" dirty="0"/>
          </a:p>
          <a:p>
            <a:r>
              <a:rPr lang="cy-GB" b="1" dirty="0">
                <a:solidFill>
                  <a:srgbClr val="FF0000"/>
                </a:solidFill>
              </a:rPr>
              <a:t>Statistical Inference</a:t>
            </a:r>
            <a:r>
              <a:rPr lang="cy-GB" dirty="0"/>
              <a:t> - using data from a noisy sample </a:t>
            </a:r>
          </a:p>
          <a:p>
            <a:r>
              <a:rPr lang="cy-GB" dirty="0"/>
              <a:t>    to make estimates or test hypotheses about the whole population.</a:t>
            </a:r>
          </a:p>
          <a:p>
            <a:endParaRPr lang="cy-GB" dirty="0"/>
          </a:p>
          <a:p>
            <a:r>
              <a:rPr lang="cy-GB" b="1" dirty="0">
                <a:solidFill>
                  <a:srgbClr val="FF0000"/>
                </a:solidFill>
              </a:rPr>
              <a:t>Sample Survey Methods</a:t>
            </a:r>
            <a:r>
              <a:rPr lang="cy-GB" dirty="0"/>
              <a:t> - mail, phone, interview. </a:t>
            </a:r>
          </a:p>
          <a:p>
            <a:r>
              <a:rPr lang="cy-GB" dirty="0"/>
              <a:t>    Sampling error - difference between a population parameter and a sample statistic. </a:t>
            </a:r>
          </a:p>
          <a:p>
            <a:r>
              <a:rPr lang="cy-GB" dirty="0"/>
              <a:t>    Probability sampling methods (probability of unit appearing in the sample is known).</a:t>
            </a:r>
          </a:p>
          <a:p>
            <a:endParaRPr lang="cy-GB" dirty="0"/>
          </a:p>
          <a:p>
            <a:r>
              <a:rPr lang="cy-GB" b="1" dirty="0">
                <a:solidFill>
                  <a:srgbClr val="FF0000"/>
                </a:solidFill>
              </a:rPr>
              <a:t>Simple random sampling</a:t>
            </a:r>
            <a:r>
              <a:rPr lang="cy-GB" dirty="0"/>
              <a:t> - every possible sample of size n has the same probability of being selected.</a:t>
            </a:r>
          </a:p>
          <a:p>
            <a:endParaRPr lang="cy-GB" dirty="0"/>
          </a:p>
          <a:p>
            <a:r>
              <a:rPr lang="cy-GB" b="1" dirty="0">
                <a:solidFill>
                  <a:srgbClr val="FF0000"/>
                </a:solidFill>
              </a:rPr>
              <a:t>Stratified simple random sampling</a:t>
            </a:r>
            <a:r>
              <a:rPr lang="cy-GB" dirty="0"/>
              <a:t> - population is partitioned into homogenious groups called </a:t>
            </a:r>
            <a:r>
              <a:rPr lang="cy-GB" b="1" dirty="0">
                <a:solidFill>
                  <a:srgbClr val="00B050"/>
                </a:solidFill>
              </a:rPr>
              <a:t>strata</a:t>
            </a:r>
            <a:r>
              <a:rPr lang="cy-GB" dirty="0"/>
              <a:t>, </a:t>
            </a:r>
          </a:p>
          <a:p>
            <a:r>
              <a:rPr lang="cy-GB" dirty="0"/>
              <a:t>    and a simple random sample is selected from each </a:t>
            </a:r>
            <a:r>
              <a:rPr lang="cy-GB" b="1" dirty="0">
                <a:solidFill>
                  <a:srgbClr val="00B050"/>
                </a:solidFill>
              </a:rPr>
              <a:t>stratum</a:t>
            </a:r>
            <a:r>
              <a:rPr lang="cy-GB" dirty="0"/>
              <a:t>. </a:t>
            </a:r>
          </a:p>
          <a:p>
            <a:endParaRPr lang="cy-GB" dirty="0"/>
          </a:p>
          <a:p>
            <a:r>
              <a:rPr lang="cy-GB" b="1" dirty="0">
                <a:solidFill>
                  <a:srgbClr val="FF0000"/>
                </a:solidFill>
              </a:rPr>
              <a:t>Cluster sampling</a:t>
            </a:r>
            <a:r>
              <a:rPr lang="cy-GB" dirty="0"/>
              <a:t> - partitioning the population into separate groups called </a:t>
            </a:r>
            <a:r>
              <a:rPr lang="cy-GB" b="1" dirty="0">
                <a:solidFill>
                  <a:srgbClr val="00B050"/>
                </a:solidFill>
              </a:rPr>
              <a:t>clusters</a:t>
            </a:r>
            <a:r>
              <a:rPr lang="cy-GB" dirty="0"/>
              <a:t>. </a:t>
            </a:r>
          </a:p>
          <a:p>
            <a:r>
              <a:rPr lang="cy-GB" dirty="0"/>
              <a:t>    Unlike in the case of stratified simple random sampling, it is desirable for the clusters </a:t>
            </a:r>
          </a:p>
          <a:p>
            <a:r>
              <a:rPr lang="cy-GB" dirty="0"/>
              <a:t>    to be composed of heterogeneous units. </a:t>
            </a:r>
          </a:p>
          <a:p>
            <a:r>
              <a:rPr lang="cy-GB" dirty="0"/>
              <a:t>    Example – geo-area sampling, where the clusters are counties, townships, city blocks, </a:t>
            </a:r>
          </a:p>
          <a:p>
            <a:r>
              <a:rPr lang="cy-GB" dirty="0"/>
              <a:t>    or other well-defined geographic sections of the population.</a:t>
            </a:r>
          </a:p>
          <a:p>
            <a:endParaRPr lang="cy-GB" dirty="0"/>
          </a:p>
          <a:p>
            <a:r>
              <a:rPr lang="cy-GB" b="1" dirty="0">
                <a:solidFill>
                  <a:srgbClr val="FF0000"/>
                </a:solidFill>
              </a:rPr>
              <a:t>Decision Analysis</a:t>
            </a:r>
            <a:r>
              <a:rPr lang="cy-GB" dirty="0"/>
              <a:t> (a.k.a. </a:t>
            </a:r>
            <a:r>
              <a:rPr lang="cy-GB" b="1" dirty="0">
                <a:solidFill>
                  <a:srgbClr val="00B050"/>
                </a:solidFill>
              </a:rPr>
              <a:t>statistical decision theory</a:t>
            </a:r>
            <a:r>
              <a:rPr lang="cy-GB" dirty="0"/>
              <a:t>) - choose optimal decisions. </a:t>
            </a:r>
            <a:br>
              <a:rPr lang="cy-GB" dirty="0"/>
            </a:br>
            <a:r>
              <a:rPr lang="cy-GB" dirty="0"/>
              <a:t>    Finite or infinite set of alternatives. </a:t>
            </a:r>
          </a:p>
          <a:p>
            <a:r>
              <a:rPr lang="cy-GB" dirty="0"/>
              <a:t>    Sequential decision-making situations. </a:t>
            </a:r>
          </a:p>
          <a:p>
            <a:r>
              <a:rPr lang="cy-GB" dirty="0"/>
              <a:t>    A decision tree, contingency plans.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0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2947</TotalTime>
  <Words>424</Words>
  <Application>Microsoft Macintosh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290</cp:revision>
  <cp:lastPrinted>2020-09-21T17:22:59Z</cp:lastPrinted>
  <dcterms:modified xsi:type="dcterms:W3CDTF">2022-06-17T21:06:36Z</dcterms:modified>
</cp:coreProperties>
</file>