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384" r:id="rId2"/>
    <p:sldId id="258" r:id="rId3"/>
    <p:sldId id="323" r:id="rId4"/>
    <p:sldId id="353" r:id="rId5"/>
    <p:sldId id="316" r:id="rId6"/>
    <p:sldId id="383" r:id="rId7"/>
    <p:sldId id="320" r:id="rId8"/>
    <p:sldId id="354" r:id="rId9"/>
    <p:sldId id="319" r:id="rId10"/>
    <p:sldId id="317" r:id="rId11"/>
    <p:sldId id="318" r:id="rId12"/>
    <p:sldId id="314" r:id="rId13"/>
    <p:sldId id="321" r:id="rId14"/>
    <p:sldId id="313" r:id="rId15"/>
    <p:sldId id="294" r:id="rId16"/>
    <p:sldId id="346" r:id="rId17"/>
    <p:sldId id="256" r:id="rId18"/>
    <p:sldId id="352"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618C5A-BF4F-44D7-ADB2-C5301EF81F8A}">
  <a:tblStyle styleId="{B1618C5A-BF4F-44D7-ADB2-C5301EF81F8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01"/>
    <p:restoredTop sz="95567"/>
  </p:normalViewPr>
  <p:slideViewPr>
    <p:cSldViewPr snapToGrid="0" snapToObjects="1">
      <p:cViewPr varScale="1">
        <p:scale>
          <a:sx n="128" d="100"/>
          <a:sy n="128" d="100"/>
        </p:scale>
        <p:origin x="2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8630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602e96b36d_0_1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602e96b36d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602e96b36d_0_1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602e96b36d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3527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 name="Google Shape;36;p5"/>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tiff"/><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19.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tiff"/><Relationship Id="rId2" Type="http://schemas.openxmlformats.org/officeDocument/2006/relationships/image" Target="../media/image21.tiff"/><Relationship Id="rId1" Type="http://schemas.openxmlformats.org/officeDocument/2006/relationships/slideLayout" Target="../slideLayouts/slideLayout2.xml"/><Relationship Id="rId6" Type="http://schemas.openxmlformats.org/officeDocument/2006/relationships/image" Target="../media/image25.tiff"/><Relationship Id="rId5" Type="http://schemas.openxmlformats.org/officeDocument/2006/relationships/image" Target="../media/image24.tiff"/><Relationship Id="rId4" Type="http://schemas.openxmlformats.org/officeDocument/2006/relationships/image" Target="../media/image23.tif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www.researchgate.net/post/What_is_the_relationship_between_R-squared_and_p-value_in_a_regressi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lG4VkPoG3ko"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hyperlink" Target="https://www.merckmanuals.com/professional/special-subjects/clinical-decision-making/understanding-medical-tests-and-test-results" TargetMode="External"/><Relationship Id="rId1" Type="http://schemas.openxmlformats.org/officeDocument/2006/relationships/slideLayout" Target="../slideLayouts/slideLayout6.xml"/><Relationship Id="rId4" Type="http://schemas.openxmlformats.org/officeDocument/2006/relationships/image" Target="../media/image27.tif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Confidence_interval" TargetMode="External"/><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www.dummies.com/education/math/statistics/how-sample-size-affects-the-margin-of-error/" TargetMode="External"/><Relationship Id="rId5" Type="http://schemas.openxmlformats.org/officeDocument/2006/relationships/hyperlink" Target="https://www.surveymonkey.com/mp/margin-of-error-calculator/" TargetMode="External"/><Relationship Id="rId4" Type="http://schemas.openxmlformats.org/officeDocument/2006/relationships/hyperlink" Target="https://en.wikipedia.org/wiki/Margin_of_error"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hyperlink" Target="https://en.wikipedia.org/wiki/Statistical_hypothesis_testing"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Checking_whether_a_coin_is_fair" TargetMode="External"/><Relationship Id="rId7" Type="http://schemas.openxmlformats.org/officeDocument/2006/relationships/image" Target="../media/image9.tiff"/><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6.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image" Target="../media/image10.tiff"/><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13.png"/><Relationship Id="rId4" Type="http://schemas.openxmlformats.org/officeDocument/2006/relationships/image" Target="../media/image1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645505-F939-9AB4-6B14-3C56F76E83C9}"/>
              </a:ext>
            </a:extLst>
          </p:cNvPr>
          <p:cNvSpPr txBox="1"/>
          <p:nvPr/>
        </p:nvSpPr>
        <p:spPr>
          <a:xfrm>
            <a:off x="1524000" y="2679700"/>
            <a:ext cx="8839200" cy="1200329"/>
          </a:xfrm>
          <a:prstGeom prst="rect">
            <a:avLst/>
          </a:prstGeom>
          <a:noFill/>
        </p:spPr>
        <p:txBody>
          <a:bodyPr wrap="square" rtlCol="0">
            <a:spAutoFit/>
          </a:bodyPr>
          <a:lstStyle/>
          <a:p>
            <a:r>
              <a:rPr lang="en-US" sz="7200" b="1" dirty="0">
                <a:solidFill>
                  <a:srgbClr val="00B0F0"/>
                </a:solidFill>
              </a:rPr>
              <a:t>Hypothesis Testing</a:t>
            </a:r>
          </a:p>
        </p:txBody>
      </p:sp>
    </p:spTree>
    <p:extLst>
      <p:ext uri="{BB962C8B-B14F-4D97-AF65-F5344CB8AC3E}">
        <p14:creationId xmlns:p14="http://schemas.microsoft.com/office/powerpoint/2010/main" val="2145803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C7EE05-91A5-E543-BE7D-332DF5260DF7}"/>
              </a:ext>
            </a:extLst>
          </p:cNvPr>
          <p:cNvSpPr txBox="1"/>
          <p:nvPr/>
        </p:nvSpPr>
        <p:spPr>
          <a:xfrm>
            <a:off x="0" y="0"/>
            <a:ext cx="3357349" cy="400110"/>
          </a:xfrm>
          <a:prstGeom prst="rect">
            <a:avLst/>
          </a:prstGeom>
          <a:noFill/>
        </p:spPr>
        <p:txBody>
          <a:bodyPr wrap="square" rtlCol="0">
            <a:spAutoFit/>
          </a:bodyPr>
          <a:lstStyle/>
          <a:p>
            <a:r>
              <a:rPr lang="en-US" sz="2000" b="1" dirty="0"/>
              <a:t>Binomial Test in Python</a:t>
            </a:r>
          </a:p>
        </p:txBody>
      </p:sp>
      <p:sp>
        <p:nvSpPr>
          <p:cNvPr id="8" name="TextBox 7">
            <a:extLst>
              <a:ext uri="{FF2B5EF4-FFF2-40B4-BE49-F238E27FC236}">
                <a16:creationId xmlns:a16="http://schemas.microsoft.com/office/drawing/2014/main" id="{67E0F2BD-74F5-4345-BD31-1FBC2B73E1BA}"/>
              </a:ext>
            </a:extLst>
          </p:cNvPr>
          <p:cNvSpPr txBox="1"/>
          <p:nvPr/>
        </p:nvSpPr>
        <p:spPr>
          <a:xfrm>
            <a:off x="55090" y="507831"/>
            <a:ext cx="3871452" cy="1384995"/>
          </a:xfrm>
          <a:prstGeom prst="rect">
            <a:avLst/>
          </a:prstGeom>
          <a:noFill/>
        </p:spPr>
        <p:txBody>
          <a:bodyPr wrap="square" rtlCol="0">
            <a:spAutoFit/>
          </a:bodyPr>
          <a:lstStyle/>
          <a:p>
            <a:r>
              <a:rPr lang="en-US" b="1" dirty="0">
                <a:solidFill>
                  <a:srgbClr val="00B050"/>
                </a:solidFill>
                <a:latin typeface="Consolas" panose="020B0609020204030204" pitchFamily="49" charset="0"/>
                <a:cs typeface="Consolas" panose="020B0609020204030204" pitchFamily="49" charset="0"/>
              </a:rPr>
              <a:t># binomial distribution</a:t>
            </a:r>
          </a:p>
          <a:p>
            <a:endParaRPr lang="en-US" b="1" dirty="0">
              <a:solidFill>
                <a:srgbClr val="00B050"/>
              </a:solidFill>
              <a:latin typeface="Consolas" panose="020B0609020204030204" pitchFamily="49" charset="0"/>
              <a:cs typeface="Consolas" panose="020B0609020204030204" pitchFamily="49" charset="0"/>
            </a:endParaRPr>
          </a:p>
          <a:p>
            <a:r>
              <a:rPr lang="en-US" b="1" dirty="0" err="1">
                <a:solidFill>
                  <a:srgbClr val="FF0000"/>
                </a:solidFill>
                <a:latin typeface="Consolas" panose="020B0609020204030204" pitchFamily="49" charset="0"/>
                <a:cs typeface="Consolas" panose="020B0609020204030204" pitchFamily="49" charset="0"/>
              </a:rPr>
              <a:t>pmf</a:t>
            </a:r>
            <a:r>
              <a:rPr lang="en-US" dirty="0">
                <a:solidFill>
                  <a:schemeClr val="tx1"/>
                </a:solidFill>
                <a:latin typeface="Consolas" panose="020B0609020204030204" pitchFamily="49" charset="0"/>
                <a:cs typeface="Consolas" panose="020B0609020204030204" pitchFamily="49" charset="0"/>
              </a:rPr>
              <a:t> = </a:t>
            </a:r>
            <a:r>
              <a:rPr lang="en-US" b="1" dirty="0">
                <a:solidFill>
                  <a:srgbClr val="0070C0"/>
                </a:solidFill>
                <a:latin typeface="Consolas" panose="020B0609020204030204" pitchFamily="49" charset="0"/>
                <a:cs typeface="Consolas" panose="020B0609020204030204" pitchFamily="49" charset="0"/>
              </a:rPr>
              <a:t>probability mass function </a:t>
            </a:r>
            <a:r>
              <a:rPr lang="en-US" dirty="0">
                <a:solidFill>
                  <a:schemeClr val="tx1"/>
                </a:solidFill>
                <a:latin typeface="Consolas" panose="020B0609020204030204" pitchFamily="49" charset="0"/>
                <a:cs typeface="Consolas" panose="020B0609020204030204" pitchFamily="49" charset="0"/>
              </a:rPr>
              <a:t>- gives the probability that a discrete random variable is exactly equal to some value</a:t>
            </a:r>
            <a:endParaRPr lang="en-US" b="1" dirty="0">
              <a:solidFill>
                <a:srgbClr val="00B050"/>
              </a:solidFill>
              <a:latin typeface="Consolas" panose="020B0609020204030204" pitchFamily="49" charset="0"/>
              <a:cs typeface="Consolas" panose="020B0609020204030204" pitchFamily="49" charset="0"/>
            </a:endParaRPr>
          </a:p>
        </p:txBody>
      </p:sp>
      <p:pic>
        <p:nvPicPr>
          <p:cNvPr id="9" name="Picture 8">
            <a:extLst>
              <a:ext uri="{FF2B5EF4-FFF2-40B4-BE49-F238E27FC236}">
                <a16:creationId xmlns:a16="http://schemas.microsoft.com/office/drawing/2014/main" id="{4527922F-8D38-BD4E-A8D7-5C774E16BA5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64141" y="1752488"/>
            <a:ext cx="2260600" cy="647700"/>
          </a:xfrm>
          <a:prstGeom prst="rect">
            <a:avLst/>
          </a:prstGeom>
        </p:spPr>
      </p:pic>
      <p:sp>
        <p:nvSpPr>
          <p:cNvPr id="11" name="TextBox 10">
            <a:extLst>
              <a:ext uri="{FF2B5EF4-FFF2-40B4-BE49-F238E27FC236}">
                <a16:creationId xmlns:a16="http://schemas.microsoft.com/office/drawing/2014/main" id="{6711EA37-ED1E-A141-9FE5-CBEDD2E74AE6}"/>
              </a:ext>
            </a:extLst>
          </p:cNvPr>
          <p:cNvSpPr txBox="1"/>
          <p:nvPr/>
        </p:nvSpPr>
        <p:spPr>
          <a:xfrm>
            <a:off x="0" y="1940107"/>
            <a:ext cx="1462340" cy="307777"/>
          </a:xfrm>
          <a:prstGeom prst="rect">
            <a:avLst/>
          </a:prstGeom>
          <a:noFill/>
        </p:spPr>
        <p:txBody>
          <a:bodyPr wrap="square" rtlCol="0">
            <a:spAutoFit/>
          </a:bodyPr>
          <a:lstStyle/>
          <a:p>
            <a:r>
              <a:rPr lang="en-US" dirty="0"/>
              <a:t>Binomial PMF :</a:t>
            </a:r>
          </a:p>
        </p:txBody>
      </p:sp>
      <p:pic>
        <p:nvPicPr>
          <p:cNvPr id="3" name="Picture 2">
            <a:extLst>
              <a:ext uri="{FF2B5EF4-FFF2-40B4-BE49-F238E27FC236}">
                <a16:creationId xmlns:a16="http://schemas.microsoft.com/office/drawing/2014/main" id="{8A7A16D1-6A82-EE42-84CE-7A1B0E0722C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07674" y="2969585"/>
            <a:ext cx="1955444" cy="1303629"/>
          </a:xfrm>
          <a:prstGeom prst="rect">
            <a:avLst/>
          </a:prstGeom>
        </p:spPr>
      </p:pic>
      <p:sp>
        <p:nvSpPr>
          <p:cNvPr id="13" name="TextBox 12">
            <a:extLst>
              <a:ext uri="{FF2B5EF4-FFF2-40B4-BE49-F238E27FC236}">
                <a16:creationId xmlns:a16="http://schemas.microsoft.com/office/drawing/2014/main" id="{7A8963DC-8A72-D44C-ABD9-A5F73EA7B869}"/>
              </a:ext>
            </a:extLst>
          </p:cNvPr>
          <p:cNvSpPr txBox="1"/>
          <p:nvPr/>
        </p:nvSpPr>
        <p:spPr>
          <a:xfrm>
            <a:off x="4082134" y="5663334"/>
            <a:ext cx="5884256" cy="1015663"/>
          </a:xfrm>
          <a:prstGeom prst="rect">
            <a:avLst/>
          </a:prstGeom>
          <a:noFill/>
        </p:spPr>
        <p:txBody>
          <a:bodyPr wrap="square" rtlCol="0">
            <a:spAutoFit/>
          </a:bodyPr>
          <a:lstStyle/>
          <a:p>
            <a:r>
              <a:rPr lang="en-US" sz="1200" b="1" dirty="0">
                <a:solidFill>
                  <a:srgbClr val="00B050"/>
                </a:solidFill>
                <a:latin typeface="Consolas" panose="020B0609020204030204" pitchFamily="49" charset="0"/>
                <a:cs typeface="Consolas" panose="020B0609020204030204" pitchFamily="49" charset="0"/>
              </a:rPr>
              <a:t># We flip a coin 10 times and it lands on heads 8 times. </a:t>
            </a:r>
          </a:p>
          <a:p>
            <a:r>
              <a:rPr lang="en-US" sz="1200" b="1" dirty="0">
                <a:solidFill>
                  <a:srgbClr val="00B050"/>
                </a:solidFill>
                <a:latin typeface="Consolas" panose="020B0609020204030204" pitchFamily="49" charset="0"/>
                <a:cs typeface="Consolas" panose="020B0609020204030204" pitchFamily="49" charset="0"/>
              </a:rPr>
              <a:t># Perform a binomial test to determine if the coin is biased.</a:t>
            </a:r>
          </a:p>
          <a:p>
            <a:r>
              <a:rPr lang="en-US" sz="1200" b="1" dirty="0" err="1">
                <a:solidFill>
                  <a:srgbClr val="0070C0"/>
                </a:solidFill>
                <a:latin typeface="Consolas" panose="020B0609020204030204" pitchFamily="49" charset="0"/>
                <a:cs typeface="Consolas" panose="020B0609020204030204" pitchFamily="49" charset="0"/>
              </a:rPr>
              <a:t>binom_test</a:t>
            </a:r>
            <a:r>
              <a:rPr lang="en-US" sz="1200" b="1" dirty="0">
                <a:solidFill>
                  <a:srgbClr val="0070C0"/>
                </a:solidFill>
                <a:latin typeface="Consolas" panose="020B0609020204030204" pitchFamily="49" charset="0"/>
                <a:cs typeface="Consolas" panose="020B0609020204030204" pitchFamily="49" charset="0"/>
              </a:rPr>
              <a:t>(x=8, n=10, p=1/2, alternative='greater') </a:t>
            </a:r>
            <a:r>
              <a:rPr lang="en-US" sz="1200" b="1" dirty="0">
                <a:solidFill>
                  <a:srgbClr val="00B050"/>
                </a:solidFill>
                <a:latin typeface="Consolas" panose="020B0609020204030204" pitchFamily="49" charset="0"/>
                <a:cs typeface="Consolas" panose="020B0609020204030204" pitchFamily="49" charset="0"/>
              </a:rPr>
              <a:t># P = 0.0546875</a:t>
            </a:r>
          </a:p>
          <a:p>
            <a:r>
              <a:rPr lang="en-US" sz="1200" b="1" dirty="0">
                <a:solidFill>
                  <a:srgbClr val="00B050"/>
                </a:solidFill>
                <a:latin typeface="Consolas" panose="020B0609020204030204" pitchFamily="49" charset="0"/>
                <a:cs typeface="Consolas" panose="020B0609020204030204" pitchFamily="49" charset="0"/>
              </a:rPr>
              <a:t># Because this p-value (0.0546875) is not less than 0.05, </a:t>
            </a:r>
          </a:p>
          <a:p>
            <a:r>
              <a:rPr lang="en-US" sz="1200" b="1" dirty="0">
                <a:solidFill>
                  <a:srgbClr val="00B050"/>
                </a:solidFill>
                <a:latin typeface="Consolas" panose="020B0609020204030204" pitchFamily="49" charset="0"/>
                <a:cs typeface="Consolas" panose="020B0609020204030204" pitchFamily="49" charset="0"/>
              </a:rPr>
              <a:t># we accept the null hypothesis.</a:t>
            </a:r>
          </a:p>
        </p:txBody>
      </p:sp>
      <p:cxnSp>
        <p:nvCxnSpPr>
          <p:cNvPr id="7" name="Straight Connector 6">
            <a:extLst>
              <a:ext uri="{FF2B5EF4-FFF2-40B4-BE49-F238E27FC236}">
                <a16:creationId xmlns:a16="http://schemas.microsoft.com/office/drawing/2014/main" id="{CC869036-FE0F-1E47-8797-6B95E97124CA}"/>
              </a:ext>
            </a:extLst>
          </p:cNvPr>
          <p:cNvCxnSpPr/>
          <p:nvPr/>
        </p:nvCxnSpPr>
        <p:spPr>
          <a:xfrm>
            <a:off x="3953437" y="246221"/>
            <a:ext cx="0" cy="6369732"/>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86071A22-B3DB-A94F-8B3F-C3E70C2146C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107674" y="4235255"/>
            <a:ext cx="1955444" cy="1303629"/>
          </a:xfrm>
          <a:prstGeom prst="rect">
            <a:avLst/>
          </a:prstGeom>
        </p:spPr>
      </p:pic>
      <p:sp>
        <p:nvSpPr>
          <p:cNvPr id="16" name="TextBox 15">
            <a:extLst>
              <a:ext uri="{FF2B5EF4-FFF2-40B4-BE49-F238E27FC236}">
                <a16:creationId xmlns:a16="http://schemas.microsoft.com/office/drawing/2014/main" id="{D511F09B-6968-D94E-AA08-C85D9DF4BB1F}"/>
              </a:ext>
            </a:extLst>
          </p:cNvPr>
          <p:cNvSpPr txBox="1"/>
          <p:nvPr/>
        </p:nvSpPr>
        <p:spPr>
          <a:xfrm>
            <a:off x="55090" y="2538720"/>
            <a:ext cx="3871452" cy="3970318"/>
          </a:xfrm>
          <a:prstGeom prst="rect">
            <a:avLst/>
          </a:prstGeom>
          <a:noFill/>
        </p:spPr>
        <p:txBody>
          <a:bodyPr wrap="square" rtlCol="0">
            <a:spAutoFit/>
          </a:bodyPr>
          <a:lstStyle/>
          <a:p>
            <a:r>
              <a:rPr lang="en-US" dirty="0">
                <a:solidFill>
                  <a:srgbClr val="0070C0"/>
                </a:solidFill>
                <a:latin typeface="Consolas" panose="020B0609020204030204" pitchFamily="49" charset="0"/>
                <a:cs typeface="Consolas" panose="020B0609020204030204" pitchFamily="49" charset="0"/>
              </a:rPr>
              <a:t>from </a:t>
            </a:r>
            <a:r>
              <a:rPr lang="en-US" dirty="0" err="1">
                <a:solidFill>
                  <a:srgbClr val="0070C0"/>
                </a:solidFill>
                <a:latin typeface="Consolas" panose="020B0609020204030204" pitchFamily="49" charset="0"/>
                <a:cs typeface="Consolas" panose="020B0609020204030204" pitchFamily="49" charset="0"/>
              </a:rPr>
              <a:t>scipy.stats</a:t>
            </a:r>
            <a:r>
              <a:rPr lang="en-US" dirty="0">
                <a:solidFill>
                  <a:srgbClr val="0070C0"/>
                </a:solidFill>
                <a:latin typeface="Consolas" panose="020B0609020204030204" pitchFamily="49" charset="0"/>
                <a:cs typeface="Consolas" panose="020B0609020204030204" pitchFamily="49" charset="0"/>
              </a:rPr>
              <a:t> import </a:t>
            </a:r>
            <a:r>
              <a:rPr lang="en-US" dirty="0" err="1">
                <a:solidFill>
                  <a:srgbClr val="0070C0"/>
                </a:solidFill>
                <a:latin typeface="Consolas" panose="020B0609020204030204" pitchFamily="49" charset="0"/>
                <a:cs typeface="Consolas" panose="020B0609020204030204" pitchFamily="49" charset="0"/>
              </a:rPr>
              <a:t>binom</a:t>
            </a:r>
            <a:r>
              <a:rPr lang="en-US" dirty="0">
                <a:solidFill>
                  <a:srgbClr val="0070C0"/>
                </a:solidFill>
                <a:latin typeface="Consolas" panose="020B0609020204030204" pitchFamily="49" charset="0"/>
                <a:cs typeface="Consolas" panose="020B0609020204030204" pitchFamily="49" charset="0"/>
              </a:rPr>
              <a:t> </a:t>
            </a:r>
          </a:p>
          <a:p>
            <a:endParaRPr lang="en-US" b="1" dirty="0">
              <a:solidFill>
                <a:srgbClr val="00B050"/>
              </a:solidFill>
              <a:latin typeface="Consolas" panose="020B0609020204030204" pitchFamily="49" charset="0"/>
              <a:cs typeface="Consolas" panose="020B0609020204030204" pitchFamily="49" charset="0"/>
            </a:endParaRPr>
          </a:p>
          <a:p>
            <a:r>
              <a:rPr lang="en-US" dirty="0" err="1">
                <a:solidFill>
                  <a:srgbClr val="0070C0"/>
                </a:solidFill>
                <a:latin typeface="Consolas" panose="020B0609020204030204" pitchFamily="49" charset="0"/>
                <a:cs typeface="Consolas" panose="020B0609020204030204" pitchFamily="49" charset="0"/>
              </a:rPr>
              <a:t>binom.pmf</a:t>
            </a:r>
            <a:r>
              <a:rPr lang="en-US" dirty="0">
                <a:solidFill>
                  <a:srgbClr val="0070C0"/>
                </a:solidFill>
                <a:latin typeface="Consolas" panose="020B0609020204030204" pitchFamily="49" charset="0"/>
                <a:cs typeface="Consolas" panose="020B0609020204030204" pitchFamily="49" charset="0"/>
              </a:rPr>
              <a:t>(0,2,0.5) </a:t>
            </a:r>
            <a:r>
              <a:rPr lang="en-US" b="1" dirty="0">
                <a:solidFill>
                  <a:srgbClr val="00B050"/>
                </a:solidFill>
                <a:latin typeface="Consolas" panose="020B0609020204030204" pitchFamily="49" charset="0"/>
                <a:cs typeface="Consolas" panose="020B0609020204030204" pitchFamily="49" charset="0"/>
              </a:rPr>
              <a:t># 0.25</a:t>
            </a:r>
          </a:p>
          <a:p>
            <a:r>
              <a:rPr lang="en-US" dirty="0" err="1">
                <a:solidFill>
                  <a:srgbClr val="0070C0"/>
                </a:solidFill>
                <a:latin typeface="Consolas" panose="020B0609020204030204" pitchFamily="49" charset="0"/>
                <a:cs typeface="Consolas" panose="020B0609020204030204" pitchFamily="49" charset="0"/>
              </a:rPr>
              <a:t>binom.pmf</a:t>
            </a:r>
            <a:r>
              <a:rPr lang="en-US" dirty="0">
                <a:solidFill>
                  <a:srgbClr val="0070C0"/>
                </a:solidFill>
                <a:latin typeface="Consolas" panose="020B0609020204030204" pitchFamily="49" charset="0"/>
                <a:cs typeface="Consolas" panose="020B0609020204030204" pitchFamily="49" charset="0"/>
              </a:rPr>
              <a:t>(1,2,0.5) </a:t>
            </a:r>
            <a:r>
              <a:rPr lang="en-US" b="1" dirty="0">
                <a:solidFill>
                  <a:srgbClr val="00B050"/>
                </a:solidFill>
                <a:latin typeface="Consolas" panose="020B0609020204030204" pitchFamily="49" charset="0"/>
                <a:cs typeface="Consolas" panose="020B0609020204030204" pitchFamily="49" charset="0"/>
              </a:rPr>
              <a:t># 0.5</a:t>
            </a:r>
          </a:p>
          <a:p>
            <a:r>
              <a:rPr lang="en-US" dirty="0" err="1">
                <a:solidFill>
                  <a:srgbClr val="0070C0"/>
                </a:solidFill>
                <a:latin typeface="Consolas" panose="020B0609020204030204" pitchFamily="49" charset="0"/>
                <a:cs typeface="Consolas" panose="020B0609020204030204" pitchFamily="49" charset="0"/>
              </a:rPr>
              <a:t>binom.pmf</a:t>
            </a:r>
            <a:r>
              <a:rPr lang="en-US" dirty="0">
                <a:solidFill>
                  <a:srgbClr val="0070C0"/>
                </a:solidFill>
                <a:latin typeface="Consolas" panose="020B0609020204030204" pitchFamily="49" charset="0"/>
                <a:cs typeface="Consolas" panose="020B0609020204030204" pitchFamily="49" charset="0"/>
              </a:rPr>
              <a:t>(2,2,0.5) </a:t>
            </a:r>
            <a:r>
              <a:rPr lang="en-US" b="1" dirty="0">
                <a:solidFill>
                  <a:srgbClr val="00B050"/>
                </a:solidFill>
                <a:latin typeface="Consolas" panose="020B0609020204030204" pitchFamily="49" charset="0"/>
                <a:cs typeface="Consolas" panose="020B0609020204030204" pitchFamily="49" charset="0"/>
              </a:rPr>
              <a:t># 0.25</a:t>
            </a:r>
          </a:p>
          <a:p>
            <a:endParaRPr lang="en-US" b="1" dirty="0">
              <a:solidFill>
                <a:srgbClr val="00B05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n=10</a:t>
            </a:r>
          </a:p>
          <a:p>
            <a:r>
              <a:rPr lang="en-US" dirty="0" err="1">
                <a:solidFill>
                  <a:srgbClr val="0070C0"/>
                </a:solidFill>
                <a:latin typeface="Consolas" panose="020B0609020204030204" pitchFamily="49" charset="0"/>
                <a:cs typeface="Consolas" panose="020B0609020204030204" pitchFamily="49" charset="0"/>
              </a:rPr>
              <a:t>arr</a:t>
            </a:r>
            <a:r>
              <a:rPr lang="en-US" dirty="0">
                <a:solidFill>
                  <a:srgbClr val="0070C0"/>
                </a:solidFill>
                <a:latin typeface="Consolas" panose="020B0609020204030204" pitchFamily="49" charset="0"/>
                <a:cs typeface="Consolas" panose="020B0609020204030204" pitchFamily="49" charset="0"/>
              </a:rPr>
              <a:t> = []</a:t>
            </a:r>
          </a:p>
          <a:p>
            <a:r>
              <a:rPr lang="en-US" dirty="0">
                <a:solidFill>
                  <a:srgbClr val="0070C0"/>
                </a:solidFill>
                <a:latin typeface="Consolas" panose="020B0609020204030204" pitchFamily="49" charset="0"/>
                <a:cs typeface="Consolas" panose="020B0609020204030204" pitchFamily="49" charset="0"/>
              </a:rPr>
              <a:t>for ii in range(n+1):</a:t>
            </a:r>
          </a:p>
          <a:p>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arr.append</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binom.pmf</a:t>
            </a:r>
            <a:r>
              <a:rPr lang="en-US" dirty="0">
                <a:solidFill>
                  <a:srgbClr val="0070C0"/>
                </a:solidFill>
                <a:latin typeface="Consolas" panose="020B0609020204030204" pitchFamily="49" charset="0"/>
                <a:cs typeface="Consolas" panose="020B0609020204030204" pitchFamily="49" charset="0"/>
              </a:rPr>
              <a:t>(ii, n, 0.5))</a:t>
            </a:r>
          </a:p>
          <a:p>
            <a:r>
              <a:rPr lang="en-US" dirty="0">
                <a:solidFill>
                  <a:srgbClr val="0070C0"/>
                </a:solidFill>
                <a:latin typeface="Consolas" panose="020B0609020204030204" pitchFamily="49" charset="0"/>
                <a:cs typeface="Consolas" panose="020B0609020204030204" pitchFamily="49" charset="0"/>
              </a:rPr>
              <a:t>print(sum(</a:t>
            </a:r>
            <a:r>
              <a:rPr lang="en-US" dirty="0" err="1">
                <a:solidFill>
                  <a:srgbClr val="0070C0"/>
                </a:solidFill>
                <a:latin typeface="Consolas" panose="020B0609020204030204" pitchFamily="49" charset="0"/>
                <a:cs typeface="Consolas" panose="020B0609020204030204" pitchFamily="49" charset="0"/>
              </a:rPr>
              <a:t>arr</a:t>
            </a:r>
            <a:r>
              <a:rPr lang="en-US" dirty="0">
                <a:solidFill>
                  <a:srgbClr val="0070C0"/>
                </a:solidFill>
                <a:latin typeface="Consolas" panose="020B0609020204030204" pitchFamily="49" charset="0"/>
                <a:cs typeface="Consolas" panose="020B0609020204030204" pitchFamily="49" charset="0"/>
              </a:rPr>
              <a:t>))</a:t>
            </a:r>
            <a:r>
              <a:rPr lang="en-US" b="1" dirty="0">
                <a:solidFill>
                  <a:srgbClr val="00B050"/>
                </a:solidFill>
                <a:latin typeface="Consolas" panose="020B0609020204030204" pitchFamily="49" charset="0"/>
                <a:cs typeface="Consolas" panose="020B0609020204030204" pitchFamily="49" charset="0"/>
              </a:rPr>
              <a:t>  # 1</a:t>
            </a:r>
          </a:p>
          <a:p>
            <a:r>
              <a:rPr lang="en-US" dirty="0">
                <a:solidFill>
                  <a:srgbClr val="0070C0"/>
                </a:solidFill>
                <a:latin typeface="Consolas" panose="020B0609020204030204" pitchFamily="49" charset="0"/>
                <a:cs typeface="Consolas" panose="020B0609020204030204" pitchFamily="49" charset="0"/>
              </a:rPr>
              <a:t>print(</a:t>
            </a:r>
            <a:r>
              <a:rPr lang="en-US" dirty="0" err="1">
                <a:solidFill>
                  <a:srgbClr val="0070C0"/>
                </a:solidFill>
                <a:latin typeface="Consolas" panose="020B0609020204030204" pitchFamily="49" charset="0"/>
                <a:cs typeface="Consolas" panose="020B0609020204030204" pitchFamily="49" charset="0"/>
              </a:rPr>
              <a:t>arr</a:t>
            </a:r>
            <a:r>
              <a:rPr lang="en-US" dirty="0">
                <a:solidFill>
                  <a:srgbClr val="0070C0"/>
                </a:solidFill>
                <a:latin typeface="Consolas" panose="020B0609020204030204" pitchFamily="49" charset="0"/>
                <a:cs typeface="Consolas" panose="020B0609020204030204" pitchFamily="49" charset="0"/>
              </a:rPr>
              <a:t>)</a:t>
            </a:r>
          </a:p>
          <a:p>
            <a:endParaRPr lang="en-US" b="1" dirty="0">
              <a:solidFill>
                <a:srgbClr val="00B050"/>
              </a:solidFill>
              <a:latin typeface="Consolas" panose="020B0609020204030204" pitchFamily="49" charset="0"/>
              <a:cs typeface="Consolas" panose="020B0609020204030204" pitchFamily="49" charset="0"/>
            </a:endParaRPr>
          </a:p>
          <a:p>
            <a:r>
              <a:rPr lang="en-US" b="1" dirty="0">
                <a:solidFill>
                  <a:srgbClr val="00B050"/>
                </a:solidFill>
                <a:latin typeface="Consolas" panose="020B0609020204030204" pitchFamily="49" charset="0"/>
                <a:cs typeface="Consolas" panose="020B0609020204030204" pitchFamily="49" charset="0"/>
              </a:rPr>
              <a:t># 8, 9, 10 heads out of 10 trials:</a:t>
            </a:r>
          </a:p>
          <a:p>
            <a:r>
              <a:rPr lang="en-US" dirty="0" err="1">
                <a:solidFill>
                  <a:srgbClr val="0070C0"/>
                </a:solidFill>
                <a:latin typeface="Consolas" panose="020B0609020204030204" pitchFamily="49" charset="0"/>
                <a:cs typeface="Consolas" panose="020B0609020204030204" pitchFamily="49" charset="0"/>
              </a:rPr>
              <a:t>binom.pmf</a:t>
            </a:r>
            <a:r>
              <a:rPr lang="en-US" dirty="0">
                <a:solidFill>
                  <a:srgbClr val="0070C0"/>
                </a:solidFill>
                <a:latin typeface="Consolas" panose="020B0609020204030204" pitchFamily="49" charset="0"/>
                <a:cs typeface="Consolas" panose="020B0609020204030204" pitchFamily="49" charset="0"/>
              </a:rPr>
              <a:t>(8,10,0.5)  </a:t>
            </a:r>
            <a:r>
              <a:rPr lang="en-US" dirty="0">
                <a:solidFill>
                  <a:srgbClr val="00B050"/>
                </a:solidFill>
                <a:latin typeface="Consolas" panose="020B0609020204030204" pitchFamily="49" charset="0"/>
                <a:cs typeface="Consolas" panose="020B0609020204030204" pitchFamily="49" charset="0"/>
              </a:rPr>
              <a:t># 0.043945</a:t>
            </a:r>
          </a:p>
          <a:p>
            <a:r>
              <a:rPr lang="en-US" dirty="0" err="1">
                <a:solidFill>
                  <a:srgbClr val="0070C0"/>
                </a:solidFill>
                <a:latin typeface="Consolas" panose="020B0609020204030204" pitchFamily="49" charset="0"/>
                <a:cs typeface="Consolas" panose="020B0609020204030204" pitchFamily="49" charset="0"/>
              </a:rPr>
              <a:t>binom.pmf</a:t>
            </a:r>
            <a:r>
              <a:rPr lang="en-US" dirty="0">
                <a:solidFill>
                  <a:srgbClr val="0070C0"/>
                </a:solidFill>
                <a:latin typeface="Consolas" panose="020B0609020204030204" pitchFamily="49" charset="0"/>
                <a:cs typeface="Consolas" panose="020B0609020204030204" pitchFamily="49" charset="0"/>
              </a:rPr>
              <a:t>(9,10,0.5)  </a:t>
            </a:r>
            <a:r>
              <a:rPr lang="en-US" dirty="0">
                <a:solidFill>
                  <a:srgbClr val="00B050"/>
                </a:solidFill>
                <a:latin typeface="Consolas" panose="020B0609020204030204" pitchFamily="49" charset="0"/>
                <a:cs typeface="Consolas" panose="020B0609020204030204" pitchFamily="49" charset="0"/>
              </a:rPr>
              <a:t># 0.009766</a:t>
            </a:r>
          </a:p>
          <a:p>
            <a:r>
              <a:rPr lang="en-US" dirty="0" err="1">
                <a:solidFill>
                  <a:srgbClr val="0070C0"/>
                </a:solidFill>
                <a:latin typeface="Consolas" panose="020B0609020204030204" pitchFamily="49" charset="0"/>
                <a:cs typeface="Consolas" panose="020B0609020204030204" pitchFamily="49" charset="0"/>
              </a:rPr>
              <a:t>binom.pmf</a:t>
            </a:r>
            <a:r>
              <a:rPr lang="en-US" dirty="0">
                <a:solidFill>
                  <a:srgbClr val="0070C0"/>
                </a:solidFill>
                <a:latin typeface="Consolas" panose="020B0609020204030204" pitchFamily="49" charset="0"/>
                <a:cs typeface="Consolas" panose="020B0609020204030204" pitchFamily="49" charset="0"/>
              </a:rPr>
              <a:t>(10,10,0.5) </a:t>
            </a:r>
            <a:r>
              <a:rPr lang="en-US" dirty="0">
                <a:solidFill>
                  <a:srgbClr val="00B050"/>
                </a:solidFill>
                <a:latin typeface="Consolas" panose="020B0609020204030204" pitchFamily="49" charset="0"/>
                <a:cs typeface="Consolas" panose="020B0609020204030204" pitchFamily="49" charset="0"/>
              </a:rPr>
              <a:t># 0.000977</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sum: 0.054688</a:t>
            </a:r>
          </a:p>
        </p:txBody>
      </p:sp>
      <p:sp>
        <p:nvSpPr>
          <p:cNvPr id="17" name="TextBox 16">
            <a:extLst>
              <a:ext uri="{FF2B5EF4-FFF2-40B4-BE49-F238E27FC236}">
                <a16:creationId xmlns:a16="http://schemas.microsoft.com/office/drawing/2014/main" id="{3AB7D7A0-D8BB-7D4C-9883-4005944A1DA6}"/>
              </a:ext>
            </a:extLst>
          </p:cNvPr>
          <p:cNvSpPr txBox="1"/>
          <p:nvPr/>
        </p:nvSpPr>
        <p:spPr>
          <a:xfrm>
            <a:off x="4107674" y="131094"/>
            <a:ext cx="7578799" cy="1200329"/>
          </a:xfrm>
          <a:prstGeom prst="rect">
            <a:avLst/>
          </a:prstGeom>
          <a:noFill/>
        </p:spPr>
        <p:txBody>
          <a:bodyPr wrap="square" rtlCol="0">
            <a:spAutoFit/>
          </a:bodyPr>
          <a:lstStyle/>
          <a:p>
            <a:r>
              <a:rPr lang="en-US" sz="1200" b="1" dirty="0">
                <a:solidFill>
                  <a:srgbClr val="00B050"/>
                </a:solidFill>
                <a:latin typeface="Consolas" panose="020B0609020204030204" pitchFamily="49" charset="0"/>
                <a:cs typeface="Consolas" panose="020B0609020204030204" pitchFamily="49" charset="0"/>
              </a:rPr>
              <a:t># We flip a coin N=1000 times.</a:t>
            </a:r>
          </a:p>
          <a:p>
            <a:r>
              <a:rPr lang="en-US" sz="1200" b="1" dirty="0">
                <a:solidFill>
                  <a:srgbClr val="00B050"/>
                </a:solidFill>
                <a:latin typeface="Consolas" panose="020B0609020204030204" pitchFamily="49" charset="0"/>
                <a:cs typeface="Consolas" panose="020B0609020204030204" pitchFamily="49" charset="0"/>
              </a:rPr>
              <a:t># If x is number of heads, it has binomial distribution with sigma = sqrt(N)/2 = 15.81</a:t>
            </a:r>
          </a:p>
          <a:p>
            <a:r>
              <a:rPr lang="en-US" sz="1200" b="1" dirty="0">
                <a:solidFill>
                  <a:srgbClr val="00B050"/>
                </a:solidFill>
                <a:latin typeface="Consolas" panose="020B0609020204030204" pitchFamily="49" charset="0"/>
                <a:cs typeface="Consolas" panose="020B0609020204030204" pitchFamily="49" charset="0"/>
              </a:rPr>
              <a:t># If it lands on heads 531 times, it is within 2*sigma. </a:t>
            </a:r>
          </a:p>
          <a:p>
            <a:r>
              <a:rPr lang="en-US" sz="1200" b="1" dirty="0">
                <a:solidFill>
                  <a:srgbClr val="00B050"/>
                </a:solidFill>
                <a:latin typeface="Consolas" panose="020B0609020204030204" pitchFamily="49" charset="0"/>
                <a:cs typeface="Consolas" panose="020B0609020204030204" pitchFamily="49" charset="0"/>
              </a:rPr>
              <a:t># But let's perform a binomial test for null hypothesis that coin is fair:</a:t>
            </a:r>
          </a:p>
          <a:p>
            <a:r>
              <a:rPr lang="en-US" sz="1200" b="1" dirty="0" err="1">
                <a:solidFill>
                  <a:srgbClr val="0070C0"/>
                </a:solidFill>
                <a:latin typeface="Consolas" panose="020B0609020204030204" pitchFamily="49" charset="0"/>
                <a:cs typeface="Consolas" panose="020B0609020204030204" pitchFamily="49" charset="0"/>
              </a:rPr>
              <a:t>binom_test</a:t>
            </a:r>
            <a:r>
              <a:rPr lang="en-US" sz="1200" b="1" dirty="0">
                <a:solidFill>
                  <a:srgbClr val="0070C0"/>
                </a:solidFill>
                <a:latin typeface="Consolas" panose="020B0609020204030204" pitchFamily="49" charset="0"/>
                <a:cs typeface="Consolas" panose="020B0609020204030204" pitchFamily="49" charset="0"/>
              </a:rPr>
              <a:t>(x=531, n=1000, p=1/2, alternative='greater') </a:t>
            </a:r>
            <a:r>
              <a:rPr lang="en-US" sz="1200" b="1" dirty="0">
                <a:solidFill>
                  <a:srgbClr val="00B050"/>
                </a:solidFill>
                <a:latin typeface="Consolas" panose="020B0609020204030204" pitchFamily="49" charset="0"/>
                <a:cs typeface="Consolas" panose="020B0609020204030204" pitchFamily="49" charset="0"/>
              </a:rPr>
              <a:t># P = 0.0268</a:t>
            </a:r>
          </a:p>
          <a:p>
            <a:r>
              <a:rPr lang="en-US" sz="1200" b="1" dirty="0">
                <a:solidFill>
                  <a:srgbClr val="00B050"/>
                </a:solidFill>
                <a:latin typeface="Consolas" panose="020B0609020204030204" pitchFamily="49" charset="0"/>
                <a:cs typeface="Consolas" panose="020B0609020204030204" pitchFamily="49" charset="0"/>
              </a:rPr>
              <a:t># Because this p-value (0.0268) is less than 0.05, we reject the null hypothesis.</a:t>
            </a:r>
          </a:p>
        </p:txBody>
      </p:sp>
      <p:pic>
        <p:nvPicPr>
          <p:cNvPr id="18" name="Picture 17">
            <a:extLst>
              <a:ext uri="{FF2B5EF4-FFF2-40B4-BE49-F238E27FC236}">
                <a16:creationId xmlns:a16="http://schemas.microsoft.com/office/drawing/2014/main" id="{F0E66C0F-DB7B-5248-ABF5-B1AD675C2E7D}"/>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107674" y="1672076"/>
            <a:ext cx="1955442" cy="1303628"/>
          </a:xfrm>
          <a:prstGeom prst="rect">
            <a:avLst/>
          </a:prstGeom>
        </p:spPr>
      </p:pic>
      <p:sp>
        <p:nvSpPr>
          <p:cNvPr id="19" name="TextBox 18">
            <a:extLst>
              <a:ext uri="{FF2B5EF4-FFF2-40B4-BE49-F238E27FC236}">
                <a16:creationId xmlns:a16="http://schemas.microsoft.com/office/drawing/2014/main" id="{23B13AD1-74A9-4B45-9F1F-80C123028C44}"/>
              </a:ext>
            </a:extLst>
          </p:cNvPr>
          <p:cNvSpPr txBox="1"/>
          <p:nvPr/>
        </p:nvSpPr>
        <p:spPr>
          <a:xfrm>
            <a:off x="6128884" y="1465419"/>
            <a:ext cx="5885365" cy="1384995"/>
          </a:xfrm>
          <a:prstGeom prst="rect">
            <a:avLst/>
          </a:prstGeom>
          <a:noFill/>
        </p:spPr>
        <p:txBody>
          <a:bodyPr wrap="square" rtlCol="0">
            <a:spAutoFit/>
          </a:bodyPr>
          <a:lstStyle/>
          <a:p>
            <a:r>
              <a:rPr lang="en-US" sz="1200" b="1" dirty="0">
                <a:solidFill>
                  <a:srgbClr val="0070C0"/>
                </a:solidFill>
                <a:latin typeface="Consolas" panose="020B0609020204030204" pitchFamily="49" charset="0"/>
                <a:cs typeface="Consolas" panose="020B0609020204030204" pitchFamily="49" charset="0"/>
              </a:rPr>
              <a:t>from </a:t>
            </a:r>
            <a:r>
              <a:rPr lang="en-US" sz="1200" b="1" dirty="0" err="1">
                <a:solidFill>
                  <a:srgbClr val="0070C0"/>
                </a:solidFill>
                <a:latin typeface="Consolas" panose="020B0609020204030204" pitchFamily="49" charset="0"/>
                <a:cs typeface="Consolas" panose="020B0609020204030204" pitchFamily="49" charset="0"/>
              </a:rPr>
              <a:t>scipy.stats</a:t>
            </a:r>
            <a:r>
              <a:rPr lang="en-US" sz="1200" b="1" dirty="0">
                <a:solidFill>
                  <a:srgbClr val="0070C0"/>
                </a:solidFill>
                <a:latin typeface="Consolas" panose="020B0609020204030204" pitchFamily="49" charset="0"/>
                <a:cs typeface="Consolas" panose="020B0609020204030204" pitchFamily="49" charset="0"/>
              </a:rPr>
              <a:t> import </a:t>
            </a:r>
            <a:r>
              <a:rPr lang="en-US" sz="1200" b="1" dirty="0" err="1">
                <a:solidFill>
                  <a:srgbClr val="0070C0"/>
                </a:solidFill>
                <a:latin typeface="Consolas" panose="020B0609020204030204" pitchFamily="49" charset="0"/>
                <a:cs typeface="Consolas" panose="020B0609020204030204" pitchFamily="49" charset="0"/>
              </a:rPr>
              <a:t>binom_test</a:t>
            </a:r>
            <a:r>
              <a:rPr lang="en-US" sz="1200" b="1" dirty="0">
                <a:solidFill>
                  <a:srgbClr val="00B050"/>
                </a:solidFill>
                <a:latin typeface="Consolas" panose="020B0609020204030204" pitchFamily="49" charset="0"/>
                <a:cs typeface="Consolas" panose="020B0609020204030204" pitchFamily="49" charset="0"/>
              </a:rPr>
              <a:t>  # returns p-value of test</a:t>
            </a:r>
            <a:endParaRPr lang="en-US" sz="1200" b="1" dirty="0">
              <a:solidFill>
                <a:srgbClr val="0070C0"/>
              </a:solidFill>
              <a:latin typeface="Consolas" panose="020B0609020204030204" pitchFamily="49" charset="0"/>
              <a:cs typeface="Consolas" panose="020B0609020204030204" pitchFamily="49" charset="0"/>
            </a:endParaRPr>
          </a:p>
          <a:p>
            <a:r>
              <a:rPr lang="en-US" sz="1200" b="1" dirty="0" err="1">
                <a:solidFill>
                  <a:srgbClr val="0070C0"/>
                </a:solidFill>
                <a:latin typeface="Consolas" panose="020B0609020204030204" pitchFamily="49" charset="0"/>
                <a:cs typeface="Consolas" panose="020B0609020204030204" pitchFamily="49" charset="0"/>
              </a:rPr>
              <a:t>xvals</a:t>
            </a:r>
            <a:r>
              <a:rPr lang="en-US" sz="1200" b="1" dirty="0">
                <a:solidFill>
                  <a:srgbClr val="0070C0"/>
                </a:solidFill>
                <a:latin typeface="Consolas" panose="020B0609020204030204" pitchFamily="49" charset="0"/>
                <a:cs typeface="Consolas" panose="020B0609020204030204" pitchFamily="49" charset="0"/>
              </a:rPr>
              <a:t> = [0,470,500,530,999]</a:t>
            </a:r>
          </a:p>
          <a:p>
            <a:endParaRPr lang="en-US" sz="1200" b="1" dirty="0">
              <a:solidFill>
                <a:srgbClr val="0070C0"/>
              </a:solidFill>
              <a:latin typeface="Consolas" panose="020B0609020204030204" pitchFamily="49" charset="0"/>
              <a:cs typeface="Consolas" panose="020B0609020204030204" pitchFamily="49" charset="0"/>
            </a:endParaRPr>
          </a:p>
          <a:p>
            <a:r>
              <a:rPr lang="en-US" sz="1200" b="1" dirty="0">
                <a:solidFill>
                  <a:srgbClr val="0070C0"/>
                </a:solidFill>
                <a:latin typeface="Consolas" panose="020B0609020204030204" pitchFamily="49" charset="0"/>
                <a:cs typeface="Consolas" panose="020B0609020204030204" pitchFamily="49" charset="0"/>
              </a:rPr>
              <a:t>for x in </a:t>
            </a:r>
            <a:r>
              <a:rPr lang="en-US" sz="1200" b="1" dirty="0" err="1">
                <a:solidFill>
                  <a:srgbClr val="0070C0"/>
                </a:solidFill>
                <a:latin typeface="Consolas" panose="020B0609020204030204" pitchFamily="49" charset="0"/>
                <a:cs typeface="Consolas" panose="020B0609020204030204" pitchFamily="49" charset="0"/>
              </a:rPr>
              <a:t>xvals</a:t>
            </a:r>
            <a:r>
              <a:rPr lang="en-US" sz="1200" b="1" dirty="0">
                <a:solidFill>
                  <a:srgbClr val="0070C0"/>
                </a:solidFill>
                <a:latin typeface="Consolas" panose="020B0609020204030204" pitchFamily="49" charset="0"/>
                <a:cs typeface="Consolas" panose="020B0609020204030204" pitchFamily="49" charset="0"/>
              </a:rPr>
              <a:t>:</a:t>
            </a:r>
          </a:p>
          <a:p>
            <a:r>
              <a:rPr lang="en-US" sz="1200" b="1" dirty="0">
                <a:solidFill>
                  <a:srgbClr val="0070C0"/>
                </a:solidFill>
                <a:latin typeface="Consolas" panose="020B0609020204030204" pitchFamily="49" charset="0"/>
                <a:cs typeface="Consolas" panose="020B0609020204030204" pitchFamily="49" charset="0"/>
              </a:rPr>
              <a:t>    </a:t>
            </a:r>
            <a:r>
              <a:rPr lang="en-US" sz="1200" b="1" dirty="0" err="1">
                <a:solidFill>
                  <a:srgbClr val="0070C0"/>
                </a:solidFill>
                <a:latin typeface="Consolas" panose="020B0609020204030204" pitchFamily="49" charset="0"/>
                <a:cs typeface="Consolas" panose="020B0609020204030204" pitchFamily="49" charset="0"/>
              </a:rPr>
              <a:t>myval</a:t>
            </a:r>
            <a:r>
              <a:rPr lang="en-US" sz="1200" b="1" dirty="0">
                <a:solidFill>
                  <a:srgbClr val="0070C0"/>
                </a:solidFill>
                <a:latin typeface="Consolas" panose="020B0609020204030204" pitchFamily="49" charset="0"/>
                <a:cs typeface="Consolas" panose="020B0609020204030204" pitchFamily="49" charset="0"/>
              </a:rPr>
              <a:t> = </a:t>
            </a:r>
            <a:r>
              <a:rPr lang="en-US" sz="1200" b="1" dirty="0" err="1">
                <a:solidFill>
                  <a:srgbClr val="0070C0"/>
                </a:solidFill>
                <a:latin typeface="Consolas" panose="020B0609020204030204" pitchFamily="49" charset="0"/>
                <a:cs typeface="Consolas" panose="020B0609020204030204" pitchFamily="49" charset="0"/>
              </a:rPr>
              <a:t>binom_test</a:t>
            </a:r>
            <a:r>
              <a:rPr lang="en-US" sz="1200" b="1" dirty="0">
                <a:solidFill>
                  <a:srgbClr val="0070C0"/>
                </a:solidFill>
                <a:latin typeface="Consolas" panose="020B0609020204030204" pitchFamily="49" charset="0"/>
                <a:cs typeface="Consolas" panose="020B0609020204030204" pitchFamily="49" charset="0"/>
              </a:rPr>
              <a:t>(x=x, n=1000, p=1/2, alternative='</a:t>
            </a:r>
            <a:r>
              <a:rPr lang="en-US" sz="1200" b="1" dirty="0">
                <a:solidFill>
                  <a:srgbClr val="00B050"/>
                </a:solidFill>
                <a:latin typeface="Consolas" panose="020B0609020204030204" pitchFamily="49" charset="0"/>
                <a:cs typeface="Consolas" panose="020B0609020204030204" pitchFamily="49" charset="0"/>
              </a:rPr>
              <a:t>greater</a:t>
            </a:r>
            <a:r>
              <a:rPr lang="en-US" sz="1200" b="1" dirty="0">
                <a:solidFill>
                  <a:srgbClr val="0070C0"/>
                </a:solidFill>
                <a:latin typeface="Consolas" panose="020B0609020204030204" pitchFamily="49" charset="0"/>
                <a:cs typeface="Consolas" panose="020B0609020204030204" pitchFamily="49" charset="0"/>
              </a:rPr>
              <a:t>')</a:t>
            </a:r>
          </a:p>
          <a:p>
            <a:r>
              <a:rPr lang="en-US" sz="1200" b="1" dirty="0">
                <a:solidFill>
                  <a:srgbClr val="0070C0"/>
                </a:solidFill>
                <a:latin typeface="Consolas" panose="020B0609020204030204" pitchFamily="49" charset="0"/>
                <a:cs typeface="Consolas" panose="020B0609020204030204" pitchFamily="49" charset="0"/>
              </a:rPr>
              <a:t>    print(f"{myval:.3f}")  </a:t>
            </a:r>
          </a:p>
          <a:p>
            <a:r>
              <a:rPr lang="en-US" sz="1200" b="1" dirty="0">
                <a:solidFill>
                  <a:srgbClr val="00B050"/>
                </a:solidFill>
                <a:latin typeface="Consolas" panose="020B0609020204030204" pitchFamily="49" charset="0"/>
                <a:cs typeface="Consolas" panose="020B0609020204030204" pitchFamily="49" charset="0"/>
              </a:rPr>
              <a:t># [1, 0.973, 0.5, 0.031, 0]</a:t>
            </a:r>
          </a:p>
        </p:txBody>
      </p:sp>
      <p:sp>
        <p:nvSpPr>
          <p:cNvPr id="20" name="TextBox 19">
            <a:extLst>
              <a:ext uri="{FF2B5EF4-FFF2-40B4-BE49-F238E27FC236}">
                <a16:creationId xmlns:a16="http://schemas.microsoft.com/office/drawing/2014/main" id="{AF338543-3670-DC4B-8757-2A6B8ABF849E}"/>
              </a:ext>
            </a:extLst>
          </p:cNvPr>
          <p:cNvSpPr txBox="1"/>
          <p:nvPr/>
        </p:nvSpPr>
        <p:spPr>
          <a:xfrm>
            <a:off x="6128884" y="3242595"/>
            <a:ext cx="5885365" cy="830997"/>
          </a:xfrm>
          <a:prstGeom prst="rect">
            <a:avLst/>
          </a:prstGeom>
          <a:noFill/>
        </p:spPr>
        <p:txBody>
          <a:bodyPr wrap="square" rtlCol="0">
            <a:spAutoFit/>
          </a:bodyPr>
          <a:lstStyle/>
          <a:p>
            <a:r>
              <a:rPr lang="en-US" sz="1200" b="1" dirty="0">
                <a:solidFill>
                  <a:srgbClr val="0070C0"/>
                </a:solidFill>
                <a:latin typeface="Consolas" panose="020B0609020204030204" pitchFamily="49" charset="0"/>
                <a:cs typeface="Consolas" panose="020B0609020204030204" pitchFamily="49" charset="0"/>
              </a:rPr>
              <a:t>for x in </a:t>
            </a:r>
            <a:r>
              <a:rPr lang="en-US" sz="1200" b="1" dirty="0" err="1">
                <a:solidFill>
                  <a:srgbClr val="0070C0"/>
                </a:solidFill>
                <a:latin typeface="Consolas" panose="020B0609020204030204" pitchFamily="49" charset="0"/>
                <a:cs typeface="Consolas" panose="020B0609020204030204" pitchFamily="49" charset="0"/>
              </a:rPr>
              <a:t>xvals</a:t>
            </a:r>
            <a:r>
              <a:rPr lang="en-US" sz="1200" b="1" dirty="0">
                <a:solidFill>
                  <a:srgbClr val="0070C0"/>
                </a:solidFill>
                <a:latin typeface="Consolas" panose="020B0609020204030204" pitchFamily="49" charset="0"/>
                <a:cs typeface="Consolas" panose="020B0609020204030204" pitchFamily="49" charset="0"/>
              </a:rPr>
              <a:t>:</a:t>
            </a:r>
          </a:p>
          <a:p>
            <a:r>
              <a:rPr lang="en-US" sz="1200" b="1" dirty="0">
                <a:solidFill>
                  <a:srgbClr val="0070C0"/>
                </a:solidFill>
                <a:latin typeface="Consolas" panose="020B0609020204030204" pitchFamily="49" charset="0"/>
                <a:cs typeface="Consolas" panose="020B0609020204030204" pitchFamily="49" charset="0"/>
              </a:rPr>
              <a:t>    </a:t>
            </a:r>
            <a:r>
              <a:rPr lang="en-US" sz="1200" b="1" dirty="0" err="1">
                <a:solidFill>
                  <a:srgbClr val="0070C0"/>
                </a:solidFill>
                <a:latin typeface="Consolas" panose="020B0609020204030204" pitchFamily="49" charset="0"/>
                <a:cs typeface="Consolas" panose="020B0609020204030204" pitchFamily="49" charset="0"/>
              </a:rPr>
              <a:t>myval</a:t>
            </a:r>
            <a:r>
              <a:rPr lang="en-US" sz="1200" b="1" dirty="0">
                <a:solidFill>
                  <a:srgbClr val="0070C0"/>
                </a:solidFill>
                <a:latin typeface="Consolas" panose="020B0609020204030204" pitchFamily="49" charset="0"/>
                <a:cs typeface="Consolas" panose="020B0609020204030204" pitchFamily="49" charset="0"/>
              </a:rPr>
              <a:t> = </a:t>
            </a:r>
            <a:r>
              <a:rPr lang="en-US" sz="1200" b="1" dirty="0" err="1">
                <a:solidFill>
                  <a:srgbClr val="0070C0"/>
                </a:solidFill>
                <a:latin typeface="Consolas" panose="020B0609020204030204" pitchFamily="49" charset="0"/>
                <a:cs typeface="Consolas" panose="020B0609020204030204" pitchFamily="49" charset="0"/>
              </a:rPr>
              <a:t>binom_test</a:t>
            </a:r>
            <a:r>
              <a:rPr lang="en-US" sz="1200" b="1" dirty="0">
                <a:solidFill>
                  <a:srgbClr val="0070C0"/>
                </a:solidFill>
                <a:latin typeface="Consolas" panose="020B0609020204030204" pitchFamily="49" charset="0"/>
                <a:cs typeface="Consolas" panose="020B0609020204030204" pitchFamily="49" charset="0"/>
              </a:rPr>
              <a:t>(x=x, n=1000, p=1/2, alternative='</a:t>
            </a:r>
            <a:r>
              <a:rPr lang="en-US" sz="1200" b="1" dirty="0">
                <a:solidFill>
                  <a:srgbClr val="00B050"/>
                </a:solidFill>
                <a:latin typeface="Consolas" panose="020B0609020204030204" pitchFamily="49" charset="0"/>
                <a:cs typeface="Consolas" panose="020B0609020204030204" pitchFamily="49" charset="0"/>
              </a:rPr>
              <a:t>less</a:t>
            </a:r>
            <a:r>
              <a:rPr lang="en-US" sz="1200" b="1" dirty="0">
                <a:solidFill>
                  <a:srgbClr val="0070C0"/>
                </a:solidFill>
                <a:latin typeface="Consolas" panose="020B0609020204030204" pitchFamily="49" charset="0"/>
                <a:cs typeface="Consolas" panose="020B0609020204030204" pitchFamily="49" charset="0"/>
              </a:rPr>
              <a:t>')</a:t>
            </a:r>
          </a:p>
          <a:p>
            <a:r>
              <a:rPr lang="en-US" sz="1200" b="1" dirty="0">
                <a:solidFill>
                  <a:srgbClr val="0070C0"/>
                </a:solidFill>
                <a:latin typeface="Consolas" panose="020B0609020204030204" pitchFamily="49" charset="0"/>
                <a:cs typeface="Consolas" panose="020B0609020204030204" pitchFamily="49" charset="0"/>
              </a:rPr>
              <a:t>    print(f"{myval:.3f}")</a:t>
            </a:r>
          </a:p>
          <a:p>
            <a:r>
              <a:rPr lang="en-US" sz="1200" b="1" dirty="0">
                <a:solidFill>
                  <a:srgbClr val="00B050"/>
                </a:solidFill>
                <a:latin typeface="Consolas" panose="020B0609020204030204" pitchFamily="49" charset="0"/>
                <a:cs typeface="Consolas" panose="020B0609020204030204" pitchFamily="49" charset="0"/>
              </a:rPr>
              <a:t># [0, 0.031, 0.5, 0.973, 1]</a:t>
            </a:r>
          </a:p>
        </p:txBody>
      </p:sp>
      <p:sp>
        <p:nvSpPr>
          <p:cNvPr id="21" name="TextBox 20">
            <a:extLst>
              <a:ext uri="{FF2B5EF4-FFF2-40B4-BE49-F238E27FC236}">
                <a16:creationId xmlns:a16="http://schemas.microsoft.com/office/drawing/2014/main" id="{22578DB8-3D7C-4A46-9833-B1F5343919F1}"/>
              </a:ext>
            </a:extLst>
          </p:cNvPr>
          <p:cNvSpPr txBox="1"/>
          <p:nvPr/>
        </p:nvSpPr>
        <p:spPr>
          <a:xfrm>
            <a:off x="6128884" y="4477302"/>
            <a:ext cx="5885365" cy="830997"/>
          </a:xfrm>
          <a:prstGeom prst="rect">
            <a:avLst/>
          </a:prstGeom>
          <a:noFill/>
        </p:spPr>
        <p:txBody>
          <a:bodyPr wrap="square" rtlCol="0">
            <a:spAutoFit/>
          </a:bodyPr>
          <a:lstStyle/>
          <a:p>
            <a:r>
              <a:rPr lang="en-US" sz="1200" b="1" dirty="0">
                <a:solidFill>
                  <a:srgbClr val="0070C0"/>
                </a:solidFill>
                <a:latin typeface="Consolas" panose="020B0609020204030204" pitchFamily="49" charset="0"/>
                <a:cs typeface="Consolas" panose="020B0609020204030204" pitchFamily="49" charset="0"/>
              </a:rPr>
              <a:t>for x in </a:t>
            </a:r>
            <a:r>
              <a:rPr lang="en-US" sz="1200" b="1" dirty="0" err="1">
                <a:solidFill>
                  <a:srgbClr val="0070C0"/>
                </a:solidFill>
                <a:latin typeface="Consolas" panose="020B0609020204030204" pitchFamily="49" charset="0"/>
                <a:cs typeface="Consolas" panose="020B0609020204030204" pitchFamily="49" charset="0"/>
              </a:rPr>
              <a:t>xvals</a:t>
            </a:r>
            <a:r>
              <a:rPr lang="en-US" sz="1200" b="1" dirty="0">
                <a:solidFill>
                  <a:srgbClr val="0070C0"/>
                </a:solidFill>
                <a:latin typeface="Consolas" panose="020B0609020204030204" pitchFamily="49" charset="0"/>
                <a:cs typeface="Consolas" panose="020B0609020204030204" pitchFamily="49" charset="0"/>
              </a:rPr>
              <a:t>:</a:t>
            </a:r>
          </a:p>
          <a:p>
            <a:r>
              <a:rPr lang="en-US" sz="1200" b="1" dirty="0">
                <a:solidFill>
                  <a:srgbClr val="0070C0"/>
                </a:solidFill>
                <a:latin typeface="Consolas" panose="020B0609020204030204" pitchFamily="49" charset="0"/>
                <a:cs typeface="Consolas" panose="020B0609020204030204" pitchFamily="49" charset="0"/>
              </a:rPr>
              <a:t>    </a:t>
            </a:r>
            <a:r>
              <a:rPr lang="en-US" sz="1200" b="1" dirty="0" err="1">
                <a:solidFill>
                  <a:srgbClr val="0070C0"/>
                </a:solidFill>
                <a:latin typeface="Consolas" panose="020B0609020204030204" pitchFamily="49" charset="0"/>
                <a:cs typeface="Consolas" panose="020B0609020204030204" pitchFamily="49" charset="0"/>
              </a:rPr>
              <a:t>myval</a:t>
            </a:r>
            <a:r>
              <a:rPr lang="en-US" sz="1200" b="1" dirty="0">
                <a:solidFill>
                  <a:srgbClr val="0070C0"/>
                </a:solidFill>
                <a:latin typeface="Consolas" panose="020B0609020204030204" pitchFamily="49" charset="0"/>
                <a:cs typeface="Consolas" panose="020B0609020204030204" pitchFamily="49" charset="0"/>
              </a:rPr>
              <a:t> = </a:t>
            </a:r>
            <a:r>
              <a:rPr lang="en-US" sz="1200" b="1" dirty="0" err="1">
                <a:solidFill>
                  <a:srgbClr val="0070C0"/>
                </a:solidFill>
                <a:latin typeface="Consolas" panose="020B0609020204030204" pitchFamily="49" charset="0"/>
                <a:cs typeface="Consolas" panose="020B0609020204030204" pitchFamily="49" charset="0"/>
              </a:rPr>
              <a:t>binom_test</a:t>
            </a:r>
            <a:r>
              <a:rPr lang="en-US" sz="1200" b="1" dirty="0">
                <a:solidFill>
                  <a:srgbClr val="0070C0"/>
                </a:solidFill>
                <a:latin typeface="Consolas" panose="020B0609020204030204" pitchFamily="49" charset="0"/>
                <a:cs typeface="Consolas" panose="020B0609020204030204" pitchFamily="49" charset="0"/>
              </a:rPr>
              <a:t>(x=x, n=1000, p=1/2, alternative='</a:t>
            </a:r>
            <a:r>
              <a:rPr lang="en-US" sz="1200" b="1" dirty="0">
                <a:solidFill>
                  <a:srgbClr val="00B050"/>
                </a:solidFill>
                <a:latin typeface="Consolas" panose="020B0609020204030204" pitchFamily="49" charset="0"/>
                <a:cs typeface="Consolas" panose="020B0609020204030204" pitchFamily="49" charset="0"/>
              </a:rPr>
              <a:t>two-sided</a:t>
            </a:r>
            <a:r>
              <a:rPr lang="en-US" sz="1200" b="1" dirty="0">
                <a:solidFill>
                  <a:srgbClr val="0070C0"/>
                </a:solidFill>
                <a:latin typeface="Consolas" panose="020B0609020204030204" pitchFamily="49" charset="0"/>
                <a:cs typeface="Consolas" panose="020B0609020204030204" pitchFamily="49" charset="0"/>
              </a:rPr>
              <a:t>')</a:t>
            </a:r>
          </a:p>
          <a:p>
            <a:r>
              <a:rPr lang="en-US" sz="1200" b="1" dirty="0">
                <a:solidFill>
                  <a:srgbClr val="0070C0"/>
                </a:solidFill>
                <a:latin typeface="Consolas" panose="020B0609020204030204" pitchFamily="49" charset="0"/>
                <a:cs typeface="Consolas" panose="020B0609020204030204" pitchFamily="49" charset="0"/>
              </a:rPr>
              <a:t>    print(f"{myval:.3f}")</a:t>
            </a:r>
          </a:p>
          <a:p>
            <a:r>
              <a:rPr lang="en-US" sz="1200" b="1" dirty="0">
                <a:solidFill>
                  <a:srgbClr val="00B050"/>
                </a:solidFill>
                <a:latin typeface="Consolas" panose="020B0609020204030204" pitchFamily="49" charset="0"/>
                <a:cs typeface="Consolas" panose="020B0609020204030204" pitchFamily="49" charset="0"/>
              </a:rPr>
              <a:t># [0, 0.062, 1, 0.062, 0]</a:t>
            </a:r>
          </a:p>
        </p:txBody>
      </p:sp>
    </p:spTree>
    <p:extLst>
      <p:ext uri="{BB962C8B-B14F-4D97-AF65-F5344CB8AC3E}">
        <p14:creationId xmlns:p14="http://schemas.microsoft.com/office/powerpoint/2010/main" val="2977782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4E77F6-2D57-344D-957A-D121D2D97481}"/>
              </a:ext>
            </a:extLst>
          </p:cNvPr>
          <p:cNvSpPr txBox="1"/>
          <p:nvPr/>
        </p:nvSpPr>
        <p:spPr>
          <a:xfrm>
            <a:off x="345688" y="1186087"/>
            <a:ext cx="3869473" cy="3970318"/>
          </a:xfrm>
          <a:prstGeom prst="rect">
            <a:avLst/>
          </a:prstGeom>
          <a:noFill/>
        </p:spPr>
        <p:txBody>
          <a:bodyPr wrap="square" rtlCol="0">
            <a:spAutoFit/>
          </a:bodyPr>
          <a:lstStyle/>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import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os</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sys, math</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from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scipy.stats</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import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binom_test</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import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matplotlib.pyplot</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as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plt</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xx  = []</a:t>
            </a:r>
          </a:p>
          <a:p>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yy</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yy2 = []</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sigma =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math.sqrt</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(5000)/2.0</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v1 = 2500-sigma</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v2 = 2500+sigma</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print(v1,v2)    </a:t>
            </a:r>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2464.64, 2535.36</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for ii in range (2300, 2700):</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xx.append</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(ii)</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yy.append</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binom.pmf</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(ii,5000,0.5))</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val</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0.0</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if v1 &lt;= ii &lt;= v2:</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val</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0.01</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yy2.append(</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val</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_ =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plt.plot</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xx,yy</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_ =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plt.plot</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(xx,yy2) # show sigma range</a:t>
            </a:r>
          </a:p>
        </p:txBody>
      </p:sp>
      <p:pic>
        <p:nvPicPr>
          <p:cNvPr id="5" name="Picture 4">
            <a:extLst>
              <a:ext uri="{FF2B5EF4-FFF2-40B4-BE49-F238E27FC236}">
                <a16:creationId xmlns:a16="http://schemas.microsoft.com/office/drawing/2014/main" id="{2946C5B3-4D05-D54B-8D93-DB43DC8E13DE}"/>
              </a:ext>
            </a:extLst>
          </p:cNvPr>
          <p:cNvPicPr>
            <a:picLocks noChangeAspect="1"/>
          </p:cNvPicPr>
          <p:nvPr/>
        </p:nvPicPr>
        <p:blipFill>
          <a:blip r:embed="rId2"/>
          <a:stretch>
            <a:fillRect/>
          </a:stretch>
        </p:blipFill>
        <p:spPr>
          <a:xfrm>
            <a:off x="4805626" y="1593590"/>
            <a:ext cx="4876800" cy="3149600"/>
          </a:xfrm>
          <a:prstGeom prst="rect">
            <a:avLst/>
          </a:prstGeom>
        </p:spPr>
      </p:pic>
      <p:sp>
        <p:nvSpPr>
          <p:cNvPr id="6" name="TextBox 5">
            <a:extLst>
              <a:ext uri="{FF2B5EF4-FFF2-40B4-BE49-F238E27FC236}">
                <a16:creationId xmlns:a16="http://schemas.microsoft.com/office/drawing/2014/main" id="{6180DDB0-6998-994F-8A7D-E2271187FE2C}"/>
              </a:ext>
            </a:extLst>
          </p:cNvPr>
          <p:cNvSpPr txBox="1"/>
          <p:nvPr/>
        </p:nvSpPr>
        <p:spPr>
          <a:xfrm>
            <a:off x="345688" y="156117"/>
            <a:ext cx="6400800" cy="523220"/>
          </a:xfrm>
          <a:prstGeom prst="rect">
            <a:avLst/>
          </a:prstGeom>
          <a:noFill/>
        </p:spPr>
        <p:txBody>
          <a:bodyPr wrap="square" rtlCol="0">
            <a:spAutoFit/>
          </a:bodyPr>
          <a:lstStyle/>
          <a:p>
            <a:r>
              <a:rPr lang="en-US" sz="2800" b="1" dirty="0"/>
              <a:t>Binomial Distribution – Plot, Sigma</a:t>
            </a:r>
          </a:p>
        </p:txBody>
      </p:sp>
    </p:spTree>
    <p:extLst>
      <p:ext uri="{BB962C8B-B14F-4D97-AF65-F5344CB8AC3E}">
        <p14:creationId xmlns:p14="http://schemas.microsoft.com/office/powerpoint/2010/main" val="180183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0;p18">
            <a:extLst>
              <a:ext uri="{FF2B5EF4-FFF2-40B4-BE49-F238E27FC236}">
                <a16:creationId xmlns:a16="http://schemas.microsoft.com/office/drawing/2014/main" id="{6F73DBF3-377D-DC49-AED2-EC061EC41127}"/>
              </a:ext>
            </a:extLst>
          </p:cNvPr>
          <p:cNvSpPr txBox="1"/>
          <p:nvPr/>
        </p:nvSpPr>
        <p:spPr>
          <a:xfrm>
            <a:off x="122583" y="129208"/>
            <a:ext cx="6172200" cy="5179771"/>
          </a:xfrm>
          <a:prstGeom prst="rect">
            <a:avLst/>
          </a:prstGeom>
          <a:noFill/>
          <a:ln>
            <a:noFill/>
          </a:ln>
        </p:spPr>
        <p:txBody>
          <a:bodyPr spcFirstLastPara="1" wrap="square" lIns="91425" tIns="91425" rIns="91425" bIns="91425" anchor="t" anchorCtr="0">
            <a:noAutofit/>
          </a:bodyPr>
          <a:lstStyle/>
          <a:p>
            <a:r>
              <a:rPr lang="en-US" sz="2800" b="1" dirty="0">
                <a:latin typeface="Calibri"/>
                <a:ea typeface="Calibri"/>
                <a:cs typeface="Calibri"/>
                <a:sym typeface="Calibri"/>
              </a:rPr>
              <a:t>Checking whether a coin is fair - </a:t>
            </a:r>
            <a:r>
              <a:rPr lang="en-US" sz="2800" b="1" i="1" dirty="0">
                <a:solidFill>
                  <a:srgbClr val="222222"/>
                </a:solidFill>
                <a:highlight>
                  <a:srgbClr val="FFFFFF"/>
                </a:highlight>
                <a:latin typeface="Times New Roman"/>
                <a:ea typeface="Times New Roman"/>
                <a:cs typeface="Times New Roman"/>
                <a:sym typeface="Times New Roman"/>
              </a:rPr>
              <a:t>χ</a:t>
            </a:r>
            <a:r>
              <a:rPr lang="en-US" sz="2800" b="1" baseline="30000" dirty="0">
                <a:solidFill>
                  <a:srgbClr val="222222"/>
                </a:solidFill>
                <a:highlight>
                  <a:srgbClr val="FFFFFF"/>
                </a:highlight>
                <a:latin typeface="Times New Roman"/>
                <a:ea typeface="Times New Roman"/>
                <a:cs typeface="Times New Roman"/>
                <a:sym typeface="Times New Roman"/>
              </a:rPr>
              <a:t>2</a:t>
            </a:r>
            <a:r>
              <a:rPr lang="en-US" sz="2800" b="1" dirty="0">
                <a:latin typeface="Calibri"/>
                <a:ea typeface="Calibri"/>
                <a:cs typeface="Calibri"/>
                <a:sym typeface="Calibri"/>
              </a:rPr>
              <a:t> test</a:t>
            </a:r>
            <a:br>
              <a:rPr lang="en-US" sz="1800" dirty="0">
                <a:latin typeface="Calibri"/>
                <a:ea typeface="Calibri"/>
                <a:cs typeface="Calibri"/>
                <a:sym typeface="Calibri"/>
              </a:rPr>
            </a:br>
            <a:br>
              <a:rPr lang="en-US" sz="1300" dirty="0">
                <a:latin typeface="Calibri"/>
                <a:ea typeface="Calibri"/>
                <a:cs typeface="Calibri"/>
                <a:sym typeface="Calibri"/>
              </a:rPr>
            </a:br>
            <a:r>
              <a:rPr lang="en-US" sz="1300" b="1" u="sng" dirty="0">
                <a:latin typeface="Calibri"/>
                <a:ea typeface="Calibri"/>
                <a:cs typeface="Calibri"/>
                <a:sym typeface="Calibri"/>
              </a:rPr>
              <a:t>Problem:</a:t>
            </a:r>
            <a:endParaRPr sz="1300" b="1" u="sng" dirty="0">
              <a:latin typeface="Calibri"/>
              <a:ea typeface="Calibri"/>
              <a:cs typeface="Calibri"/>
              <a:sym typeface="Calibri"/>
            </a:endParaRPr>
          </a:p>
          <a:p>
            <a:pPr marL="0" lvl="0" indent="0" algn="l" rtl="0">
              <a:spcBef>
                <a:spcPts val="0"/>
              </a:spcBef>
              <a:spcAft>
                <a:spcPts val="0"/>
              </a:spcAft>
              <a:buNone/>
            </a:pPr>
            <a:r>
              <a:rPr lang="en-US" sz="1300" dirty="0">
                <a:latin typeface="Calibri"/>
                <a:ea typeface="Calibri"/>
                <a:cs typeface="Calibri"/>
                <a:sym typeface="Calibri"/>
              </a:rPr>
              <a:t>We want to test a null hypothesis that the coin is fair.</a:t>
            </a:r>
          </a:p>
          <a:p>
            <a:pPr marL="0" lvl="0" indent="0" algn="l" rtl="0">
              <a:spcBef>
                <a:spcPts val="0"/>
              </a:spcBef>
              <a:spcAft>
                <a:spcPts val="0"/>
              </a:spcAft>
              <a:buNone/>
            </a:pPr>
            <a:r>
              <a:rPr lang="en-US" sz="1300" dirty="0">
                <a:latin typeface="Calibri"/>
                <a:ea typeface="Calibri"/>
                <a:cs typeface="Calibri"/>
                <a:sym typeface="Calibri"/>
              </a:rPr>
              <a:t>We flip the coin N times and got H heads.</a:t>
            </a:r>
          </a:p>
          <a:p>
            <a:pPr marL="0" lvl="0" indent="0" algn="l" rtl="0">
              <a:spcBef>
                <a:spcPts val="0"/>
              </a:spcBef>
              <a:spcAft>
                <a:spcPts val="0"/>
              </a:spcAft>
              <a:buNone/>
            </a:pPr>
            <a:r>
              <a:rPr lang="en-US" sz="1300" dirty="0">
                <a:latin typeface="Calibri"/>
                <a:ea typeface="Calibri"/>
                <a:cs typeface="Calibri"/>
                <a:sym typeface="Calibri"/>
              </a:rPr>
              <a:t>So number of observed tails T = N-H.</a:t>
            </a:r>
          </a:p>
          <a:p>
            <a:pPr marL="0" lvl="0" indent="0" algn="l" rtl="0">
              <a:spcBef>
                <a:spcPts val="0"/>
              </a:spcBef>
              <a:spcAft>
                <a:spcPts val="0"/>
              </a:spcAft>
              <a:buNone/>
            </a:pPr>
            <a:endParaRPr lang="en-US" sz="1300" dirty="0">
              <a:latin typeface="Calibri"/>
              <a:ea typeface="Calibri"/>
              <a:cs typeface="Calibri"/>
              <a:sym typeface="Calibri"/>
            </a:endParaRPr>
          </a:p>
          <a:p>
            <a:pPr marL="0" lvl="0" indent="0" algn="l" rtl="0">
              <a:spcBef>
                <a:spcPts val="0"/>
              </a:spcBef>
              <a:spcAft>
                <a:spcPts val="0"/>
              </a:spcAft>
              <a:buNone/>
            </a:pPr>
            <a:r>
              <a:rPr lang="en-US" sz="1300" dirty="0">
                <a:latin typeface="Calibri"/>
                <a:ea typeface="Calibri"/>
                <a:cs typeface="Calibri"/>
                <a:sym typeface="Calibri"/>
              </a:rPr>
              <a:t>Expected values are N/2 for heads and for tails.</a:t>
            </a:r>
          </a:p>
          <a:p>
            <a:pPr marL="0" lvl="0" indent="0" algn="l" rtl="0">
              <a:spcBef>
                <a:spcPts val="0"/>
              </a:spcBef>
              <a:spcAft>
                <a:spcPts val="0"/>
              </a:spcAft>
              <a:buNone/>
            </a:pPr>
            <a:endParaRPr lang="en-US" sz="1300" dirty="0">
              <a:latin typeface="Calibri"/>
              <a:ea typeface="Calibri"/>
              <a:cs typeface="Calibri"/>
              <a:sym typeface="Calibri"/>
            </a:endParaRPr>
          </a:p>
          <a:p>
            <a:pPr lvl="0"/>
            <a:r>
              <a:rPr lang="en-US" sz="1300" dirty="0">
                <a:latin typeface="Calibri"/>
                <a:ea typeface="Calibri"/>
                <a:cs typeface="Calibri"/>
                <a:sym typeface="Calibri"/>
              </a:rPr>
              <a:t>Using </a:t>
            </a:r>
            <a:r>
              <a:rPr lang="en-US" b="1" i="1" dirty="0">
                <a:solidFill>
                  <a:srgbClr val="222222"/>
                </a:solidFill>
                <a:highlight>
                  <a:srgbClr val="FFFFFF"/>
                </a:highlight>
                <a:latin typeface="Times New Roman"/>
                <a:ea typeface="Times New Roman"/>
                <a:cs typeface="Times New Roman"/>
                <a:sym typeface="Times New Roman"/>
              </a:rPr>
              <a:t>χ</a:t>
            </a:r>
            <a:r>
              <a:rPr lang="en-US" b="1" baseline="30000" dirty="0">
                <a:solidFill>
                  <a:srgbClr val="222222"/>
                </a:solidFill>
                <a:highlight>
                  <a:srgbClr val="FFFFFF"/>
                </a:highlight>
                <a:latin typeface="Times New Roman"/>
                <a:ea typeface="Times New Roman"/>
                <a:cs typeface="Times New Roman"/>
                <a:sym typeface="Times New Roman"/>
              </a:rPr>
              <a:t>2</a:t>
            </a:r>
            <a:r>
              <a:rPr lang="en-US" b="1" dirty="0">
                <a:latin typeface="Calibri"/>
                <a:ea typeface="Calibri"/>
                <a:cs typeface="Calibri"/>
                <a:sym typeface="Calibri"/>
              </a:rPr>
              <a:t> </a:t>
            </a:r>
            <a:r>
              <a:rPr lang="en-US" sz="1300" dirty="0">
                <a:latin typeface="Calibri"/>
                <a:cs typeface="Calibri"/>
                <a:sym typeface="Calibri"/>
              </a:rPr>
              <a:t>goodness of fit test</a:t>
            </a:r>
          </a:p>
          <a:p>
            <a:pPr lvl="0"/>
            <a:endParaRPr lang="en-US" sz="1300" dirty="0">
              <a:latin typeface="Calibri"/>
              <a:ea typeface="Calibri"/>
              <a:cs typeface="Calibri"/>
              <a:sym typeface="Calibri"/>
            </a:endParaRPr>
          </a:p>
          <a:p>
            <a:pPr lvl="0"/>
            <a:r>
              <a:rPr lang="en-US" sz="1300" dirty="0">
                <a:latin typeface="Calibri"/>
                <a:ea typeface="Calibri"/>
                <a:cs typeface="Calibri"/>
                <a:sym typeface="Calibri"/>
              </a:rPr>
              <a:t>X</a:t>
            </a:r>
            <a:r>
              <a:rPr lang="en-US" sz="1300" baseline="30000" dirty="0">
                <a:latin typeface="Calibri"/>
                <a:ea typeface="Calibri"/>
                <a:cs typeface="Calibri"/>
                <a:sym typeface="Calibri"/>
              </a:rPr>
              <a:t>2</a:t>
            </a:r>
            <a:r>
              <a:rPr lang="en-US" sz="1300" dirty="0">
                <a:latin typeface="Calibri"/>
                <a:ea typeface="Calibri"/>
                <a:cs typeface="Calibri"/>
                <a:sym typeface="Calibri"/>
              </a:rPr>
              <a:t> = sum( (observed – expected)</a:t>
            </a:r>
            <a:r>
              <a:rPr lang="en-US" sz="1300" baseline="30000" dirty="0">
                <a:latin typeface="Calibri"/>
                <a:ea typeface="Calibri"/>
                <a:cs typeface="Calibri"/>
                <a:sym typeface="Calibri"/>
              </a:rPr>
              <a:t>2</a:t>
            </a:r>
            <a:r>
              <a:rPr lang="en-US" sz="1300" dirty="0">
                <a:latin typeface="Calibri"/>
                <a:ea typeface="Calibri"/>
                <a:cs typeface="Calibri"/>
                <a:sym typeface="Calibri"/>
              </a:rPr>
              <a:t>/expected) = [ (H– N/2)</a:t>
            </a:r>
            <a:r>
              <a:rPr lang="en-US" sz="1300" baseline="30000" dirty="0">
                <a:latin typeface="Calibri"/>
                <a:ea typeface="Calibri"/>
                <a:cs typeface="Calibri"/>
                <a:sym typeface="Calibri"/>
              </a:rPr>
              <a:t>2</a:t>
            </a:r>
            <a:r>
              <a:rPr lang="en-US" sz="1300" dirty="0">
                <a:latin typeface="Calibri"/>
                <a:ea typeface="Calibri"/>
                <a:cs typeface="Calibri"/>
                <a:sym typeface="Calibri"/>
              </a:rPr>
              <a:t> / (N/2) ] + [ (T – N/2)</a:t>
            </a:r>
            <a:r>
              <a:rPr lang="en-US" sz="1300" baseline="30000" dirty="0">
                <a:latin typeface="Calibri"/>
                <a:ea typeface="Calibri"/>
                <a:cs typeface="Calibri"/>
                <a:sym typeface="Calibri"/>
              </a:rPr>
              <a:t>2</a:t>
            </a:r>
            <a:r>
              <a:rPr lang="en-US" sz="1300" dirty="0">
                <a:latin typeface="Calibri"/>
                <a:ea typeface="Calibri"/>
                <a:cs typeface="Calibri"/>
                <a:sym typeface="Calibri"/>
              </a:rPr>
              <a:t> / (N/2) ] </a:t>
            </a:r>
          </a:p>
          <a:p>
            <a:pPr marL="0" lvl="0" indent="0" algn="l" rtl="0">
              <a:spcBef>
                <a:spcPts val="0"/>
              </a:spcBef>
              <a:spcAft>
                <a:spcPts val="0"/>
              </a:spcAft>
              <a:buClr>
                <a:schemeClr val="dk1"/>
              </a:buClr>
              <a:buSzPts val="1100"/>
              <a:buFont typeface="Arial"/>
              <a:buNone/>
            </a:pPr>
            <a:endParaRPr sz="13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300" dirty="0">
                <a:latin typeface="Calibri"/>
                <a:ea typeface="Calibri"/>
                <a:cs typeface="Calibri"/>
                <a:sym typeface="Calibri"/>
              </a:rPr>
              <a:t>The P-value is the probability that a chi-square statistic having one degree of freedom is more extreme than that value.</a:t>
            </a:r>
          </a:p>
          <a:p>
            <a:pPr marL="0" lvl="0" indent="0" algn="l" rtl="0">
              <a:spcBef>
                <a:spcPts val="0"/>
              </a:spcBef>
              <a:spcAft>
                <a:spcPts val="0"/>
              </a:spcAft>
              <a:buClr>
                <a:schemeClr val="dk1"/>
              </a:buClr>
              <a:buSzPts val="1100"/>
              <a:buFont typeface="Arial"/>
              <a:buNone/>
            </a:pPr>
            <a:endParaRPr lang="en-US" sz="13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300" dirty="0">
                <a:latin typeface="Calibri"/>
                <a:ea typeface="Calibri"/>
                <a:cs typeface="Calibri"/>
                <a:sym typeface="Calibri"/>
              </a:rPr>
              <a:t>Specific example: </a:t>
            </a:r>
          </a:p>
          <a:p>
            <a:pPr marL="0" lvl="0" indent="0" algn="l" rtl="0">
              <a:spcBef>
                <a:spcPts val="0"/>
              </a:spcBef>
              <a:spcAft>
                <a:spcPts val="0"/>
              </a:spcAft>
              <a:buClr>
                <a:schemeClr val="dk1"/>
              </a:buClr>
              <a:buSzPts val="1100"/>
              <a:buFont typeface="Arial"/>
              <a:buNone/>
            </a:pPr>
            <a:r>
              <a:rPr lang="en-US" sz="1300" dirty="0">
                <a:latin typeface="Calibri"/>
                <a:ea typeface="Calibri"/>
                <a:cs typeface="Calibri"/>
                <a:sym typeface="Calibri"/>
              </a:rPr>
              <a:t>       N=100, H=60, T=40</a:t>
            </a:r>
          </a:p>
          <a:p>
            <a:pPr marL="0" lvl="0" indent="0" algn="l" rtl="0">
              <a:spcBef>
                <a:spcPts val="0"/>
              </a:spcBef>
              <a:spcAft>
                <a:spcPts val="0"/>
              </a:spcAft>
              <a:buClr>
                <a:schemeClr val="dk1"/>
              </a:buClr>
              <a:buSzPts val="1100"/>
              <a:buFont typeface="Arial"/>
              <a:buNone/>
            </a:pPr>
            <a:endParaRPr lang="en-US" sz="1300" dirty="0">
              <a:latin typeface="Calibri"/>
              <a:ea typeface="Calibri"/>
              <a:cs typeface="Calibri"/>
              <a:sym typeface="Calibri"/>
            </a:endParaRPr>
          </a:p>
          <a:p>
            <a:pPr>
              <a:buClr>
                <a:schemeClr val="dk1"/>
              </a:buClr>
              <a:buSzPts val="1100"/>
            </a:pPr>
            <a:r>
              <a:rPr lang="en-US" sz="1300" dirty="0">
                <a:latin typeface="Calibri"/>
                <a:ea typeface="Calibri"/>
                <a:cs typeface="Calibri"/>
                <a:sym typeface="Calibri"/>
              </a:rPr>
              <a:t>X</a:t>
            </a:r>
            <a:r>
              <a:rPr lang="en-US" sz="1300" baseline="30000" dirty="0">
                <a:latin typeface="Calibri"/>
                <a:ea typeface="Calibri"/>
                <a:cs typeface="Calibri"/>
                <a:sym typeface="Calibri"/>
              </a:rPr>
              <a:t>2</a:t>
            </a:r>
            <a:r>
              <a:rPr lang="en-US" sz="1300" dirty="0">
                <a:latin typeface="Calibri"/>
                <a:ea typeface="Calibri"/>
                <a:cs typeface="Calibri"/>
                <a:sym typeface="Calibri"/>
              </a:rPr>
              <a:t> = [ (60– 50)</a:t>
            </a:r>
            <a:r>
              <a:rPr lang="en-US" sz="1300" baseline="30000" dirty="0">
                <a:latin typeface="Calibri"/>
                <a:ea typeface="Calibri"/>
                <a:cs typeface="Calibri"/>
                <a:sym typeface="Calibri"/>
              </a:rPr>
              <a:t>2</a:t>
            </a:r>
            <a:r>
              <a:rPr lang="en-US" sz="1300" dirty="0">
                <a:latin typeface="Calibri"/>
                <a:ea typeface="Calibri"/>
                <a:cs typeface="Calibri"/>
                <a:sym typeface="Calibri"/>
              </a:rPr>
              <a:t> / 50 ] + [ (40 – 50)</a:t>
            </a:r>
            <a:r>
              <a:rPr lang="en-US" sz="1300" baseline="30000" dirty="0">
                <a:latin typeface="Calibri"/>
                <a:ea typeface="Calibri"/>
                <a:cs typeface="Calibri"/>
                <a:sym typeface="Calibri"/>
              </a:rPr>
              <a:t>2</a:t>
            </a:r>
            <a:r>
              <a:rPr lang="en-US" sz="1300" dirty="0">
                <a:latin typeface="Calibri"/>
                <a:ea typeface="Calibri"/>
                <a:cs typeface="Calibri"/>
                <a:sym typeface="Calibri"/>
              </a:rPr>
              <a:t> / 50 ] = 10</a:t>
            </a:r>
            <a:r>
              <a:rPr lang="en-US" sz="1300" baseline="30000" dirty="0">
                <a:latin typeface="Calibri"/>
                <a:ea typeface="Calibri"/>
                <a:cs typeface="Calibri"/>
                <a:sym typeface="Calibri"/>
              </a:rPr>
              <a:t>2</a:t>
            </a:r>
            <a:r>
              <a:rPr lang="en-US" sz="1300" dirty="0">
                <a:latin typeface="Calibri"/>
                <a:ea typeface="Calibri"/>
                <a:cs typeface="Calibri"/>
                <a:sym typeface="Calibri"/>
              </a:rPr>
              <a:t> / 50  + 10</a:t>
            </a:r>
            <a:r>
              <a:rPr lang="en-US" sz="1300" baseline="30000" dirty="0">
                <a:latin typeface="Calibri"/>
                <a:ea typeface="Calibri"/>
                <a:cs typeface="Calibri"/>
                <a:sym typeface="Calibri"/>
              </a:rPr>
              <a:t>2</a:t>
            </a:r>
            <a:r>
              <a:rPr lang="en-US" sz="1300" dirty="0">
                <a:latin typeface="Calibri"/>
                <a:ea typeface="Calibri"/>
                <a:cs typeface="Calibri"/>
                <a:sym typeface="Calibri"/>
              </a:rPr>
              <a:t> / 50 = 2+2 = 4</a:t>
            </a:r>
          </a:p>
          <a:p>
            <a:pPr>
              <a:buClr>
                <a:schemeClr val="dk1"/>
              </a:buClr>
              <a:buSzPts val="1100"/>
            </a:pPr>
            <a:endParaRPr lang="en-US" sz="1300" dirty="0">
              <a:latin typeface="Calibri"/>
              <a:ea typeface="Calibri"/>
              <a:cs typeface="Calibri"/>
              <a:sym typeface="Calibri"/>
            </a:endParaRPr>
          </a:p>
          <a:p>
            <a:pPr>
              <a:buClr>
                <a:schemeClr val="dk1"/>
              </a:buClr>
              <a:buSzPts val="1100"/>
            </a:pPr>
            <a:r>
              <a:rPr lang="en-US" sz="1300" dirty="0">
                <a:latin typeface="Calibri"/>
                <a:ea typeface="Calibri"/>
                <a:cs typeface="Calibri"/>
                <a:sym typeface="Calibri"/>
              </a:rPr>
              <a:t>X</a:t>
            </a:r>
            <a:r>
              <a:rPr lang="en-US" sz="1300" baseline="30000" dirty="0">
                <a:latin typeface="Calibri"/>
                <a:ea typeface="Calibri"/>
                <a:cs typeface="Calibri"/>
                <a:sym typeface="Calibri"/>
              </a:rPr>
              <a:t>2</a:t>
            </a:r>
            <a:r>
              <a:rPr lang="en-US" sz="1300" dirty="0">
                <a:latin typeface="Calibri"/>
                <a:ea typeface="Calibri"/>
                <a:cs typeface="Calibri"/>
                <a:sym typeface="Calibri"/>
              </a:rPr>
              <a:t> distribution for 1 degree of freedom gives 3.84 for P-value P=0.05.</a:t>
            </a:r>
          </a:p>
          <a:p>
            <a:pPr>
              <a:buClr>
                <a:schemeClr val="dk1"/>
              </a:buClr>
              <a:buSzPts val="1100"/>
            </a:pPr>
            <a:r>
              <a:rPr lang="en-US" sz="1300" dirty="0">
                <a:latin typeface="Calibri"/>
                <a:ea typeface="Calibri"/>
                <a:cs typeface="Calibri"/>
                <a:sym typeface="Calibri"/>
              </a:rPr>
              <a:t>We have 4, which is more extreme. </a:t>
            </a:r>
          </a:p>
          <a:p>
            <a:pPr>
              <a:buClr>
                <a:schemeClr val="dk1"/>
              </a:buClr>
              <a:buSzPts val="1100"/>
            </a:pPr>
            <a:r>
              <a:rPr lang="en-US" sz="1300" dirty="0">
                <a:latin typeface="Calibri"/>
                <a:ea typeface="Calibri"/>
                <a:cs typeface="Calibri"/>
                <a:sym typeface="Calibri"/>
              </a:rPr>
              <a:t>So we reject the null hypothesis (that the coin is fair).</a:t>
            </a:r>
          </a:p>
          <a:p>
            <a:pPr>
              <a:buClr>
                <a:schemeClr val="dk1"/>
              </a:buClr>
              <a:buSzPts val="1100"/>
            </a:pPr>
            <a:endParaRPr lang="en-US" sz="1300" dirty="0">
              <a:latin typeface="Calibri"/>
              <a:ea typeface="Calibri"/>
              <a:cs typeface="Calibri"/>
              <a:sym typeface="Calibri"/>
            </a:endParaRPr>
          </a:p>
          <a:p>
            <a:pPr>
              <a:buClr>
                <a:schemeClr val="dk1"/>
              </a:buClr>
              <a:buSzPts val="1100"/>
            </a:pPr>
            <a:endParaRPr lang="en-US" sz="1300" dirty="0">
              <a:latin typeface="Calibri"/>
              <a:ea typeface="Calibri"/>
              <a:cs typeface="Calibri"/>
              <a:sym typeface="Calibri"/>
            </a:endParaRPr>
          </a:p>
        </p:txBody>
      </p:sp>
      <p:pic>
        <p:nvPicPr>
          <p:cNvPr id="5" name="Picture 4">
            <a:extLst>
              <a:ext uri="{FF2B5EF4-FFF2-40B4-BE49-F238E27FC236}">
                <a16:creationId xmlns:a16="http://schemas.microsoft.com/office/drawing/2014/main" id="{FC02FCE1-51F8-CF47-AD22-F756CF53965A}"/>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556584" y="662608"/>
            <a:ext cx="4049486" cy="3180523"/>
          </a:xfrm>
          <a:prstGeom prst="rect">
            <a:avLst/>
          </a:prstGeom>
        </p:spPr>
      </p:pic>
      <p:sp>
        <p:nvSpPr>
          <p:cNvPr id="6" name="TextBox 5">
            <a:extLst>
              <a:ext uri="{FF2B5EF4-FFF2-40B4-BE49-F238E27FC236}">
                <a16:creationId xmlns:a16="http://schemas.microsoft.com/office/drawing/2014/main" id="{F9CD06EB-7D73-6747-8B8D-655F4F207CAE}"/>
              </a:ext>
            </a:extLst>
          </p:cNvPr>
          <p:cNvSpPr txBox="1"/>
          <p:nvPr/>
        </p:nvSpPr>
        <p:spPr>
          <a:xfrm>
            <a:off x="10486259" y="755596"/>
            <a:ext cx="808383" cy="707886"/>
          </a:xfrm>
          <a:prstGeom prst="rect">
            <a:avLst/>
          </a:prstGeom>
          <a:noFill/>
        </p:spPr>
        <p:txBody>
          <a:bodyPr wrap="square" rtlCol="0">
            <a:spAutoFit/>
          </a:bodyPr>
          <a:lstStyle/>
          <a:p>
            <a:r>
              <a:rPr lang="en-US" sz="4000" b="1" i="1" dirty="0">
                <a:solidFill>
                  <a:srgbClr val="222222"/>
                </a:solidFill>
                <a:highlight>
                  <a:srgbClr val="FFFFFF"/>
                </a:highlight>
                <a:latin typeface="Times New Roman"/>
                <a:ea typeface="Times New Roman"/>
                <a:cs typeface="Times New Roman"/>
                <a:sym typeface="Times New Roman"/>
              </a:rPr>
              <a:t>χ</a:t>
            </a:r>
            <a:r>
              <a:rPr lang="en-US" sz="4000" b="1" baseline="30000" dirty="0">
                <a:solidFill>
                  <a:srgbClr val="222222"/>
                </a:solidFill>
                <a:highlight>
                  <a:srgbClr val="FFFFFF"/>
                </a:highlight>
                <a:latin typeface="Times New Roman"/>
                <a:ea typeface="Times New Roman"/>
                <a:cs typeface="Times New Roman"/>
                <a:sym typeface="Times New Roman"/>
              </a:rPr>
              <a:t>2</a:t>
            </a:r>
            <a:endParaRPr lang="en-US" sz="4000" dirty="0"/>
          </a:p>
        </p:txBody>
      </p:sp>
      <p:sp>
        <p:nvSpPr>
          <p:cNvPr id="7" name="Oval 6">
            <a:extLst>
              <a:ext uri="{FF2B5EF4-FFF2-40B4-BE49-F238E27FC236}">
                <a16:creationId xmlns:a16="http://schemas.microsoft.com/office/drawing/2014/main" id="{A138FD90-7D86-7947-B9C9-3970A771F11A}"/>
              </a:ext>
            </a:extLst>
          </p:cNvPr>
          <p:cNvSpPr/>
          <p:nvPr/>
        </p:nvSpPr>
        <p:spPr>
          <a:xfrm>
            <a:off x="10137913" y="662608"/>
            <a:ext cx="1169981" cy="98066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A25444D-FF1F-1B4F-9E2D-91F9E45E1FC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106703" y="4865204"/>
            <a:ext cx="2616200" cy="838200"/>
          </a:xfrm>
          <a:prstGeom prst="rect">
            <a:avLst/>
          </a:prstGeom>
        </p:spPr>
      </p:pic>
    </p:spTree>
    <p:extLst>
      <p:ext uri="{BB962C8B-B14F-4D97-AF65-F5344CB8AC3E}">
        <p14:creationId xmlns:p14="http://schemas.microsoft.com/office/powerpoint/2010/main" val="364448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0;p18">
            <a:extLst>
              <a:ext uri="{FF2B5EF4-FFF2-40B4-BE49-F238E27FC236}">
                <a16:creationId xmlns:a16="http://schemas.microsoft.com/office/drawing/2014/main" id="{6F73DBF3-377D-DC49-AED2-EC061EC41127}"/>
              </a:ext>
            </a:extLst>
          </p:cNvPr>
          <p:cNvSpPr txBox="1"/>
          <p:nvPr/>
        </p:nvSpPr>
        <p:spPr>
          <a:xfrm>
            <a:off x="0" y="57383"/>
            <a:ext cx="5913120" cy="6800617"/>
          </a:xfrm>
          <a:prstGeom prst="rect">
            <a:avLst/>
          </a:prstGeom>
          <a:noFill/>
          <a:ln>
            <a:noFill/>
          </a:ln>
        </p:spPr>
        <p:txBody>
          <a:bodyPr spcFirstLastPara="1" wrap="square" lIns="91425" tIns="91425" rIns="91425" bIns="91425" anchor="t" anchorCtr="0">
            <a:noAutofit/>
          </a:bodyPr>
          <a:lstStyle/>
          <a:p>
            <a:r>
              <a:rPr lang="en-US" sz="2800" b="1" dirty="0">
                <a:latin typeface="Calibri"/>
                <a:ea typeface="Calibri"/>
                <a:cs typeface="Calibri"/>
                <a:sym typeface="Calibri"/>
              </a:rPr>
              <a:t>Checking whether a coin is fair - t-test</a:t>
            </a:r>
            <a:br>
              <a:rPr lang="en-US" sz="1800" dirty="0">
                <a:latin typeface="Calibri"/>
                <a:ea typeface="Calibri"/>
                <a:cs typeface="Calibri"/>
                <a:sym typeface="Calibri"/>
              </a:rPr>
            </a:br>
            <a:endParaRPr lang="en-US" sz="900" dirty="0">
              <a:latin typeface="Calibri"/>
              <a:ea typeface="Calibri"/>
              <a:cs typeface="Calibri"/>
              <a:sym typeface="Calibri"/>
            </a:endParaRPr>
          </a:p>
          <a:p>
            <a:r>
              <a:rPr lang="en-US" sz="1300" dirty="0">
                <a:latin typeface="Calibri"/>
                <a:cs typeface="Calibri"/>
                <a:sym typeface="Calibri"/>
              </a:rPr>
              <a:t>I am not sure if the t-test can be used for coin flipping hypothesis testing.</a:t>
            </a:r>
          </a:p>
          <a:p>
            <a:endParaRPr lang="en-US" sz="800" dirty="0">
              <a:latin typeface="Calibri"/>
              <a:cs typeface="Calibri"/>
              <a:sym typeface="Calibri"/>
            </a:endParaRPr>
          </a:p>
          <a:p>
            <a:r>
              <a:rPr lang="en-US" sz="1300" dirty="0">
                <a:latin typeface="Calibri"/>
                <a:cs typeface="Calibri"/>
                <a:sym typeface="Calibri"/>
              </a:rPr>
              <a:t>t-test is used for data which is presumed to have normal distribution, and only for small samples of data ( &lt; 30 points).</a:t>
            </a:r>
          </a:p>
          <a:p>
            <a:endParaRPr lang="en-US" sz="800" dirty="0">
              <a:latin typeface="Calibri"/>
              <a:cs typeface="Calibri"/>
              <a:sym typeface="Calibri"/>
            </a:endParaRPr>
          </a:p>
          <a:p>
            <a:r>
              <a:rPr lang="en-US" sz="1300" dirty="0">
                <a:latin typeface="Calibri"/>
                <a:cs typeface="Calibri"/>
                <a:sym typeface="Calibri"/>
              </a:rPr>
              <a:t>But here is formal application of t-test:</a:t>
            </a:r>
          </a:p>
          <a:p>
            <a:endParaRPr lang="en-US" sz="800" dirty="0">
              <a:latin typeface="Calibri"/>
              <a:cs typeface="Calibri"/>
              <a:sym typeface="Calibri"/>
            </a:endParaRPr>
          </a:p>
          <a:p>
            <a:r>
              <a:rPr lang="en-US" sz="1300" b="1" u="sng" dirty="0">
                <a:latin typeface="Calibri"/>
                <a:ea typeface="Calibri"/>
                <a:cs typeface="Calibri"/>
                <a:sym typeface="Calibri"/>
              </a:rPr>
              <a:t>Problem:</a:t>
            </a:r>
            <a:endParaRPr sz="1300" b="1" u="sng" dirty="0">
              <a:latin typeface="Calibri"/>
              <a:ea typeface="Calibri"/>
              <a:cs typeface="Calibri"/>
              <a:sym typeface="Calibri"/>
            </a:endParaRPr>
          </a:p>
          <a:p>
            <a:pPr marL="0" lvl="0" indent="0" algn="l" rtl="0">
              <a:spcBef>
                <a:spcPts val="0"/>
              </a:spcBef>
              <a:spcAft>
                <a:spcPts val="0"/>
              </a:spcAft>
              <a:buNone/>
            </a:pPr>
            <a:r>
              <a:rPr lang="en-US" sz="1300" dirty="0">
                <a:latin typeface="Calibri"/>
                <a:ea typeface="Calibri"/>
                <a:cs typeface="Calibri"/>
                <a:sym typeface="Calibri"/>
              </a:rPr>
              <a:t>We want to test a null hypothesis that the coin is fair.</a:t>
            </a:r>
          </a:p>
          <a:p>
            <a:pPr marL="0" lvl="0" indent="0" algn="l" rtl="0">
              <a:spcBef>
                <a:spcPts val="0"/>
              </a:spcBef>
              <a:spcAft>
                <a:spcPts val="0"/>
              </a:spcAft>
              <a:buNone/>
            </a:pPr>
            <a:r>
              <a:rPr lang="en-US" sz="1300" dirty="0">
                <a:latin typeface="Calibri"/>
                <a:ea typeface="Calibri"/>
                <a:cs typeface="Calibri"/>
                <a:sym typeface="Calibri"/>
              </a:rPr>
              <a:t>We flip the coin N times and got H heads.</a:t>
            </a:r>
          </a:p>
          <a:p>
            <a:pPr marL="0" lvl="0" indent="0" algn="l" rtl="0">
              <a:spcBef>
                <a:spcPts val="0"/>
              </a:spcBef>
              <a:spcAft>
                <a:spcPts val="0"/>
              </a:spcAft>
              <a:buNone/>
            </a:pPr>
            <a:r>
              <a:rPr lang="en-US" sz="1300" dirty="0">
                <a:latin typeface="Calibri"/>
                <a:ea typeface="Calibri"/>
                <a:cs typeface="Calibri"/>
                <a:sym typeface="Calibri"/>
              </a:rPr>
              <a:t>So number of observed tails T = N-H.</a:t>
            </a:r>
          </a:p>
          <a:p>
            <a:pPr marL="0" lvl="0" indent="0" algn="l" rtl="0">
              <a:spcBef>
                <a:spcPts val="0"/>
              </a:spcBef>
              <a:spcAft>
                <a:spcPts val="0"/>
              </a:spcAft>
              <a:buNone/>
            </a:pPr>
            <a:r>
              <a:rPr lang="en-US" sz="1300" dirty="0">
                <a:latin typeface="Calibri"/>
                <a:ea typeface="Calibri"/>
                <a:cs typeface="Calibri"/>
                <a:sym typeface="Calibri"/>
              </a:rPr>
              <a:t>Expected numbers are N/2 for heads and for tails.</a:t>
            </a:r>
          </a:p>
          <a:p>
            <a:pPr marL="0" lvl="0" indent="0" algn="l" rtl="0">
              <a:spcBef>
                <a:spcPts val="0"/>
              </a:spcBef>
              <a:spcAft>
                <a:spcPts val="0"/>
              </a:spcAft>
              <a:buNone/>
            </a:pPr>
            <a:endParaRPr lang="en-US" sz="800" dirty="0">
              <a:latin typeface="Calibri"/>
              <a:ea typeface="Calibri"/>
              <a:cs typeface="Calibri"/>
              <a:sym typeface="Calibri"/>
            </a:endParaRPr>
          </a:p>
          <a:p>
            <a:pPr marL="0" lvl="0" indent="0" algn="l" rtl="0">
              <a:spcBef>
                <a:spcPts val="0"/>
              </a:spcBef>
              <a:spcAft>
                <a:spcPts val="0"/>
              </a:spcAft>
              <a:buNone/>
            </a:pPr>
            <a:r>
              <a:rPr lang="en-US" sz="1300" dirty="0">
                <a:latin typeface="Calibri"/>
                <a:ea typeface="Calibri"/>
                <a:cs typeface="Calibri"/>
                <a:sym typeface="Calibri"/>
              </a:rPr>
              <a:t>To calculate t-test we assume values 1 for heads and -1 for tails.</a:t>
            </a:r>
          </a:p>
          <a:p>
            <a:pPr lvl="0"/>
            <a:r>
              <a:rPr lang="en-US" sz="1300" dirty="0">
                <a:latin typeface="Calibri"/>
                <a:ea typeface="Calibri"/>
                <a:cs typeface="Calibri"/>
                <a:sym typeface="Calibri"/>
              </a:rPr>
              <a:t>Then suppose N=100, H=60, T=40</a:t>
            </a:r>
          </a:p>
          <a:p>
            <a:pPr marL="0" lvl="0" indent="0" algn="l" rtl="0">
              <a:spcBef>
                <a:spcPts val="0"/>
              </a:spcBef>
              <a:spcAft>
                <a:spcPts val="0"/>
              </a:spcAft>
              <a:buNone/>
            </a:pPr>
            <a:r>
              <a:rPr lang="en-US" sz="1300" dirty="0">
                <a:latin typeface="Calibri"/>
                <a:ea typeface="Calibri"/>
                <a:cs typeface="Calibri"/>
                <a:sym typeface="Calibri"/>
              </a:rPr>
              <a:t>   Sample Mean X = (H – T)/100 = 20/100 = 0.2</a:t>
            </a:r>
          </a:p>
          <a:p>
            <a:pPr marL="0" lvl="0" indent="0" algn="l" rtl="0">
              <a:spcBef>
                <a:spcPts val="0"/>
              </a:spcBef>
              <a:spcAft>
                <a:spcPts val="0"/>
              </a:spcAft>
              <a:buNone/>
            </a:pPr>
            <a:r>
              <a:rPr lang="en-US" sz="1300" dirty="0">
                <a:latin typeface="Calibri"/>
                <a:ea typeface="Calibri"/>
                <a:cs typeface="Calibri"/>
                <a:sym typeface="Calibri"/>
              </a:rPr>
              <a:t>   Expected mean = N/2 – N/2 = 0</a:t>
            </a:r>
          </a:p>
          <a:p>
            <a:pPr marL="0" lvl="0" indent="0" algn="l" rtl="0">
              <a:spcBef>
                <a:spcPts val="0"/>
              </a:spcBef>
              <a:spcAft>
                <a:spcPts val="0"/>
              </a:spcAft>
              <a:buNone/>
            </a:pPr>
            <a:r>
              <a:rPr lang="en-US" sz="1300" dirty="0">
                <a:latin typeface="Calibri"/>
                <a:ea typeface="Calibri"/>
                <a:cs typeface="Calibri"/>
                <a:sym typeface="Calibri"/>
              </a:rPr>
              <a:t>   Degrees of Freedom = N-1 = 99</a:t>
            </a:r>
          </a:p>
          <a:p>
            <a:pPr marL="0" lvl="0" indent="0" algn="l" rtl="0">
              <a:spcBef>
                <a:spcPts val="0"/>
              </a:spcBef>
              <a:spcAft>
                <a:spcPts val="0"/>
              </a:spcAft>
              <a:buNone/>
            </a:pPr>
            <a:r>
              <a:rPr lang="en-US" sz="1300" dirty="0">
                <a:latin typeface="Calibri"/>
                <a:ea typeface="Calibri"/>
                <a:cs typeface="Calibri"/>
                <a:sym typeface="Calibri"/>
              </a:rPr>
              <a:t>   Sample Variance:</a:t>
            </a:r>
          </a:p>
          <a:p>
            <a:pPr lvl="0"/>
            <a:r>
              <a:rPr lang="en-US" sz="1300" dirty="0">
                <a:latin typeface="Calibri"/>
                <a:ea typeface="Calibri"/>
                <a:cs typeface="Calibri"/>
                <a:sym typeface="Calibri"/>
              </a:rPr>
              <a:t>         S</a:t>
            </a:r>
            <a:r>
              <a:rPr lang="en-US" sz="1300" baseline="30000" dirty="0">
                <a:latin typeface="Calibri"/>
                <a:ea typeface="Calibri"/>
                <a:cs typeface="Calibri"/>
                <a:sym typeface="Calibri"/>
              </a:rPr>
              <a:t>2</a:t>
            </a:r>
            <a:r>
              <a:rPr lang="en-US" sz="1300" dirty="0">
                <a:latin typeface="Calibri"/>
                <a:ea typeface="Calibri"/>
                <a:cs typeface="Calibri"/>
                <a:sym typeface="Calibri"/>
              </a:rPr>
              <a:t> = (1/99) *  ( 60*(1-0.2)</a:t>
            </a:r>
            <a:r>
              <a:rPr lang="en-US" sz="1300" baseline="30000" dirty="0">
                <a:latin typeface="Calibri"/>
                <a:ea typeface="Calibri"/>
                <a:cs typeface="Calibri"/>
                <a:sym typeface="Calibri"/>
              </a:rPr>
              <a:t>2</a:t>
            </a:r>
            <a:r>
              <a:rPr lang="en-US" sz="1300" dirty="0">
                <a:latin typeface="Calibri"/>
                <a:ea typeface="Calibri"/>
                <a:cs typeface="Calibri"/>
                <a:sym typeface="Calibri"/>
              </a:rPr>
              <a:t> + 40*(-1-0.2)</a:t>
            </a:r>
            <a:r>
              <a:rPr lang="en-US" sz="1300" baseline="30000" dirty="0">
                <a:latin typeface="Calibri"/>
                <a:ea typeface="Calibri"/>
                <a:cs typeface="Calibri"/>
                <a:sym typeface="Calibri"/>
              </a:rPr>
              <a:t>2</a:t>
            </a:r>
            <a:r>
              <a:rPr lang="en-US" sz="1300" dirty="0">
                <a:latin typeface="Calibri"/>
                <a:ea typeface="Calibri"/>
                <a:cs typeface="Calibri"/>
                <a:sym typeface="Calibri"/>
              </a:rPr>
              <a:t> )  = 0.969</a:t>
            </a:r>
          </a:p>
          <a:p>
            <a:pPr lvl="0"/>
            <a:r>
              <a:rPr lang="en-US" sz="1300" dirty="0">
                <a:latin typeface="Calibri"/>
                <a:ea typeface="Calibri"/>
                <a:cs typeface="Calibri"/>
                <a:sym typeface="Calibri"/>
              </a:rPr>
              <a:t>   Sample Standard Deviation:</a:t>
            </a:r>
          </a:p>
          <a:p>
            <a:pPr lvl="0"/>
            <a:r>
              <a:rPr lang="en-US" sz="1300" dirty="0">
                <a:latin typeface="Calibri"/>
                <a:ea typeface="Calibri"/>
                <a:cs typeface="Calibri"/>
                <a:sym typeface="Calibri"/>
              </a:rPr>
              <a:t>        S = sqrt(0.9696) = 0.9847</a:t>
            </a:r>
          </a:p>
          <a:p>
            <a:pPr lvl="0"/>
            <a:r>
              <a:rPr lang="en-US" sz="1300" dirty="0">
                <a:latin typeface="Calibri"/>
                <a:ea typeface="Calibri"/>
                <a:cs typeface="Calibri"/>
                <a:sym typeface="Calibri"/>
              </a:rPr>
              <a:t>   t-statistics:</a:t>
            </a:r>
          </a:p>
          <a:p>
            <a:pPr lvl="0"/>
            <a:r>
              <a:rPr lang="en-US" sz="1300" dirty="0">
                <a:latin typeface="Calibri"/>
                <a:ea typeface="Calibri"/>
                <a:cs typeface="Calibri"/>
                <a:sym typeface="Calibri"/>
              </a:rPr>
              <a:t>        (0.2– 0) / (0.9847 / 10) = 2.031</a:t>
            </a:r>
          </a:p>
          <a:p>
            <a:pPr lvl="0"/>
            <a:endParaRPr lang="en-US" sz="1300" dirty="0">
              <a:latin typeface="Calibri"/>
              <a:ea typeface="Calibri"/>
              <a:cs typeface="Calibri"/>
              <a:sym typeface="Calibri"/>
            </a:endParaRPr>
          </a:p>
          <a:p>
            <a:pPr lvl="0"/>
            <a:r>
              <a:rPr lang="en-US" sz="1300" dirty="0">
                <a:latin typeface="Calibri"/>
                <a:ea typeface="Calibri"/>
                <a:cs typeface="Calibri"/>
                <a:sym typeface="Calibri"/>
              </a:rPr>
              <a:t>Note: for two-sided t-test with 100 degrees of freedom and P-value 0.05</a:t>
            </a:r>
          </a:p>
          <a:p>
            <a:pPr lvl="0"/>
            <a:r>
              <a:rPr lang="en-US" sz="1300" dirty="0">
                <a:latin typeface="Calibri"/>
                <a:ea typeface="Calibri"/>
                <a:cs typeface="Calibri"/>
                <a:sym typeface="Calibri"/>
              </a:rPr>
              <a:t>we have (from t-test table): 1.984</a:t>
            </a:r>
          </a:p>
          <a:p>
            <a:pPr lvl="0"/>
            <a:r>
              <a:rPr lang="en-US" sz="1300" dirty="0">
                <a:latin typeface="Calibri"/>
                <a:ea typeface="Calibri"/>
                <a:cs typeface="Calibri"/>
                <a:sym typeface="Calibri"/>
              </a:rPr>
              <a:t>Our t-statistics is 2.031, it is more extreme, so we reject the null hypothesis</a:t>
            </a:r>
          </a:p>
          <a:p>
            <a:pPr lvl="0"/>
            <a:endParaRPr lang="en-US" sz="1300" dirty="0">
              <a:latin typeface="Calibri"/>
              <a:ea typeface="Calibri"/>
              <a:cs typeface="Calibri"/>
              <a:sym typeface="Calibri"/>
            </a:endParaRPr>
          </a:p>
          <a:p>
            <a:pPr lvl="0"/>
            <a:r>
              <a:rPr lang="en-US" sz="1300" dirty="0">
                <a:latin typeface="Calibri"/>
                <a:ea typeface="Calibri"/>
                <a:cs typeface="Calibri"/>
                <a:sym typeface="Calibri"/>
              </a:rPr>
              <a:t>In Python:</a:t>
            </a:r>
          </a:p>
          <a:p>
            <a:pPr lvl="0"/>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sym typeface="Calibri"/>
              </a:rPr>
              <a:t>     from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sym typeface="Calibri"/>
              </a:rPr>
              <a:t>scipy</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sym typeface="Calibri"/>
              </a:rPr>
              <a:t> import stats</a:t>
            </a:r>
          </a:p>
          <a:p>
            <a:pPr lvl="0"/>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sym typeface="Calibri"/>
              </a:rPr>
              <a:t>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sym typeface="Calibri"/>
              </a:rPr>
              <a:t>stats.t.cdf</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sym typeface="Calibri"/>
              </a:rPr>
              <a:t>(2.031,df=99)    </a:t>
            </a:r>
            <a:r>
              <a:rPr lang="en-US" sz="1100" dirty="0">
                <a:solidFill>
                  <a:srgbClr val="00B050"/>
                </a:solidFill>
                <a:latin typeface="Menlo" panose="020B0609030804020204" pitchFamily="49" charset="0"/>
                <a:ea typeface="Menlo" panose="020B0609030804020204" pitchFamily="49" charset="0"/>
                <a:cs typeface="Menlo" panose="020B0609030804020204" pitchFamily="49" charset="0"/>
                <a:sym typeface="Calibri"/>
              </a:rPr>
              <a:t># 0.9775 , more extreme than 0.95</a:t>
            </a:r>
          </a:p>
          <a:p>
            <a:pPr lvl="0"/>
            <a:endParaRPr lang="en-US" sz="1300" dirty="0">
              <a:latin typeface="Calibri"/>
              <a:ea typeface="Calibri"/>
              <a:cs typeface="Calibri"/>
              <a:sym typeface="Calibri"/>
            </a:endParaRPr>
          </a:p>
          <a:p>
            <a:pPr lvl="0"/>
            <a:endParaRPr lang="en-US" sz="1300" dirty="0">
              <a:latin typeface="Calibri"/>
              <a:ea typeface="Calibri"/>
              <a:cs typeface="Calibri"/>
              <a:sym typeface="Calibri"/>
            </a:endParaRPr>
          </a:p>
          <a:p>
            <a:pPr lvl="0"/>
            <a:endParaRPr lang="en-US" sz="1300" dirty="0">
              <a:latin typeface="Calibri"/>
              <a:ea typeface="Calibri"/>
              <a:cs typeface="Calibri"/>
              <a:sym typeface="Calibri"/>
            </a:endParaRPr>
          </a:p>
          <a:p>
            <a:pPr lvl="0"/>
            <a:endParaRPr lang="en-US" sz="1300" dirty="0">
              <a:latin typeface="Calibri"/>
              <a:ea typeface="Calibri"/>
              <a:cs typeface="Calibri"/>
              <a:sym typeface="Calibri"/>
            </a:endParaRPr>
          </a:p>
        </p:txBody>
      </p:sp>
      <p:pic>
        <p:nvPicPr>
          <p:cNvPr id="5" name="Picture 4">
            <a:extLst>
              <a:ext uri="{FF2B5EF4-FFF2-40B4-BE49-F238E27FC236}">
                <a16:creationId xmlns:a16="http://schemas.microsoft.com/office/drawing/2014/main" id="{9CC5F72C-4AE0-DE4C-A88E-C5CDCB8F2FE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22758" y="1496340"/>
            <a:ext cx="1331161" cy="612140"/>
          </a:xfrm>
          <a:prstGeom prst="rect">
            <a:avLst/>
          </a:prstGeom>
        </p:spPr>
      </p:pic>
      <p:pic>
        <p:nvPicPr>
          <p:cNvPr id="6" name="Picture 5">
            <a:extLst>
              <a:ext uri="{FF2B5EF4-FFF2-40B4-BE49-F238E27FC236}">
                <a16:creationId xmlns:a16="http://schemas.microsoft.com/office/drawing/2014/main" id="{98E620A2-33F1-234A-BB97-467B69CD232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122758" y="2148781"/>
            <a:ext cx="2377908" cy="613968"/>
          </a:xfrm>
          <a:prstGeom prst="rect">
            <a:avLst/>
          </a:prstGeom>
        </p:spPr>
      </p:pic>
      <p:pic>
        <p:nvPicPr>
          <p:cNvPr id="7" name="Picture 6">
            <a:extLst>
              <a:ext uri="{FF2B5EF4-FFF2-40B4-BE49-F238E27FC236}">
                <a16:creationId xmlns:a16="http://schemas.microsoft.com/office/drawing/2014/main" id="{699F40AF-8B1F-4B4C-AB25-DBEF1CC15EB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038703" y="3002765"/>
            <a:ext cx="702080" cy="616692"/>
          </a:xfrm>
          <a:prstGeom prst="rect">
            <a:avLst/>
          </a:prstGeom>
        </p:spPr>
      </p:pic>
      <p:pic>
        <p:nvPicPr>
          <p:cNvPr id="8" name="Picture 7">
            <a:extLst>
              <a:ext uri="{FF2B5EF4-FFF2-40B4-BE49-F238E27FC236}">
                <a16:creationId xmlns:a16="http://schemas.microsoft.com/office/drawing/2014/main" id="{C8597561-A772-964F-AE93-9F1DCADF39F8}"/>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038703" y="3859473"/>
            <a:ext cx="582886" cy="565991"/>
          </a:xfrm>
          <a:prstGeom prst="rect">
            <a:avLst/>
          </a:prstGeom>
        </p:spPr>
      </p:pic>
      <p:sp>
        <p:nvSpPr>
          <p:cNvPr id="9" name="TextBox 8">
            <a:extLst>
              <a:ext uri="{FF2B5EF4-FFF2-40B4-BE49-F238E27FC236}">
                <a16:creationId xmlns:a16="http://schemas.microsoft.com/office/drawing/2014/main" id="{FE5ECE04-FB56-A541-ADF8-EC1AB9C8DCDC}"/>
              </a:ext>
            </a:extLst>
          </p:cNvPr>
          <p:cNvSpPr txBox="1"/>
          <p:nvPr/>
        </p:nvSpPr>
        <p:spPr>
          <a:xfrm>
            <a:off x="6772928" y="237877"/>
            <a:ext cx="5318760" cy="1046440"/>
          </a:xfrm>
          <a:prstGeom prst="rect">
            <a:avLst/>
          </a:prstGeom>
          <a:noFill/>
        </p:spPr>
        <p:txBody>
          <a:bodyPr wrap="square" rtlCol="0">
            <a:spAutoFit/>
          </a:bodyPr>
          <a:lstStyle/>
          <a:p>
            <a:r>
              <a:rPr lang="en-US" sz="2000" b="1" dirty="0"/>
              <a:t>Student t-test</a:t>
            </a:r>
          </a:p>
          <a:p>
            <a:endParaRPr lang="en-US" dirty="0"/>
          </a:p>
          <a:p>
            <a:r>
              <a:rPr lang="en-US" dirty="0"/>
              <a:t>Let X</a:t>
            </a:r>
            <a:r>
              <a:rPr lang="en-US" baseline="-25000" dirty="0"/>
              <a:t>i</a:t>
            </a:r>
            <a:r>
              <a:rPr lang="en-US" dirty="0"/>
              <a:t> be independently and identically drawn from the normal distribution with expected mean value</a:t>
            </a:r>
            <a:r>
              <a:rPr lang="el-GR" dirty="0"/>
              <a:t> </a:t>
            </a:r>
            <a:r>
              <a:rPr lang="el-GR" b="1" dirty="0">
                <a:solidFill>
                  <a:srgbClr val="0070C0"/>
                </a:solidFill>
              </a:rPr>
              <a:t>μ</a:t>
            </a:r>
            <a:r>
              <a:rPr lang="en-US" dirty="0"/>
              <a:t> and variance </a:t>
            </a:r>
            <a:r>
              <a:rPr lang="el-GR" b="1" dirty="0">
                <a:solidFill>
                  <a:srgbClr val="0070C0"/>
                </a:solidFill>
              </a:rPr>
              <a:t>σ</a:t>
            </a:r>
            <a:r>
              <a:rPr lang="en-US" b="1" baseline="30000" dirty="0">
                <a:solidFill>
                  <a:srgbClr val="0070C0"/>
                </a:solidFill>
              </a:rPr>
              <a:t>2</a:t>
            </a:r>
            <a:r>
              <a:rPr lang="en-US" baseline="30000" dirty="0"/>
              <a:t>  </a:t>
            </a:r>
            <a:endParaRPr lang="en-US" dirty="0"/>
          </a:p>
        </p:txBody>
      </p:sp>
      <p:sp>
        <p:nvSpPr>
          <p:cNvPr id="10" name="TextBox 9">
            <a:extLst>
              <a:ext uri="{FF2B5EF4-FFF2-40B4-BE49-F238E27FC236}">
                <a16:creationId xmlns:a16="http://schemas.microsoft.com/office/drawing/2014/main" id="{C2DB4341-286D-CD45-99E7-42A3FF1B137F}"/>
              </a:ext>
            </a:extLst>
          </p:cNvPr>
          <p:cNvSpPr txBox="1"/>
          <p:nvPr/>
        </p:nvSpPr>
        <p:spPr>
          <a:xfrm>
            <a:off x="9580958" y="1639127"/>
            <a:ext cx="1214439" cy="523220"/>
          </a:xfrm>
          <a:prstGeom prst="rect">
            <a:avLst/>
          </a:prstGeom>
          <a:noFill/>
        </p:spPr>
        <p:txBody>
          <a:bodyPr wrap="square" rtlCol="0">
            <a:spAutoFit/>
          </a:bodyPr>
          <a:lstStyle/>
          <a:p>
            <a:r>
              <a:rPr lang="en-US" dirty="0"/>
              <a:t>----- Sample </a:t>
            </a:r>
          </a:p>
          <a:p>
            <a:r>
              <a:rPr lang="en-US" dirty="0"/>
              <a:t>       mean</a:t>
            </a:r>
          </a:p>
        </p:txBody>
      </p:sp>
      <p:sp>
        <p:nvSpPr>
          <p:cNvPr id="11" name="TextBox 10">
            <a:extLst>
              <a:ext uri="{FF2B5EF4-FFF2-40B4-BE49-F238E27FC236}">
                <a16:creationId xmlns:a16="http://schemas.microsoft.com/office/drawing/2014/main" id="{8A5616D2-AC16-E540-AFEE-40C460596FA8}"/>
              </a:ext>
            </a:extLst>
          </p:cNvPr>
          <p:cNvSpPr txBox="1"/>
          <p:nvPr/>
        </p:nvSpPr>
        <p:spPr>
          <a:xfrm>
            <a:off x="9580958" y="2244285"/>
            <a:ext cx="1406529" cy="523220"/>
          </a:xfrm>
          <a:prstGeom prst="rect">
            <a:avLst/>
          </a:prstGeom>
          <a:noFill/>
        </p:spPr>
        <p:txBody>
          <a:bodyPr wrap="square" rtlCol="0">
            <a:spAutoFit/>
          </a:bodyPr>
          <a:lstStyle/>
          <a:p>
            <a:r>
              <a:rPr lang="en-US" dirty="0"/>
              <a:t>----- Sample </a:t>
            </a:r>
          </a:p>
          <a:p>
            <a:r>
              <a:rPr lang="en-US" dirty="0"/>
              <a:t>       variance</a:t>
            </a:r>
          </a:p>
        </p:txBody>
      </p:sp>
      <p:sp>
        <p:nvSpPr>
          <p:cNvPr id="12" name="TextBox 11">
            <a:extLst>
              <a:ext uri="{FF2B5EF4-FFF2-40B4-BE49-F238E27FC236}">
                <a16:creationId xmlns:a16="http://schemas.microsoft.com/office/drawing/2014/main" id="{9545AB33-AA63-984A-9B99-9845844D5CB7}"/>
              </a:ext>
            </a:extLst>
          </p:cNvPr>
          <p:cNvSpPr txBox="1"/>
          <p:nvPr/>
        </p:nvSpPr>
        <p:spPr>
          <a:xfrm>
            <a:off x="8044844" y="3152313"/>
            <a:ext cx="2143280" cy="523220"/>
          </a:xfrm>
          <a:prstGeom prst="rect">
            <a:avLst/>
          </a:prstGeom>
          <a:noFill/>
        </p:spPr>
        <p:txBody>
          <a:bodyPr wrap="square" rtlCol="0">
            <a:spAutoFit/>
          </a:bodyPr>
          <a:lstStyle/>
          <a:p>
            <a:r>
              <a:rPr lang="en-US" dirty="0"/>
              <a:t>Random variable, </a:t>
            </a:r>
          </a:p>
          <a:p>
            <a:r>
              <a:rPr lang="en-US" dirty="0"/>
              <a:t>Normal distribution</a:t>
            </a:r>
          </a:p>
        </p:txBody>
      </p:sp>
      <p:sp>
        <p:nvSpPr>
          <p:cNvPr id="13" name="TextBox 12">
            <a:extLst>
              <a:ext uri="{FF2B5EF4-FFF2-40B4-BE49-F238E27FC236}">
                <a16:creationId xmlns:a16="http://schemas.microsoft.com/office/drawing/2014/main" id="{734ABCDE-E2E0-1C44-A086-B8E907EF2E67}"/>
              </a:ext>
            </a:extLst>
          </p:cNvPr>
          <p:cNvSpPr txBox="1"/>
          <p:nvPr/>
        </p:nvSpPr>
        <p:spPr>
          <a:xfrm>
            <a:off x="8044845" y="3968158"/>
            <a:ext cx="3757284" cy="1169551"/>
          </a:xfrm>
          <a:prstGeom prst="rect">
            <a:avLst/>
          </a:prstGeom>
          <a:noFill/>
        </p:spPr>
        <p:txBody>
          <a:bodyPr wrap="square" rtlCol="0">
            <a:spAutoFit/>
          </a:bodyPr>
          <a:lstStyle/>
          <a:p>
            <a:r>
              <a:rPr lang="en-US" dirty="0"/>
              <a:t>Random variable, </a:t>
            </a:r>
            <a:r>
              <a:rPr lang="en-US" b="1" dirty="0">
                <a:solidFill>
                  <a:srgbClr val="0070C0"/>
                </a:solidFill>
              </a:rPr>
              <a:t>t-distribution</a:t>
            </a:r>
            <a:r>
              <a:rPr lang="en-US" dirty="0"/>
              <a:t>. </a:t>
            </a:r>
          </a:p>
          <a:p>
            <a:r>
              <a:rPr lang="en-US" dirty="0"/>
              <a:t>It uses S = sqrt(sample variance) because real sigma is unknown. This creates </a:t>
            </a:r>
            <a:r>
              <a:rPr lang="en-US" b="1" dirty="0">
                <a:solidFill>
                  <a:srgbClr val="0070C0"/>
                </a:solidFill>
              </a:rPr>
              <a:t>uncertainty</a:t>
            </a:r>
            <a:r>
              <a:rPr lang="en-US" dirty="0"/>
              <a:t> – and leads to the "</a:t>
            </a:r>
            <a:r>
              <a:rPr lang="en-US" b="1" dirty="0">
                <a:solidFill>
                  <a:srgbClr val="0070C0"/>
                </a:solidFill>
              </a:rPr>
              <a:t>fat tails</a:t>
            </a:r>
            <a:r>
              <a:rPr lang="en-US" dirty="0"/>
              <a:t>" in the t-distribution.</a:t>
            </a:r>
          </a:p>
        </p:txBody>
      </p:sp>
      <p:pic>
        <p:nvPicPr>
          <p:cNvPr id="16" name="Picture 15">
            <a:extLst>
              <a:ext uri="{FF2B5EF4-FFF2-40B4-BE49-F238E27FC236}">
                <a16:creationId xmlns:a16="http://schemas.microsoft.com/office/drawing/2014/main" id="{731C3EEC-3D2B-4D4C-B8D3-B3908EED7EA1}"/>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6584085" y="5246893"/>
            <a:ext cx="5384771" cy="1408156"/>
          </a:xfrm>
          <a:prstGeom prst="rect">
            <a:avLst/>
          </a:prstGeom>
        </p:spPr>
      </p:pic>
      <p:cxnSp>
        <p:nvCxnSpPr>
          <p:cNvPr id="3" name="Straight Connector 2">
            <a:extLst>
              <a:ext uri="{FF2B5EF4-FFF2-40B4-BE49-F238E27FC236}">
                <a16:creationId xmlns:a16="http://schemas.microsoft.com/office/drawing/2014/main" id="{D1C0BEE1-1D4E-454C-B8BD-7721E20060BB}"/>
              </a:ext>
            </a:extLst>
          </p:cNvPr>
          <p:cNvCxnSpPr/>
          <p:nvPr/>
        </p:nvCxnSpPr>
        <p:spPr>
          <a:xfrm>
            <a:off x="6291620" y="237877"/>
            <a:ext cx="0" cy="64631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9995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p:nvPr/>
        </p:nvSpPr>
        <p:spPr>
          <a:xfrm>
            <a:off x="383974" y="551503"/>
            <a:ext cx="4877100" cy="314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a:ea typeface="Calibri"/>
                <a:cs typeface="Calibri"/>
                <a:sym typeface="Calibri"/>
              </a:rPr>
              <a:t>Problem1:</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p>
            <a:pPr marL="0" lvl="0" indent="0" algn="l" rtl="0">
              <a:spcBef>
                <a:spcPts val="0"/>
              </a:spcBef>
              <a:spcAft>
                <a:spcPts val="0"/>
              </a:spcAft>
              <a:buNone/>
            </a:pPr>
            <a:r>
              <a:rPr lang="en-US" dirty="0">
                <a:latin typeface="Calibri"/>
                <a:ea typeface="Calibri"/>
                <a:cs typeface="Calibri"/>
                <a:sym typeface="Calibri"/>
              </a:rPr>
              <a:t>Given: women's heights are normally distributed with the mean 65″ and standard deviation of 3.5″</a:t>
            </a:r>
            <a:endParaRPr dirty="0">
              <a:latin typeface="Calibri"/>
              <a:ea typeface="Calibri"/>
              <a:cs typeface="Calibri"/>
              <a:sym typeface="Calibri"/>
            </a:endParaRPr>
          </a:p>
          <a:p>
            <a:pPr marL="0" lvl="0" indent="0" algn="l" rtl="0">
              <a:spcBef>
                <a:spcPts val="0"/>
              </a:spcBef>
              <a:spcAft>
                <a:spcPts val="0"/>
              </a:spcAft>
              <a:buNone/>
            </a:pPr>
            <a:r>
              <a:rPr lang="en-US" dirty="0">
                <a:latin typeface="Calibri"/>
                <a:ea typeface="Calibri"/>
                <a:cs typeface="Calibri"/>
                <a:sym typeface="Calibri"/>
              </a:rPr>
              <a:t>Question: What is the probability of finding a random sample of 50 women with a mean height of 70″.</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p>
            <a:pPr marL="0" lvl="0" indent="0" algn="l" rtl="0">
              <a:spcBef>
                <a:spcPts val="0"/>
              </a:spcBef>
              <a:spcAft>
                <a:spcPts val="0"/>
              </a:spcAft>
              <a:buNone/>
            </a:pPr>
            <a:r>
              <a:rPr lang="en-US" dirty="0">
                <a:latin typeface="Calibri"/>
                <a:ea typeface="Calibri"/>
                <a:cs typeface="Calibri"/>
                <a:sym typeface="Calibri"/>
              </a:rPr>
              <a:t>To answer, let's estimate the </a:t>
            </a:r>
            <a:r>
              <a:rPr lang="en-US" b="1" dirty="0">
                <a:solidFill>
                  <a:srgbClr val="0000FF"/>
                </a:solidFill>
                <a:latin typeface="Calibri"/>
                <a:ea typeface="Calibri"/>
                <a:cs typeface="Calibri"/>
                <a:sym typeface="Calibri"/>
              </a:rPr>
              <a:t>z-score</a:t>
            </a:r>
            <a:r>
              <a:rPr lang="en-US" dirty="0">
                <a:latin typeface="Calibri"/>
                <a:ea typeface="Calibri"/>
                <a:cs typeface="Calibri"/>
                <a:sym typeface="Calibri"/>
              </a:rPr>
              <a:t>:</a:t>
            </a:r>
            <a:endParaRPr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dirty="0">
                <a:latin typeface="Calibri"/>
                <a:ea typeface="Calibri"/>
                <a:cs typeface="Calibri"/>
                <a:sym typeface="Calibri"/>
              </a:rPr>
              <a:t>z = (x – </a:t>
            </a:r>
            <a:r>
              <a:rPr lang="en-US" dirty="0" err="1">
                <a:latin typeface="Calibri"/>
                <a:ea typeface="Calibri"/>
                <a:cs typeface="Calibri"/>
                <a:sym typeface="Calibri"/>
              </a:rPr>
              <a:t>μ</a:t>
            </a:r>
            <a:r>
              <a:rPr lang="en-US" dirty="0">
                <a:latin typeface="Calibri"/>
                <a:ea typeface="Calibri"/>
                <a:cs typeface="Calibri"/>
                <a:sym typeface="Calibri"/>
              </a:rPr>
              <a:t>) / (</a:t>
            </a:r>
            <a:r>
              <a:rPr lang="en-US" dirty="0" err="1">
                <a:latin typeface="Calibri"/>
                <a:ea typeface="Calibri"/>
                <a:cs typeface="Calibri"/>
                <a:sym typeface="Calibri"/>
              </a:rPr>
              <a:t>σ</a:t>
            </a:r>
            <a:r>
              <a:rPr lang="en-US" dirty="0">
                <a:latin typeface="Calibri"/>
                <a:ea typeface="Calibri"/>
                <a:cs typeface="Calibri"/>
                <a:sym typeface="Calibri"/>
              </a:rPr>
              <a:t> / √n) = (70 – 65) / (3.5/√50) = 5 / 0.495 = 10.1</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p>
            <a:pPr marL="0" lvl="0" indent="0" algn="l" rtl="0">
              <a:spcBef>
                <a:spcPts val="0"/>
              </a:spcBef>
              <a:spcAft>
                <a:spcPts val="0"/>
              </a:spcAft>
              <a:buNone/>
            </a:pPr>
            <a:r>
              <a:rPr lang="en-US" dirty="0">
                <a:latin typeface="Calibri"/>
                <a:ea typeface="Calibri"/>
                <a:cs typeface="Calibri"/>
                <a:sym typeface="Calibri"/>
              </a:rPr>
              <a:t>We know that 99% of values fall within 3</a:t>
            </a:r>
            <a:r>
              <a:rPr lang="en-US" dirty="0">
                <a:solidFill>
                  <a:schemeClr val="dk1"/>
                </a:solidFill>
                <a:latin typeface="Calibri"/>
                <a:ea typeface="Calibri"/>
                <a:cs typeface="Calibri"/>
                <a:sym typeface="Calibri"/>
              </a:rPr>
              <a:t>σ</a:t>
            </a:r>
            <a:r>
              <a:rPr lang="en-US" dirty="0">
                <a:latin typeface="Calibri"/>
                <a:ea typeface="Calibri"/>
                <a:cs typeface="Calibri"/>
                <a:sym typeface="Calibri"/>
              </a:rPr>
              <a:t> (68,  95,  99.7 rule).</a:t>
            </a:r>
            <a:endParaRPr dirty="0">
              <a:latin typeface="Calibri"/>
              <a:ea typeface="Calibri"/>
              <a:cs typeface="Calibri"/>
              <a:sym typeface="Calibri"/>
            </a:endParaRPr>
          </a:p>
          <a:p>
            <a:pPr marL="0" lvl="0" indent="0" algn="l" rtl="0">
              <a:spcBef>
                <a:spcPts val="0"/>
              </a:spcBef>
              <a:spcAft>
                <a:spcPts val="0"/>
              </a:spcAft>
              <a:buNone/>
            </a:pPr>
            <a:r>
              <a:rPr lang="en-US" dirty="0">
                <a:latin typeface="Calibri"/>
                <a:ea typeface="Calibri"/>
                <a:cs typeface="Calibri"/>
                <a:sym typeface="Calibri"/>
              </a:rPr>
              <a:t>We have z-score = 10, which is much more than 3.</a:t>
            </a:r>
            <a:endParaRPr dirty="0">
              <a:latin typeface="Calibri"/>
              <a:ea typeface="Calibri"/>
              <a:cs typeface="Calibri"/>
              <a:sym typeface="Calibri"/>
            </a:endParaRPr>
          </a:p>
          <a:p>
            <a:pPr marL="0" lvl="0" indent="0" algn="l" rtl="0">
              <a:spcBef>
                <a:spcPts val="0"/>
              </a:spcBef>
              <a:spcAft>
                <a:spcPts val="0"/>
              </a:spcAft>
              <a:buNone/>
            </a:pPr>
            <a:r>
              <a:rPr lang="en-US" dirty="0">
                <a:latin typeface="Calibri"/>
                <a:ea typeface="Calibri"/>
                <a:cs typeface="Calibri"/>
                <a:sym typeface="Calibri"/>
              </a:rPr>
              <a:t>So the probability </a:t>
            </a:r>
            <a:r>
              <a:rPr lang="en-US" dirty="0">
                <a:solidFill>
                  <a:schemeClr val="dk1"/>
                </a:solidFill>
                <a:latin typeface="Calibri"/>
                <a:ea typeface="Calibri"/>
                <a:cs typeface="Calibri"/>
                <a:sym typeface="Calibri"/>
              </a:rPr>
              <a:t>that any sample of 50 women will have a mean height of 70″ will be much-much less than 1%.</a:t>
            </a:r>
            <a:endParaRPr dirty="0">
              <a:latin typeface="Calibri"/>
              <a:ea typeface="Calibri"/>
              <a:cs typeface="Calibri"/>
              <a:sym typeface="Calibri"/>
            </a:endParaRPr>
          </a:p>
        </p:txBody>
      </p:sp>
      <p:sp>
        <p:nvSpPr>
          <p:cNvPr id="115" name="Google Shape;115;p16"/>
          <p:cNvSpPr txBox="1"/>
          <p:nvPr/>
        </p:nvSpPr>
        <p:spPr>
          <a:xfrm>
            <a:off x="6067250" y="551503"/>
            <a:ext cx="5707800" cy="594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Problem 2:</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Suppose you are testing a claim that the percentage of all women with varicose veins is 25%, and your sample of 100 women had 20% with varicose veins. </a:t>
            </a: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Then the sample proportion p=0.20. </a:t>
            </a: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The standard error for your sample percentage is the square root of p(1-p)/n which equals 0.04 or 4%.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You find the test statistic by taking the proportion in the sample with varicose veins, 0.20, subtracting the claimed proportion of all women with varicose veins, 0.25, and then dividing the result by the standard error, 0.04.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These calculations give you a test statistic (standard score) of –0.05 divided by 0.04 = –1.25.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a:latin typeface="Calibri"/>
                <a:ea typeface="Calibri"/>
                <a:cs typeface="Calibri"/>
                <a:sym typeface="Calibri"/>
              </a:rPr>
              <a:t>This tells you that your sample results and the population claim in H0 are 1.25 standard errors apart; in particular, your sample results are 1.25 standard errors below the claim.</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When testing H0: p = 0.25 versus Ha: p &lt; 0.25, you find that the p-value of -1.25 by finding the probability that Z is less than -1.25. When you look this number up on the </a:t>
            </a:r>
            <a:r>
              <a:rPr lang="en-US" b="1">
                <a:solidFill>
                  <a:srgbClr val="0000FF"/>
                </a:solidFill>
                <a:latin typeface="Calibri"/>
                <a:ea typeface="Calibri"/>
                <a:cs typeface="Calibri"/>
                <a:sym typeface="Calibri"/>
              </a:rPr>
              <a:t>Z-table</a:t>
            </a:r>
            <a:r>
              <a:rPr lang="en-US">
                <a:latin typeface="Calibri"/>
                <a:ea typeface="Calibri"/>
                <a:cs typeface="Calibri"/>
                <a:sym typeface="Calibri"/>
              </a:rPr>
              <a:t>, you find a probability of 0.1056 of Z being less than this value.</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Note: A </a:t>
            </a:r>
            <a:r>
              <a:rPr lang="en-US" b="1">
                <a:solidFill>
                  <a:srgbClr val="0000FF"/>
                </a:solidFill>
                <a:latin typeface="Calibri"/>
                <a:ea typeface="Calibri"/>
                <a:cs typeface="Calibri"/>
                <a:sym typeface="Calibri"/>
              </a:rPr>
              <a:t>Z-table</a:t>
            </a:r>
            <a:r>
              <a:rPr lang="en-US">
                <a:latin typeface="Calibri"/>
                <a:ea typeface="Calibri"/>
                <a:cs typeface="Calibri"/>
                <a:sym typeface="Calibri"/>
              </a:rPr>
              <a:t> is simply a table of values of the </a:t>
            </a:r>
            <a:r>
              <a:rPr lang="en-US">
                <a:solidFill>
                  <a:schemeClr val="dk1"/>
                </a:solidFill>
                <a:latin typeface="Calibri"/>
                <a:ea typeface="Calibri"/>
                <a:cs typeface="Calibri"/>
                <a:sym typeface="Calibri"/>
              </a:rPr>
              <a:t>cumulative distribution function of the normal distribution.</a:t>
            </a:r>
            <a:endParaRPr>
              <a:latin typeface="Calibri"/>
              <a:ea typeface="Calibri"/>
              <a:cs typeface="Calibri"/>
              <a:sym typeface="Calibri"/>
            </a:endParaRPr>
          </a:p>
        </p:txBody>
      </p:sp>
      <p:sp>
        <p:nvSpPr>
          <p:cNvPr id="2" name="TextBox 1">
            <a:extLst>
              <a:ext uri="{FF2B5EF4-FFF2-40B4-BE49-F238E27FC236}">
                <a16:creationId xmlns:a16="http://schemas.microsoft.com/office/drawing/2014/main" id="{7D2AE4FC-9024-9547-829E-724CC7A63A22}"/>
              </a:ext>
            </a:extLst>
          </p:cNvPr>
          <p:cNvSpPr txBox="1"/>
          <p:nvPr/>
        </p:nvSpPr>
        <p:spPr>
          <a:xfrm>
            <a:off x="92765" y="106017"/>
            <a:ext cx="5416784" cy="400110"/>
          </a:xfrm>
          <a:prstGeom prst="rect">
            <a:avLst/>
          </a:prstGeom>
          <a:noFill/>
        </p:spPr>
        <p:txBody>
          <a:bodyPr wrap="square" rtlCol="0">
            <a:spAutoFit/>
          </a:bodyPr>
          <a:lstStyle/>
          <a:p>
            <a:r>
              <a:rPr lang="en-US" sz="2000" b="1" dirty="0"/>
              <a:t>More Hypothesis Testing Examples</a:t>
            </a:r>
          </a:p>
        </p:txBody>
      </p:sp>
    </p:spTree>
    <p:extLst>
      <p:ext uri="{BB962C8B-B14F-4D97-AF65-F5344CB8AC3E}">
        <p14:creationId xmlns:p14="http://schemas.microsoft.com/office/powerpoint/2010/main" val="3916857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7D7F6D-CF60-394D-8EB7-E0C54261DB23}"/>
              </a:ext>
            </a:extLst>
          </p:cNvPr>
          <p:cNvSpPr txBox="1"/>
          <p:nvPr/>
        </p:nvSpPr>
        <p:spPr>
          <a:xfrm>
            <a:off x="1431236" y="516838"/>
            <a:ext cx="9488556" cy="5909310"/>
          </a:xfrm>
          <a:prstGeom prst="rect">
            <a:avLst/>
          </a:prstGeom>
          <a:noFill/>
        </p:spPr>
        <p:txBody>
          <a:bodyPr wrap="square" rtlCol="0">
            <a:spAutoFit/>
          </a:bodyPr>
          <a:lstStyle/>
          <a:p>
            <a:r>
              <a:rPr lang="en-US" sz="2400" b="1" dirty="0"/>
              <a:t>The dichotomous use of p-value in statistical inference </a:t>
            </a:r>
          </a:p>
          <a:p>
            <a:r>
              <a:rPr lang="en-US" sz="2400" b="1" dirty="0"/>
              <a:t>is worse than useless. </a:t>
            </a:r>
          </a:p>
          <a:p>
            <a:endParaRPr lang="en-US" dirty="0"/>
          </a:p>
          <a:p>
            <a:pPr marL="342900" indent="-342900">
              <a:buFont typeface="+mj-lt"/>
              <a:buAutoNum type="arabicPeriod"/>
            </a:pPr>
            <a:r>
              <a:rPr lang="en-US" sz="1600" dirty="0"/>
              <a:t>p-value is a conditional probability, i.e., </a:t>
            </a:r>
            <a:r>
              <a:rPr lang="en-US" sz="1600" b="1" dirty="0" err="1">
                <a:solidFill>
                  <a:srgbClr val="0070C0"/>
                </a:solidFill>
              </a:rPr>
              <a:t>Pr</a:t>
            </a:r>
            <a:r>
              <a:rPr lang="en-US" sz="1600" b="1" dirty="0">
                <a:solidFill>
                  <a:srgbClr val="0070C0"/>
                </a:solidFill>
              </a:rPr>
              <a:t>( Data | H0 is true) </a:t>
            </a:r>
            <a:br>
              <a:rPr lang="en-US" sz="1600" dirty="0"/>
            </a:br>
            <a:r>
              <a:rPr lang="en-US" sz="1600" dirty="0"/>
              <a:t>but what we want to know is </a:t>
            </a:r>
            <a:r>
              <a:rPr lang="en-US" sz="1600" b="1" dirty="0" err="1">
                <a:solidFill>
                  <a:srgbClr val="0070C0"/>
                </a:solidFill>
              </a:rPr>
              <a:t>Pr</a:t>
            </a:r>
            <a:r>
              <a:rPr lang="en-US" sz="1600" b="1" dirty="0">
                <a:solidFill>
                  <a:srgbClr val="0070C0"/>
                </a:solidFill>
              </a:rPr>
              <a:t>(H0 is true | Data)</a:t>
            </a:r>
          </a:p>
          <a:p>
            <a:pPr marL="342900" indent="-342900">
              <a:buFont typeface="+mj-lt"/>
              <a:buAutoNum type="arabicPeriod"/>
            </a:pPr>
            <a:r>
              <a:rPr lang="en-US" sz="1600" dirty="0"/>
              <a:t>the calculation of p-value depends on at least three things: </a:t>
            </a:r>
            <a:br>
              <a:rPr lang="en-US" sz="1600" dirty="0"/>
            </a:br>
            <a:r>
              <a:rPr lang="en-US" sz="1600" dirty="0"/>
              <a:t> - the effect size (e.g., difference of two means due to two treatment, odds ratio, etc.), </a:t>
            </a:r>
            <a:br>
              <a:rPr lang="en-US" sz="1600" dirty="0"/>
            </a:br>
            <a:r>
              <a:rPr lang="en-US" sz="1600" dirty="0"/>
              <a:t> - the uncertainty level of the point estimate (e.g., standard deviation), </a:t>
            </a:r>
            <a:br>
              <a:rPr lang="en-US" sz="1600" dirty="0"/>
            </a:br>
            <a:r>
              <a:rPr lang="en-US" sz="1600" dirty="0"/>
              <a:t> - and sample size</a:t>
            </a:r>
          </a:p>
          <a:p>
            <a:pPr marL="342900" indent="-342900">
              <a:buFont typeface="+mj-lt"/>
              <a:buAutoNum type="arabicPeriod"/>
            </a:pPr>
            <a:r>
              <a:rPr lang="en-US" sz="1600" dirty="0"/>
              <a:t>it is a standard result in statistics theory that, based on one set of sample data we cannot tell the observed effect </a:t>
            </a:r>
            <a:r>
              <a:rPr lang="en-US" sz="1600" b="1" dirty="0">
                <a:solidFill>
                  <a:srgbClr val="0070C0"/>
                </a:solidFill>
              </a:rPr>
              <a:t>size is due to treatment or due to random variation </a:t>
            </a:r>
            <a:r>
              <a:rPr lang="en-US" sz="1600" dirty="0"/>
              <a:t>(i.e., sampling distribution requires we repeat the same experiment many times before any confirmatory conclusion can be made)</a:t>
            </a:r>
          </a:p>
          <a:p>
            <a:pPr marL="342900" indent="-342900">
              <a:buFont typeface="+mj-lt"/>
              <a:buAutoNum type="arabicPeriod"/>
            </a:pPr>
            <a:r>
              <a:rPr lang="en-US" sz="1600" dirty="0"/>
              <a:t>if by nature the H0 is false (in the majority cases of real life data / research questions), p-value =0.</a:t>
            </a:r>
          </a:p>
          <a:p>
            <a:pPr marL="342900" indent="-342900">
              <a:buFont typeface="+mj-lt"/>
              <a:buAutoNum type="arabicPeriod"/>
            </a:pPr>
            <a:endParaRPr lang="en-US" sz="1600" dirty="0"/>
          </a:p>
          <a:p>
            <a:r>
              <a:rPr lang="en-US" sz="1600" b="1" dirty="0">
                <a:solidFill>
                  <a:srgbClr val="0070C0"/>
                </a:solidFill>
              </a:rPr>
              <a:t>In summary, P-value based Null Hypothesis Significance Test (NHST) </a:t>
            </a:r>
          </a:p>
          <a:p>
            <a:r>
              <a:rPr lang="en-US" sz="1600" b="1" dirty="0">
                <a:solidFill>
                  <a:srgbClr val="0070C0"/>
                </a:solidFill>
              </a:rPr>
              <a:t>is logically not defensible, technically flawed and practically damaging</a:t>
            </a:r>
          </a:p>
          <a:p>
            <a:endParaRPr lang="en-US" sz="1600" dirty="0"/>
          </a:p>
          <a:p>
            <a:r>
              <a:rPr lang="en-US" sz="1600" dirty="0"/>
              <a:t>Gang (John) </a:t>
            </a:r>
            <a:r>
              <a:rPr lang="en-US" sz="1600" dirty="0" err="1"/>
              <a:t>Xie</a:t>
            </a:r>
            <a:r>
              <a:rPr lang="en-US" sz="1600" dirty="0"/>
              <a:t>, </a:t>
            </a:r>
          </a:p>
          <a:p>
            <a:r>
              <a:rPr lang="en-US" sz="1600" dirty="0"/>
              <a:t>Ph.D. in Statistics, </a:t>
            </a:r>
          </a:p>
          <a:p>
            <a:r>
              <a:rPr lang="en-US" sz="1600" dirty="0"/>
              <a:t>Quantitative Consulting Unit in Research Office</a:t>
            </a:r>
          </a:p>
          <a:p>
            <a:endParaRPr lang="en-US" dirty="0"/>
          </a:p>
          <a:p>
            <a:r>
              <a:rPr lang="en-US" dirty="0">
                <a:hlinkClick r:id="rId2"/>
              </a:rPr>
              <a:t>https://</a:t>
            </a:r>
            <a:r>
              <a:rPr lang="en-US" dirty="0" err="1">
                <a:hlinkClick r:id="rId2"/>
              </a:rPr>
              <a:t>www.researchgate.net</a:t>
            </a:r>
            <a:r>
              <a:rPr lang="en-US" dirty="0">
                <a:hlinkClick r:id="rId2"/>
              </a:rPr>
              <a:t>/post/What_is_the_relationship_between_R-squared_and_p-value_in_a_regression</a:t>
            </a:r>
            <a:endParaRPr lang="en-US" dirty="0"/>
          </a:p>
        </p:txBody>
      </p:sp>
    </p:spTree>
    <p:extLst>
      <p:ext uri="{BB962C8B-B14F-4D97-AF65-F5344CB8AC3E}">
        <p14:creationId xmlns:p14="http://schemas.microsoft.com/office/powerpoint/2010/main" val="2666971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70D264-F06E-B444-91D8-0D5DA897ED83}"/>
              </a:ext>
            </a:extLst>
          </p:cNvPr>
          <p:cNvSpPr txBox="1"/>
          <p:nvPr/>
        </p:nvSpPr>
        <p:spPr>
          <a:xfrm>
            <a:off x="133815" y="122663"/>
            <a:ext cx="11255674" cy="461665"/>
          </a:xfrm>
          <a:prstGeom prst="rect">
            <a:avLst/>
          </a:prstGeom>
          <a:noFill/>
        </p:spPr>
        <p:txBody>
          <a:bodyPr wrap="square" rtlCol="0">
            <a:spAutoFit/>
          </a:bodyPr>
          <a:lstStyle/>
          <a:p>
            <a:r>
              <a:rPr lang="en-US" sz="2400" b="1" dirty="0"/>
              <a:t>Medical Test Paradox – Predictive Power of Positive or Negative Test Result</a:t>
            </a:r>
          </a:p>
        </p:txBody>
      </p:sp>
      <p:sp>
        <p:nvSpPr>
          <p:cNvPr id="3" name="TextBox 2">
            <a:extLst>
              <a:ext uri="{FF2B5EF4-FFF2-40B4-BE49-F238E27FC236}">
                <a16:creationId xmlns:a16="http://schemas.microsoft.com/office/drawing/2014/main" id="{8E05CF1F-B716-9C47-9B0F-5C157DE1741D}"/>
              </a:ext>
            </a:extLst>
          </p:cNvPr>
          <p:cNvSpPr txBox="1"/>
          <p:nvPr/>
        </p:nvSpPr>
        <p:spPr>
          <a:xfrm>
            <a:off x="133816" y="645883"/>
            <a:ext cx="4337824" cy="307777"/>
          </a:xfrm>
          <a:prstGeom prst="rect">
            <a:avLst/>
          </a:prstGeom>
          <a:noFill/>
        </p:spPr>
        <p:txBody>
          <a:bodyPr wrap="square" rtlCol="0">
            <a:spAutoFit/>
          </a:bodyPr>
          <a:lstStyle/>
          <a:p>
            <a:r>
              <a:rPr lang="en-US" sz="1400" dirty="0"/>
              <a:t>from </a:t>
            </a:r>
            <a:r>
              <a:rPr lang="en-US" sz="1400" dirty="0">
                <a:hlinkClick r:id="rId2"/>
              </a:rPr>
              <a:t>https://www.youtube.com/watch?v=lG4VkPoG3ko</a:t>
            </a:r>
            <a:r>
              <a:rPr lang="en-US" sz="1400" dirty="0"/>
              <a:t> </a:t>
            </a:r>
          </a:p>
        </p:txBody>
      </p:sp>
      <p:sp>
        <p:nvSpPr>
          <p:cNvPr id="4" name="TextBox 3">
            <a:extLst>
              <a:ext uri="{FF2B5EF4-FFF2-40B4-BE49-F238E27FC236}">
                <a16:creationId xmlns:a16="http://schemas.microsoft.com/office/drawing/2014/main" id="{6A015FA5-9F2A-E743-BA81-54B9A767ADD5}"/>
              </a:ext>
            </a:extLst>
          </p:cNvPr>
          <p:cNvSpPr txBox="1"/>
          <p:nvPr/>
        </p:nvSpPr>
        <p:spPr>
          <a:xfrm>
            <a:off x="133815" y="1169103"/>
            <a:ext cx="8055980" cy="4401205"/>
          </a:xfrm>
          <a:prstGeom prst="rect">
            <a:avLst/>
          </a:prstGeom>
          <a:noFill/>
        </p:spPr>
        <p:txBody>
          <a:bodyPr wrap="square" rtlCol="0">
            <a:spAutoFit/>
          </a:bodyPr>
          <a:lstStyle/>
          <a:p>
            <a:r>
              <a:rPr lang="en-US" dirty="0"/>
              <a:t>We have 1,000 people.</a:t>
            </a:r>
          </a:p>
          <a:p>
            <a:r>
              <a:rPr lang="en-US" dirty="0"/>
              <a:t>1% of them have a disease:</a:t>
            </a:r>
          </a:p>
          <a:p>
            <a:r>
              <a:rPr lang="en-US" b="1"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b="1" dirty="0" err="1">
                <a:solidFill>
                  <a:srgbClr val="0070C0"/>
                </a:solidFill>
                <a:latin typeface="Menlo" panose="020B0609030804020204" pitchFamily="49" charset="0"/>
                <a:ea typeface="Menlo" panose="020B0609030804020204" pitchFamily="49" charset="0"/>
                <a:cs typeface="Menlo" panose="020B0609030804020204" pitchFamily="49" charset="0"/>
              </a:rPr>
              <a:t>N_sick</a:t>
            </a:r>
            <a:r>
              <a:rPr lang="en-US" b="1" dirty="0">
                <a:solidFill>
                  <a:srgbClr val="0070C0"/>
                </a:solidFill>
                <a:latin typeface="Menlo" panose="020B0609030804020204" pitchFamily="49" charset="0"/>
                <a:ea typeface="Menlo" panose="020B0609030804020204" pitchFamily="49" charset="0"/>
                <a:cs typeface="Menlo" panose="020B0609030804020204" pitchFamily="49" charset="0"/>
              </a:rPr>
              <a:t>    = 10</a:t>
            </a:r>
          </a:p>
          <a:p>
            <a:r>
              <a:rPr lang="en-US" b="1"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b="1" dirty="0" err="1">
                <a:solidFill>
                  <a:srgbClr val="0070C0"/>
                </a:solidFill>
                <a:latin typeface="Menlo" panose="020B0609030804020204" pitchFamily="49" charset="0"/>
                <a:ea typeface="Menlo" panose="020B0609030804020204" pitchFamily="49" charset="0"/>
                <a:cs typeface="Menlo" panose="020B0609030804020204" pitchFamily="49" charset="0"/>
              </a:rPr>
              <a:t>N_healthy</a:t>
            </a:r>
            <a:r>
              <a:rPr lang="en-US" b="1" dirty="0">
                <a:solidFill>
                  <a:srgbClr val="0070C0"/>
                </a:solidFill>
                <a:latin typeface="Menlo" panose="020B0609030804020204" pitchFamily="49" charset="0"/>
                <a:ea typeface="Menlo" panose="020B0609030804020204" pitchFamily="49" charset="0"/>
                <a:cs typeface="Menlo" panose="020B0609030804020204" pitchFamily="49" charset="0"/>
              </a:rPr>
              <a:t> = 990</a:t>
            </a:r>
          </a:p>
          <a:p>
            <a:endParaRPr lang="en-US" dirty="0"/>
          </a:p>
          <a:p>
            <a:r>
              <a:rPr lang="en-US" dirty="0"/>
              <a:t>We use a test with </a:t>
            </a:r>
            <a:r>
              <a:rPr lang="en-US" b="1" dirty="0">
                <a:solidFill>
                  <a:srgbClr val="FF0000"/>
                </a:solidFill>
              </a:rPr>
              <a:t>sensitivity</a:t>
            </a:r>
            <a:r>
              <a:rPr lang="en-US" dirty="0"/>
              <a:t> </a:t>
            </a:r>
            <a:r>
              <a:rPr lang="en-US" b="1" dirty="0">
                <a:solidFill>
                  <a:srgbClr val="0070C0"/>
                </a:solidFill>
              </a:rPr>
              <a:t>SE</a:t>
            </a:r>
            <a:r>
              <a:rPr lang="en-US" dirty="0"/>
              <a:t> = 90% and </a:t>
            </a:r>
            <a:r>
              <a:rPr lang="en-US" b="1" dirty="0">
                <a:solidFill>
                  <a:srgbClr val="FF0000"/>
                </a:solidFill>
              </a:rPr>
              <a:t>specificity</a:t>
            </a:r>
            <a:r>
              <a:rPr lang="en-US" dirty="0"/>
              <a:t> </a:t>
            </a:r>
            <a:r>
              <a:rPr lang="en-US" b="1" dirty="0">
                <a:solidFill>
                  <a:srgbClr val="0070C0"/>
                </a:solidFill>
              </a:rPr>
              <a:t>SP</a:t>
            </a:r>
            <a:r>
              <a:rPr lang="en-US" dirty="0"/>
              <a:t> = 91%.</a:t>
            </a:r>
          </a:p>
          <a:p>
            <a:endParaRPr lang="en-US" dirty="0"/>
          </a:p>
          <a:p>
            <a:r>
              <a:rPr lang="en-US" b="1" dirty="0">
                <a:solidFill>
                  <a:srgbClr val="FF0000"/>
                </a:solidFill>
              </a:rPr>
              <a:t>This means that test shows results as following:</a:t>
            </a:r>
          </a:p>
          <a:p>
            <a:endParaRPr lang="en-US" dirty="0"/>
          </a:p>
          <a:p>
            <a:r>
              <a:rPr lang="en-US" b="1" dirty="0">
                <a:solidFill>
                  <a:srgbClr val="0070C0"/>
                </a:solidFill>
                <a:latin typeface="Menlo" panose="020B0609030804020204" pitchFamily="49" charset="0"/>
                <a:ea typeface="Menlo" panose="020B0609030804020204" pitchFamily="49" charset="0"/>
                <a:cs typeface="Menlo" panose="020B0609030804020204" pitchFamily="49" charset="0"/>
              </a:rPr>
              <a:t>TP = True Positive   =   </a:t>
            </a:r>
            <a:r>
              <a:rPr lang="en-US" b="1" dirty="0" err="1">
                <a:solidFill>
                  <a:srgbClr val="0070C0"/>
                </a:solidFill>
                <a:latin typeface="Menlo" panose="020B0609030804020204" pitchFamily="49" charset="0"/>
                <a:ea typeface="Menlo" panose="020B0609030804020204" pitchFamily="49" charset="0"/>
                <a:cs typeface="Menlo" panose="020B0609030804020204" pitchFamily="49" charset="0"/>
              </a:rPr>
              <a:t>N_sick</a:t>
            </a:r>
            <a:r>
              <a:rPr lang="en-US" b="1" dirty="0">
                <a:solidFill>
                  <a:srgbClr val="0070C0"/>
                </a:solidFill>
                <a:latin typeface="Menlo" panose="020B0609030804020204" pitchFamily="49" charset="0"/>
                <a:ea typeface="Menlo" panose="020B0609030804020204" pitchFamily="49" charset="0"/>
                <a:cs typeface="Menlo" panose="020B0609030804020204" pitchFamily="49" charset="0"/>
              </a:rPr>
              <a:t>    * SE/100   =     9 out of  10</a:t>
            </a:r>
          </a:p>
          <a:p>
            <a:r>
              <a:rPr lang="en-US" b="1" dirty="0">
                <a:solidFill>
                  <a:srgbClr val="0070C0"/>
                </a:solidFill>
                <a:latin typeface="Menlo" panose="020B0609030804020204" pitchFamily="49" charset="0"/>
                <a:ea typeface="Menlo" panose="020B0609030804020204" pitchFamily="49" charset="0"/>
                <a:cs typeface="Menlo" panose="020B0609030804020204" pitchFamily="49" charset="0"/>
              </a:rPr>
              <a:t>TN = True Negative   =   </a:t>
            </a:r>
            <a:r>
              <a:rPr lang="en-US" b="1" dirty="0" err="1">
                <a:solidFill>
                  <a:srgbClr val="0070C0"/>
                </a:solidFill>
                <a:latin typeface="Menlo" panose="020B0609030804020204" pitchFamily="49" charset="0"/>
                <a:ea typeface="Menlo" panose="020B0609030804020204" pitchFamily="49" charset="0"/>
                <a:cs typeface="Menlo" panose="020B0609030804020204" pitchFamily="49" charset="0"/>
              </a:rPr>
              <a:t>N_healthy</a:t>
            </a:r>
            <a:r>
              <a:rPr lang="en-US" b="1" dirty="0">
                <a:solidFill>
                  <a:srgbClr val="0070C0"/>
                </a:solidFill>
                <a:latin typeface="Menlo" panose="020B0609030804020204" pitchFamily="49" charset="0"/>
                <a:ea typeface="Menlo" panose="020B0609030804020204" pitchFamily="49" charset="0"/>
                <a:cs typeface="Menlo" panose="020B0609030804020204" pitchFamily="49" charset="0"/>
              </a:rPr>
              <a:t> * SP/100   =   901 out of 990</a:t>
            </a:r>
          </a:p>
          <a:p>
            <a:endParaRPr lang="en-US" b="1"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b="1" dirty="0">
                <a:solidFill>
                  <a:srgbClr val="0070C0"/>
                </a:solidFill>
                <a:latin typeface="Menlo" panose="020B0609030804020204" pitchFamily="49" charset="0"/>
                <a:ea typeface="Menlo" panose="020B0609030804020204" pitchFamily="49" charset="0"/>
                <a:cs typeface="Menlo" panose="020B0609030804020204" pitchFamily="49" charset="0"/>
              </a:rPr>
              <a:t>FN = False Negative  =   1 out of  10</a:t>
            </a:r>
          </a:p>
          <a:p>
            <a:r>
              <a:rPr lang="en-US" b="1" dirty="0">
                <a:solidFill>
                  <a:srgbClr val="0070C0"/>
                </a:solidFill>
                <a:latin typeface="Menlo" panose="020B0609030804020204" pitchFamily="49" charset="0"/>
                <a:ea typeface="Menlo" panose="020B0609030804020204" pitchFamily="49" charset="0"/>
                <a:cs typeface="Menlo" panose="020B0609030804020204" pitchFamily="49" charset="0"/>
              </a:rPr>
              <a:t>FP = False Positive  =  89 out of 990</a:t>
            </a:r>
          </a:p>
          <a:p>
            <a:endParaRPr lang="en-US" dirty="0"/>
          </a:p>
          <a:p>
            <a:r>
              <a:rPr lang="en-US" b="1" dirty="0">
                <a:solidFill>
                  <a:srgbClr val="FF0000"/>
                </a:solidFill>
              </a:rPr>
              <a:t>What is the predictive power of this test?</a:t>
            </a:r>
          </a:p>
          <a:p>
            <a:endParaRPr lang="en-US" dirty="0"/>
          </a:p>
          <a:p>
            <a:r>
              <a:rPr lang="en-US" b="1" dirty="0">
                <a:solidFill>
                  <a:srgbClr val="00B050"/>
                </a:solidFill>
                <a:latin typeface="Menlo" panose="020B0609030804020204" pitchFamily="49" charset="0"/>
                <a:ea typeface="Menlo" panose="020B0609030804020204" pitchFamily="49" charset="0"/>
                <a:cs typeface="Menlo" panose="020B0609030804020204" pitchFamily="49" charset="0"/>
              </a:rPr>
              <a:t>Positive result :  TP/(TP+FP)  =    9/(9+89)   =  </a:t>
            </a:r>
            <a:r>
              <a:rPr lang="en-US" b="1" dirty="0">
                <a:solidFill>
                  <a:srgbClr val="FF0000"/>
                </a:solidFill>
                <a:latin typeface="Menlo" panose="020B0609030804020204" pitchFamily="49" charset="0"/>
                <a:ea typeface="Menlo" panose="020B0609030804020204" pitchFamily="49" charset="0"/>
                <a:cs typeface="Menlo" panose="020B0609030804020204" pitchFamily="49" charset="0"/>
              </a:rPr>
              <a:t>0.092  (1 in 11 chance)</a:t>
            </a:r>
          </a:p>
          <a:p>
            <a:endParaRPr lang="en-US" b="1" dirty="0">
              <a:solidFill>
                <a:srgbClr val="00B050"/>
              </a:solidFill>
              <a:latin typeface="Menlo" panose="020B0609030804020204" pitchFamily="49" charset="0"/>
              <a:ea typeface="Menlo" panose="020B0609030804020204" pitchFamily="49" charset="0"/>
              <a:cs typeface="Menlo" panose="020B0609030804020204" pitchFamily="49" charset="0"/>
            </a:endParaRPr>
          </a:p>
          <a:p>
            <a:r>
              <a:rPr lang="en-US" b="1" dirty="0">
                <a:solidFill>
                  <a:srgbClr val="00B050"/>
                </a:solidFill>
                <a:latin typeface="Menlo" panose="020B0609030804020204" pitchFamily="49" charset="0"/>
                <a:ea typeface="Menlo" panose="020B0609030804020204" pitchFamily="49" charset="0"/>
                <a:cs typeface="Menlo" panose="020B0609030804020204" pitchFamily="49" charset="0"/>
              </a:rPr>
              <a:t>Negative result :  TN/(TN+FN)  =  901/(901+1)  =  </a:t>
            </a:r>
            <a:r>
              <a:rPr lang="en-US" b="1" dirty="0">
                <a:solidFill>
                  <a:srgbClr val="FF0000"/>
                </a:solidFill>
                <a:latin typeface="Menlo" panose="020B0609030804020204" pitchFamily="49" charset="0"/>
                <a:ea typeface="Menlo" panose="020B0609030804020204" pitchFamily="49" charset="0"/>
                <a:cs typeface="Menlo" panose="020B0609030804020204" pitchFamily="49" charset="0"/>
              </a:rPr>
              <a:t>0.999  (very good)</a:t>
            </a:r>
          </a:p>
        </p:txBody>
      </p:sp>
      <p:sp>
        <p:nvSpPr>
          <p:cNvPr id="5" name="TextBox 4">
            <a:extLst>
              <a:ext uri="{FF2B5EF4-FFF2-40B4-BE49-F238E27FC236}">
                <a16:creationId xmlns:a16="http://schemas.microsoft.com/office/drawing/2014/main" id="{9C669B34-BADA-E044-8795-BDA48F99CCA7}"/>
              </a:ext>
            </a:extLst>
          </p:cNvPr>
          <p:cNvSpPr txBox="1"/>
          <p:nvPr/>
        </p:nvSpPr>
        <p:spPr>
          <a:xfrm>
            <a:off x="4776616" y="6243258"/>
            <a:ext cx="7245751" cy="461665"/>
          </a:xfrm>
          <a:prstGeom prst="rect">
            <a:avLst/>
          </a:prstGeom>
          <a:noFill/>
          <a:ln w="25400">
            <a:solidFill>
              <a:schemeClr val="accent1"/>
            </a:solidFill>
          </a:ln>
        </p:spPr>
        <p:txBody>
          <a:bodyPr wrap="square" rtlCol="0">
            <a:spAutoFit/>
          </a:bodyPr>
          <a:lstStyle/>
          <a:p>
            <a:r>
              <a:rPr lang="en-US" sz="1200" b="1" dirty="0">
                <a:solidFill>
                  <a:srgbClr val="FF0000"/>
                </a:solidFill>
                <a:latin typeface="Consolas" panose="020B0609020204030204" pitchFamily="49" charset="0"/>
                <a:cs typeface="Consolas" panose="020B0609020204030204" pitchFamily="49" charset="0"/>
              </a:rPr>
              <a:t>Sensitivity</a:t>
            </a:r>
            <a:r>
              <a:rPr lang="en-US" sz="1200" b="1" dirty="0">
                <a:latin typeface="Consolas" panose="020B0609020204030204" pitchFamily="49" charset="0"/>
                <a:cs typeface="Consolas" panose="020B0609020204030204" pitchFamily="49" charset="0"/>
              </a:rPr>
              <a:t> = </a:t>
            </a:r>
            <a:r>
              <a:rPr lang="en-US" sz="1200" b="1" dirty="0">
                <a:solidFill>
                  <a:srgbClr val="FF0000"/>
                </a:solidFill>
                <a:latin typeface="Consolas" panose="020B0609020204030204" pitchFamily="49" charset="0"/>
                <a:cs typeface="Consolas" panose="020B0609020204030204" pitchFamily="49" charset="0"/>
              </a:rPr>
              <a:t>Recall</a:t>
            </a:r>
            <a:r>
              <a:rPr lang="en-US" sz="1200" b="1" dirty="0">
                <a:latin typeface="Consolas" panose="020B0609020204030204" pitchFamily="49" charset="0"/>
                <a:cs typeface="Consolas" panose="020B0609020204030204" pitchFamily="49" charset="0"/>
              </a:rPr>
              <a:t> = True Positive Rate (TPR) : TPR = (TP / P) = TP / (TP + FN)</a:t>
            </a:r>
          </a:p>
          <a:p>
            <a:r>
              <a:rPr lang="en-US" sz="1200" b="1" dirty="0">
                <a:solidFill>
                  <a:srgbClr val="FF0000"/>
                </a:solidFill>
                <a:latin typeface="Consolas" panose="020B0609020204030204" pitchFamily="49" charset="0"/>
                <a:cs typeface="Consolas" panose="020B0609020204030204" pitchFamily="49" charset="0"/>
              </a:rPr>
              <a:t>Specificity</a:t>
            </a:r>
            <a:r>
              <a:rPr lang="en-US" sz="1200" b="1" dirty="0">
                <a:latin typeface="Consolas" panose="020B0609020204030204" pitchFamily="49" charset="0"/>
                <a:cs typeface="Consolas" panose="020B0609020204030204" pitchFamily="49" charset="0"/>
              </a:rPr>
              <a:t> (SPC)    = True Negative Rate (TNR) : SPC = (TN / N) = TN / (FP + TN)</a:t>
            </a:r>
          </a:p>
        </p:txBody>
      </p:sp>
      <p:graphicFrame>
        <p:nvGraphicFramePr>
          <p:cNvPr id="8" name="Table 7">
            <a:extLst>
              <a:ext uri="{FF2B5EF4-FFF2-40B4-BE49-F238E27FC236}">
                <a16:creationId xmlns:a16="http://schemas.microsoft.com/office/drawing/2014/main" id="{0E2BE668-AAE7-CF4C-B35D-D4643C145E5F}"/>
              </a:ext>
            </a:extLst>
          </p:cNvPr>
          <p:cNvGraphicFramePr>
            <a:graphicFrameLocks noGrp="1"/>
          </p:cNvGraphicFramePr>
          <p:nvPr/>
        </p:nvGraphicFramePr>
        <p:xfrm>
          <a:off x="8668060" y="3350234"/>
          <a:ext cx="3229335" cy="1182027"/>
        </p:xfrm>
        <a:graphic>
          <a:graphicData uri="http://schemas.openxmlformats.org/drawingml/2006/table">
            <a:tbl>
              <a:tblPr>
                <a:tableStyleId>{5C22544A-7EE6-4342-B048-85BDC9FD1C3A}</a:tableStyleId>
              </a:tblPr>
              <a:tblGrid>
                <a:gridCol w="1076445">
                  <a:extLst>
                    <a:ext uri="{9D8B030D-6E8A-4147-A177-3AD203B41FA5}">
                      <a16:colId xmlns:a16="http://schemas.microsoft.com/office/drawing/2014/main" val="2903718036"/>
                    </a:ext>
                  </a:extLst>
                </a:gridCol>
                <a:gridCol w="1076445">
                  <a:extLst>
                    <a:ext uri="{9D8B030D-6E8A-4147-A177-3AD203B41FA5}">
                      <a16:colId xmlns:a16="http://schemas.microsoft.com/office/drawing/2014/main" val="663645295"/>
                    </a:ext>
                  </a:extLst>
                </a:gridCol>
                <a:gridCol w="1076445">
                  <a:extLst>
                    <a:ext uri="{9D8B030D-6E8A-4147-A177-3AD203B41FA5}">
                      <a16:colId xmlns:a16="http://schemas.microsoft.com/office/drawing/2014/main" val="3368044933"/>
                    </a:ext>
                  </a:extLst>
                </a:gridCol>
              </a:tblGrid>
              <a:tr h="394009">
                <a:tc>
                  <a:txBody>
                    <a:bodyPr/>
                    <a:lstStyle/>
                    <a:p>
                      <a:endParaRPr lang="en-US" dirty="0"/>
                    </a:p>
                  </a:txBody>
                  <a:tcPr/>
                </a:tc>
                <a:tc>
                  <a:txBody>
                    <a:bodyPr/>
                    <a:lstStyle/>
                    <a:p>
                      <a:pPr algn="ctr"/>
                      <a:r>
                        <a:rPr lang="en-US" dirty="0"/>
                        <a:t>Positive</a:t>
                      </a:r>
                    </a:p>
                  </a:txBody>
                  <a:tcPr/>
                </a:tc>
                <a:tc>
                  <a:txBody>
                    <a:bodyPr/>
                    <a:lstStyle/>
                    <a:p>
                      <a:pPr algn="ctr"/>
                      <a:r>
                        <a:rPr lang="en-US" dirty="0"/>
                        <a:t>Negative</a:t>
                      </a:r>
                    </a:p>
                  </a:txBody>
                  <a:tcPr/>
                </a:tc>
                <a:extLst>
                  <a:ext uri="{0D108BD9-81ED-4DB2-BD59-A6C34878D82A}">
                    <a16:rowId xmlns:a16="http://schemas.microsoft.com/office/drawing/2014/main" val="3644456898"/>
                  </a:ext>
                </a:extLst>
              </a:tr>
              <a:tr h="394009">
                <a:tc>
                  <a:txBody>
                    <a:bodyPr/>
                    <a:lstStyle/>
                    <a:p>
                      <a:r>
                        <a:rPr lang="en-US" dirty="0"/>
                        <a:t>Disease</a:t>
                      </a:r>
                    </a:p>
                  </a:txBody>
                  <a:tcPr/>
                </a:tc>
                <a:tc>
                  <a:txBody>
                    <a:bodyPr/>
                    <a:lstStyle/>
                    <a:p>
                      <a:pPr algn="ctr"/>
                      <a:r>
                        <a:rPr lang="en-US" dirty="0"/>
                        <a:t>9</a:t>
                      </a:r>
                    </a:p>
                  </a:txBody>
                  <a:tcPr/>
                </a:tc>
                <a:tc>
                  <a:txBody>
                    <a:bodyPr/>
                    <a:lstStyle/>
                    <a:p>
                      <a:pPr algn="ctr"/>
                      <a:r>
                        <a:rPr lang="en-US" dirty="0"/>
                        <a:t>1</a:t>
                      </a:r>
                    </a:p>
                  </a:txBody>
                  <a:tcPr/>
                </a:tc>
                <a:extLst>
                  <a:ext uri="{0D108BD9-81ED-4DB2-BD59-A6C34878D82A}">
                    <a16:rowId xmlns:a16="http://schemas.microsoft.com/office/drawing/2014/main" val="4270934848"/>
                  </a:ext>
                </a:extLst>
              </a:tr>
              <a:tr h="394009">
                <a:tc>
                  <a:txBody>
                    <a:bodyPr/>
                    <a:lstStyle/>
                    <a:p>
                      <a:r>
                        <a:rPr lang="en-US" dirty="0"/>
                        <a:t>Healthy</a:t>
                      </a:r>
                    </a:p>
                  </a:txBody>
                  <a:tcPr/>
                </a:tc>
                <a:tc>
                  <a:txBody>
                    <a:bodyPr/>
                    <a:lstStyle/>
                    <a:p>
                      <a:pPr algn="ctr"/>
                      <a:r>
                        <a:rPr lang="en-US" dirty="0"/>
                        <a:t>89</a:t>
                      </a:r>
                    </a:p>
                  </a:txBody>
                  <a:tcPr/>
                </a:tc>
                <a:tc>
                  <a:txBody>
                    <a:bodyPr/>
                    <a:lstStyle/>
                    <a:p>
                      <a:pPr algn="ctr"/>
                      <a:r>
                        <a:rPr lang="en-US" dirty="0"/>
                        <a:t>901</a:t>
                      </a:r>
                    </a:p>
                  </a:txBody>
                  <a:tcPr/>
                </a:tc>
                <a:extLst>
                  <a:ext uri="{0D108BD9-81ED-4DB2-BD59-A6C34878D82A}">
                    <a16:rowId xmlns:a16="http://schemas.microsoft.com/office/drawing/2014/main" val="2909777930"/>
                  </a:ext>
                </a:extLst>
              </a:tr>
            </a:tbl>
          </a:graphicData>
        </a:graphic>
      </p:graphicFrame>
      <p:sp>
        <p:nvSpPr>
          <p:cNvPr id="9" name="Rectangle 8">
            <a:extLst>
              <a:ext uri="{FF2B5EF4-FFF2-40B4-BE49-F238E27FC236}">
                <a16:creationId xmlns:a16="http://schemas.microsoft.com/office/drawing/2014/main" id="{067FD01A-6B8B-174A-9029-F60FFA6CE6D5}"/>
              </a:ext>
            </a:extLst>
          </p:cNvPr>
          <p:cNvSpPr/>
          <p:nvPr/>
        </p:nvSpPr>
        <p:spPr>
          <a:xfrm>
            <a:off x="6129345" y="1076314"/>
            <a:ext cx="5109240" cy="1063616"/>
          </a:xfrm>
          <a:prstGeom prst="rect">
            <a:avLst/>
          </a:prstGeom>
          <a:pattFill prst="pct5">
            <a:fgClr>
              <a:schemeClr val="accent1"/>
            </a:fgClr>
            <a:bgClr>
              <a:schemeClr val="bg1"/>
            </a:bgClr>
          </a:patt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7254BEF-E130-5741-B601-65E13C55C2FA}"/>
              </a:ext>
            </a:extLst>
          </p:cNvPr>
          <p:cNvSpPr/>
          <p:nvPr/>
        </p:nvSpPr>
        <p:spPr>
          <a:xfrm>
            <a:off x="11238073" y="1073450"/>
            <a:ext cx="222573" cy="1063616"/>
          </a:xfrm>
          <a:prstGeom prst="rect">
            <a:avLst/>
          </a:prstGeom>
          <a:pattFill prst="pct5">
            <a:fgClr>
              <a:schemeClr val="accent1"/>
            </a:fgClr>
            <a:bgClr>
              <a:schemeClr val="bg1"/>
            </a:bgClr>
          </a:patt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2A71D02-8BFE-4A41-B954-158FD105FE96}"/>
              </a:ext>
            </a:extLst>
          </p:cNvPr>
          <p:cNvSpPr txBox="1"/>
          <p:nvPr/>
        </p:nvSpPr>
        <p:spPr>
          <a:xfrm>
            <a:off x="11195715" y="655038"/>
            <a:ext cx="593873" cy="369332"/>
          </a:xfrm>
          <a:prstGeom prst="rect">
            <a:avLst/>
          </a:prstGeom>
          <a:noFill/>
        </p:spPr>
        <p:txBody>
          <a:bodyPr wrap="square" rtlCol="0">
            <a:spAutoFit/>
          </a:bodyPr>
          <a:lstStyle>
            <a:defPPr>
              <a:defRPr lang="en-US"/>
            </a:defPPr>
          </a:lstStyle>
          <a:p>
            <a:r>
              <a:rPr lang="en-US" b="1" dirty="0">
                <a:solidFill>
                  <a:srgbClr val="0070C0"/>
                </a:solidFill>
              </a:rPr>
              <a:t>Sick</a:t>
            </a:r>
          </a:p>
        </p:txBody>
      </p:sp>
      <p:sp>
        <p:nvSpPr>
          <p:cNvPr id="14" name="Rounded Rectangle 13">
            <a:extLst>
              <a:ext uri="{FF2B5EF4-FFF2-40B4-BE49-F238E27FC236}">
                <a16:creationId xmlns:a16="http://schemas.microsoft.com/office/drawing/2014/main" id="{106A2EBB-F705-314C-87D1-0393210B3F4F}"/>
              </a:ext>
            </a:extLst>
          </p:cNvPr>
          <p:cNvSpPr/>
          <p:nvPr/>
        </p:nvSpPr>
        <p:spPr>
          <a:xfrm>
            <a:off x="6129345" y="1085507"/>
            <a:ext cx="5073319" cy="177493"/>
          </a:xfrm>
          <a:prstGeom prst="roundRect">
            <a:avLst/>
          </a:prstGeom>
          <a:solidFill>
            <a:srgbClr val="FF000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BA1D9E6-1ABE-9F4C-9EAC-6BECEECCCDF3}"/>
              </a:ext>
            </a:extLst>
          </p:cNvPr>
          <p:cNvSpPr txBox="1"/>
          <p:nvPr/>
        </p:nvSpPr>
        <p:spPr>
          <a:xfrm>
            <a:off x="8235008" y="655039"/>
            <a:ext cx="1194747" cy="369332"/>
          </a:xfrm>
          <a:prstGeom prst="rect">
            <a:avLst/>
          </a:prstGeom>
          <a:noFill/>
        </p:spPr>
        <p:txBody>
          <a:bodyPr wrap="square" rtlCol="0">
            <a:spAutoFit/>
          </a:bodyPr>
          <a:lstStyle/>
          <a:p>
            <a:r>
              <a:rPr lang="en-US" b="1" dirty="0">
                <a:solidFill>
                  <a:srgbClr val="0070C0"/>
                </a:solidFill>
              </a:rPr>
              <a:t>Healthy</a:t>
            </a:r>
          </a:p>
        </p:txBody>
      </p:sp>
      <p:sp>
        <p:nvSpPr>
          <p:cNvPr id="16" name="Rounded Rectangle 15">
            <a:extLst>
              <a:ext uri="{FF2B5EF4-FFF2-40B4-BE49-F238E27FC236}">
                <a16:creationId xmlns:a16="http://schemas.microsoft.com/office/drawing/2014/main" id="{1FA1E96E-6827-1A4E-BEEB-FFB347B61E19}"/>
              </a:ext>
            </a:extLst>
          </p:cNvPr>
          <p:cNvSpPr/>
          <p:nvPr/>
        </p:nvSpPr>
        <p:spPr>
          <a:xfrm>
            <a:off x="11251131" y="1297290"/>
            <a:ext cx="186655" cy="836912"/>
          </a:xfrm>
          <a:prstGeom prst="roundRect">
            <a:avLst/>
          </a:prstGeom>
          <a:solidFill>
            <a:srgbClr val="FF000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608A617-BD56-9C45-ADD8-90254C5BAFAD}"/>
              </a:ext>
            </a:extLst>
          </p:cNvPr>
          <p:cNvSpPr txBox="1"/>
          <p:nvPr/>
        </p:nvSpPr>
        <p:spPr>
          <a:xfrm>
            <a:off x="9745360" y="2458862"/>
            <a:ext cx="1238614" cy="369332"/>
          </a:xfrm>
          <a:prstGeom prst="rect">
            <a:avLst/>
          </a:prstGeom>
          <a:noFill/>
        </p:spPr>
        <p:txBody>
          <a:bodyPr wrap="square" rtlCol="0">
            <a:spAutoFit/>
          </a:bodyPr>
          <a:lstStyle/>
          <a:p>
            <a:r>
              <a:rPr lang="en-US" dirty="0"/>
              <a:t>Specificity</a:t>
            </a:r>
          </a:p>
        </p:txBody>
      </p:sp>
      <p:sp>
        <p:nvSpPr>
          <p:cNvPr id="17" name="TextBox 16">
            <a:extLst>
              <a:ext uri="{FF2B5EF4-FFF2-40B4-BE49-F238E27FC236}">
                <a16:creationId xmlns:a16="http://schemas.microsoft.com/office/drawing/2014/main" id="{8CB0923E-ECC7-6245-8FE1-7A508801AE7C}"/>
              </a:ext>
            </a:extLst>
          </p:cNvPr>
          <p:cNvSpPr txBox="1"/>
          <p:nvPr/>
        </p:nvSpPr>
        <p:spPr>
          <a:xfrm>
            <a:off x="10942961" y="2463330"/>
            <a:ext cx="1238614" cy="369332"/>
          </a:xfrm>
          <a:prstGeom prst="rect">
            <a:avLst/>
          </a:prstGeom>
          <a:noFill/>
        </p:spPr>
        <p:txBody>
          <a:bodyPr wrap="square" rtlCol="0">
            <a:spAutoFit/>
          </a:bodyPr>
          <a:lstStyle/>
          <a:p>
            <a:r>
              <a:rPr lang="en-US" dirty="0"/>
              <a:t>Sensitivity</a:t>
            </a:r>
          </a:p>
        </p:txBody>
      </p:sp>
      <p:sp>
        <p:nvSpPr>
          <p:cNvPr id="19" name="Right Arrow 18">
            <a:extLst>
              <a:ext uri="{FF2B5EF4-FFF2-40B4-BE49-F238E27FC236}">
                <a16:creationId xmlns:a16="http://schemas.microsoft.com/office/drawing/2014/main" id="{7955806D-7BAE-F44E-8A12-F4135B89FC48}"/>
              </a:ext>
            </a:extLst>
          </p:cNvPr>
          <p:cNvSpPr/>
          <p:nvPr/>
        </p:nvSpPr>
        <p:spPr>
          <a:xfrm rot="15301605">
            <a:off x="11075422" y="2092501"/>
            <a:ext cx="695931" cy="136977"/>
          </a:xfrm>
          <a:prstGeom prst="rightArrow">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a:extLst>
              <a:ext uri="{FF2B5EF4-FFF2-40B4-BE49-F238E27FC236}">
                <a16:creationId xmlns:a16="http://schemas.microsoft.com/office/drawing/2014/main" id="{549106EC-632A-4E42-B319-03BF1C29FE7B}"/>
              </a:ext>
            </a:extLst>
          </p:cNvPr>
          <p:cNvSpPr/>
          <p:nvPr/>
        </p:nvSpPr>
        <p:spPr>
          <a:xfrm rot="15301605">
            <a:off x="9927658" y="2102021"/>
            <a:ext cx="695931" cy="136977"/>
          </a:xfrm>
          <a:prstGeom prst="rightArrow">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676F5FE-F7F8-6C42-92E2-D6CECF40AA59}"/>
              </a:ext>
            </a:extLst>
          </p:cNvPr>
          <p:cNvSpPr txBox="1"/>
          <p:nvPr/>
        </p:nvSpPr>
        <p:spPr>
          <a:xfrm>
            <a:off x="6129345" y="1226316"/>
            <a:ext cx="2223750" cy="923330"/>
          </a:xfrm>
          <a:prstGeom prst="rect">
            <a:avLst/>
          </a:prstGeom>
          <a:noFill/>
        </p:spPr>
        <p:txBody>
          <a:bodyPr wrap="none" rtlCol="0">
            <a:spAutoFit/>
          </a:bodyPr>
          <a:lstStyle/>
          <a:p>
            <a:r>
              <a:rPr lang="en-US" dirty="0"/>
              <a:t>Test Results:</a:t>
            </a:r>
          </a:p>
          <a:p>
            <a:r>
              <a:rPr lang="en-US" dirty="0"/>
              <a:t>        Red = Positive</a:t>
            </a:r>
          </a:p>
          <a:p>
            <a:r>
              <a:rPr lang="en-US" dirty="0"/>
              <a:t>        White = Negative</a:t>
            </a:r>
          </a:p>
        </p:txBody>
      </p:sp>
    </p:spTree>
    <p:extLst>
      <p:ext uri="{BB962C8B-B14F-4D97-AF65-F5344CB8AC3E}">
        <p14:creationId xmlns:p14="http://schemas.microsoft.com/office/powerpoint/2010/main" val="2196185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13AF28-158F-874A-80C9-B3721DC64360}"/>
              </a:ext>
            </a:extLst>
          </p:cNvPr>
          <p:cNvSpPr/>
          <p:nvPr/>
        </p:nvSpPr>
        <p:spPr>
          <a:xfrm>
            <a:off x="150988" y="3594550"/>
            <a:ext cx="6020789" cy="3059017"/>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2764486-E703-DE4F-A0AF-94B80A05EA77}"/>
              </a:ext>
            </a:extLst>
          </p:cNvPr>
          <p:cNvSpPr/>
          <p:nvPr/>
        </p:nvSpPr>
        <p:spPr>
          <a:xfrm>
            <a:off x="6171777" y="3594550"/>
            <a:ext cx="1027087" cy="3059017"/>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5AEF3E3B-D40A-8E40-A82A-F9EBF21FFAF7}"/>
              </a:ext>
            </a:extLst>
          </p:cNvPr>
          <p:cNvSpPr/>
          <p:nvPr/>
        </p:nvSpPr>
        <p:spPr>
          <a:xfrm>
            <a:off x="5505890" y="4048581"/>
            <a:ext cx="1692974" cy="2585108"/>
          </a:xfrm>
          <a:prstGeom prst="rect">
            <a:avLst/>
          </a:prstGeom>
          <a:solidFill>
            <a:schemeClr val="accent5">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6B74670B-9E8A-0B4B-9B60-F33269846B51}"/>
              </a:ext>
            </a:extLst>
          </p:cNvPr>
          <p:cNvSpPr txBox="1"/>
          <p:nvPr/>
        </p:nvSpPr>
        <p:spPr>
          <a:xfrm>
            <a:off x="6339726" y="4933452"/>
            <a:ext cx="682573" cy="646331"/>
          </a:xfrm>
          <a:prstGeom prst="rect">
            <a:avLst/>
          </a:prstGeom>
          <a:noFill/>
        </p:spPr>
        <p:txBody>
          <a:bodyPr wrap="square" rtlCol="0">
            <a:spAutoFit/>
          </a:bodyPr>
          <a:lstStyle/>
          <a:p>
            <a:pPr algn="ctr"/>
            <a:r>
              <a:rPr lang="en-US" b="1" dirty="0">
                <a:solidFill>
                  <a:srgbClr val="0070C0"/>
                </a:solidFill>
              </a:rPr>
              <a:t>TP</a:t>
            </a:r>
          </a:p>
          <a:p>
            <a:pPr algn="ctr"/>
            <a:r>
              <a:rPr lang="en-US" b="1" dirty="0">
                <a:solidFill>
                  <a:srgbClr val="0070C0"/>
                </a:solidFill>
              </a:rPr>
              <a:t>495</a:t>
            </a:r>
          </a:p>
        </p:txBody>
      </p:sp>
      <p:sp>
        <p:nvSpPr>
          <p:cNvPr id="8" name="TextBox 7">
            <a:extLst>
              <a:ext uri="{FF2B5EF4-FFF2-40B4-BE49-F238E27FC236}">
                <a16:creationId xmlns:a16="http://schemas.microsoft.com/office/drawing/2014/main" id="{1F57D23C-1B7E-9340-9CC9-2E518FED35CF}"/>
              </a:ext>
            </a:extLst>
          </p:cNvPr>
          <p:cNvSpPr txBox="1"/>
          <p:nvPr/>
        </p:nvSpPr>
        <p:spPr>
          <a:xfrm>
            <a:off x="6339726" y="3645655"/>
            <a:ext cx="682573" cy="369332"/>
          </a:xfrm>
          <a:prstGeom prst="rect">
            <a:avLst/>
          </a:prstGeom>
          <a:noFill/>
        </p:spPr>
        <p:txBody>
          <a:bodyPr wrap="square" rtlCol="0">
            <a:spAutoFit/>
          </a:bodyPr>
          <a:lstStyle/>
          <a:p>
            <a:r>
              <a:rPr lang="en-US" b="1" dirty="0">
                <a:solidFill>
                  <a:srgbClr val="0070C0"/>
                </a:solidFill>
              </a:rPr>
              <a:t>FN=5</a:t>
            </a:r>
          </a:p>
        </p:txBody>
      </p:sp>
      <p:sp>
        <p:nvSpPr>
          <p:cNvPr id="9" name="TextBox 8">
            <a:extLst>
              <a:ext uri="{FF2B5EF4-FFF2-40B4-BE49-F238E27FC236}">
                <a16:creationId xmlns:a16="http://schemas.microsoft.com/office/drawing/2014/main" id="{DC6B00C2-624C-E54A-8F82-45AE7E8B68EB}"/>
              </a:ext>
            </a:extLst>
          </p:cNvPr>
          <p:cNvSpPr txBox="1"/>
          <p:nvPr/>
        </p:nvSpPr>
        <p:spPr>
          <a:xfrm>
            <a:off x="5505890" y="4933452"/>
            <a:ext cx="654433" cy="646331"/>
          </a:xfrm>
          <a:prstGeom prst="rect">
            <a:avLst/>
          </a:prstGeom>
          <a:noFill/>
        </p:spPr>
        <p:txBody>
          <a:bodyPr wrap="square" rtlCol="0">
            <a:spAutoFit/>
          </a:bodyPr>
          <a:lstStyle/>
          <a:p>
            <a:pPr algn="ctr"/>
            <a:r>
              <a:rPr lang="en-US" b="1" dirty="0">
                <a:solidFill>
                  <a:srgbClr val="0070C0"/>
                </a:solidFill>
              </a:rPr>
              <a:t>FP</a:t>
            </a:r>
          </a:p>
          <a:p>
            <a:pPr algn="ctr"/>
            <a:r>
              <a:rPr lang="en-US" b="1" dirty="0">
                <a:solidFill>
                  <a:srgbClr val="0070C0"/>
                </a:solidFill>
              </a:rPr>
              <a:t>190</a:t>
            </a:r>
          </a:p>
        </p:txBody>
      </p:sp>
      <p:sp>
        <p:nvSpPr>
          <p:cNvPr id="10" name="TextBox 9">
            <a:extLst>
              <a:ext uri="{FF2B5EF4-FFF2-40B4-BE49-F238E27FC236}">
                <a16:creationId xmlns:a16="http://schemas.microsoft.com/office/drawing/2014/main" id="{AE36C196-A585-CC42-9604-0BFE015CBF48}"/>
              </a:ext>
            </a:extLst>
          </p:cNvPr>
          <p:cNvSpPr txBox="1"/>
          <p:nvPr/>
        </p:nvSpPr>
        <p:spPr>
          <a:xfrm>
            <a:off x="113762" y="672510"/>
            <a:ext cx="6703363" cy="2031325"/>
          </a:xfrm>
          <a:prstGeom prst="rect">
            <a:avLst/>
          </a:prstGeom>
          <a:noFill/>
        </p:spPr>
        <p:txBody>
          <a:bodyPr wrap="square" rtlCol="0">
            <a:spAutoFit/>
          </a:bodyPr>
          <a:lstStyle/>
          <a:p>
            <a:r>
              <a:rPr lang="en-US" dirty="0"/>
              <a:t>We have a drug test with the following characteristics:</a:t>
            </a:r>
          </a:p>
          <a:p>
            <a:r>
              <a:rPr lang="en-US" dirty="0"/>
              <a:t>           false positives = 2%</a:t>
            </a:r>
          </a:p>
          <a:p>
            <a:r>
              <a:rPr lang="en-US" dirty="0"/>
              <a:t>           false negatives = 1%</a:t>
            </a:r>
          </a:p>
          <a:p>
            <a:r>
              <a:rPr lang="en-US" dirty="0"/>
              <a:t>5% of population are drug positive.</a:t>
            </a:r>
          </a:p>
          <a:p>
            <a:endParaRPr lang="en-US" dirty="0"/>
          </a:p>
          <a:p>
            <a:r>
              <a:rPr lang="en-US" dirty="0"/>
              <a:t>If a person's test result is positive, what is the probability that this person is indeed drug positive?</a:t>
            </a:r>
          </a:p>
        </p:txBody>
      </p:sp>
      <p:sp>
        <p:nvSpPr>
          <p:cNvPr id="12" name="TextBox 11">
            <a:extLst>
              <a:ext uri="{FF2B5EF4-FFF2-40B4-BE49-F238E27FC236}">
                <a16:creationId xmlns:a16="http://schemas.microsoft.com/office/drawing/2014/main" id="{6B1C1EEC-E74C-B142-840B-42970BD8DED0}"/>
              </a:ext>
            </a:extLst>
          </p:cNvPr>
          <p:cNvSpPr txBox="1"/>
          <p:nvPr/>
        </p:nvSpPr>
        <p:spPr>
          <a:xfrm>
            <a:off x="3720208" y="2826698"/>
            <a:ext cx="2325759" cy="369332"/>
          </a:xfrm>
          <a:prstGeom prst="rect">
            <a:avLst/>
          </a:prstGeom>
          <a:noFill/>
        </p:spPr>
        <p:txBody>
          <a:bodyPr wrap="square" rtlCol="0">
            <a:spAutoFit/>
          </a:bodyPr>
          <a:lstStyle/>
          <a:p>
            <a:r>
              <a:rPr lang="en-US" b="1" dirty="0">
                <a:solidFill>
                  <a:srgbClr val="00B050"/>
                </a:solidFill>
              </a:rPr>
              <a:t>10,000 people total</a:t>
            </a:r>
          </a:p>
        </p:txBody>
      </p:sp>
      <p:sp>
        <p:nvSpPr>
          <p:cNvPr id="13" name="TextBox 12">
            <a:extLst>
              <a:ext uri="{FF2B5EF4-FFF2-40B4-BE49-F238E27FC236}">
                <a16:creationId xmlns:a16="http://schemas.microsoft.com/office/drawing/2014/main" id="{19F54DC0-7904-4C4A-9A51-E770522D50CC}"/>
              </a:ext>
            </a:extLst>
          </p:cNvPr>
          <p:cNvSpPr txBox="1"/>
          <p:nvPr/>
        </p:nvSpPr>
        <p:spPr>
          <a:xfrm>
            <a:off x="1520201" y="2882420"/>
            <a:ext cx="1719425" cy="646331"/>
          </a:xfrm>
          <a:prstGeom prst="rect">
            <a:avLst/>
          </a:prstGeom>
          <a:noFill/>
        </p:spPr>
        <p:txBody>
          <a:bodyPr wrap="square" rtlCol="0">
            <a:spAutoFit/>
          </a:bodyPr>
          <a:lstStyle/>
          <a:p>
            <a:pPr algn="ctr"/>
            <a:r>
              <a:rPr lang="en-US" b="1" dirty="0">
                <a:solidFill>
                  <a:srgbClr val="00B050"/>
                </a:solidFill>
              </a:rPr>
              <a:t>95%</a:t>
            </a:r>
          </a:p>
          <a:p>
            <a:pPr algn="ctr"/>
            <a:r>
              <a:rPr lang="en-US" b="1" dirty="0">
                <a:solidFill>
                  <a:srgbClr val="00B050"/>
                </a:solidFill>
              </a:rPr>
              <a:t>9,500 negative</a:t>
            </a:r>
          </a:p>
        </p:txBody>
      </p:sp>
      <p:sp>
        <p:nvSpPr>
          <p:cNvPr id="14" name="TextBox 13">
            <a:extLst>
              <a:ext uri="{FF2B5EF4-FFF2-40B4-BE49-F238E27FC236}">
                <a16:creationId xmlns:a16="http://schemas.microsoft.com/office/drawing/2014/main" id="{C21A50F1-5D51-3F4D-8F64-416F7FBD9E7E}"/>
              </a:ext>
            </a:extLst>
          </p:cNvPr>
          <p:cNvSpPr txBox="1"/>
          <p:nvPr/>
        </p:nvSpPr>
        <p:spPr>
          <a:xfrm>
            <a:off x="5995211" y="2872864"/>
            <a:ext cx="1371602" cy="646331"/>
          </a:xfrm>
          <a:prstGeom prst="rect">
            <a:avLst/>
          </a:prstGeom>
          <a:noFill/>
        </p:spPr>
        <p:txBody>
          <a:bodyPr wrap="square" rtlCol="0">
            <a:spAutoFit/>
          </a:bodyPr>
          <a:lstStyle/>
          <a:p>
            <a:pPr algn="ctr"/>
            <a:r>
              <a:rPr lang="en-US" b="1" dirty="0">
                <a:solidFill>
                  <a:srgbClr val="00B050"/>
                </a:solidFill>
              </a:rPr>
              <a:t>5%</a:t>
            </a:r>
          </a:p>
          <a:p>
            <a:pPr algn="ctr"/>
            <a:r>
              <a:rPr lang="en-US" b="1" dirty="0">
                <a:solidFill>
                  <a:srgbClr val="00B050"/>
                </a:solidFill>
              </a:rPr>
              <a:t>500 positive</a:t>
            </a:r>
          </a:p>
        </p:txBody>
      </p:sp>
      <p:sp>
        <p:nvSpPr>
          <p:cNvPr id="15" name="TextBox 14">
            <a:extLst>
              <a:ext uri="{FF2B5EF4-FFF2-40B4-BE49-F238E27FC236}">
                <a16:creationId xmlns:a16="http://schemas.microsoft.com/office/drawing/2014/main" id="{5FB01364-0BA9-9949-8E1C-CC6D790D896A}"/>
              </a:ext>
            </a:extLst>
          </p:cNvPr>
          <p:cNvSpPr txBox="1"/>
          <p:nvPr/>
        </p:nvSpPr>
        <p:spPr>
          <a:xfrm>
            <a:off x="8254691" y="751168"/>
            <a:ext cx="2995035" cy="523220"/>
          </a:xfrm>
          <a:prstGeom prst="rect">
            <a:avLst/>
          </a:prstGeom>
          <a:noFill/>
        </p:spPr>
        <p:txBody>
          <a:bodyPr wrap="square" rtlCol="0">
            <a:spAutoFit/>
          </a:bodyPr>
          <a:lstStyle/>
          <a:p>
            <a:r>
              <a:rPr lang="en-US" dirty="0"/>
              <a:t>FPR = 2% = </a:t>
            </a:r>
            <a:r>
              <a:rPr lang="en-US" dirty="0">
                <a:latin typeface="Consolas" panose="020B0609020204030204" pitchFamily="49" charset="0"/>
                <a:cs typeface="Consolas" panose="020B0609020204030204" pitchFamily="49" charset="0"/>
              </a:rPr>
              <a:t>FP/N</a:t>
            </a:r>
          </a:p>
          <a:p>
            <a:r>
              <a:rPr lang="en-US" dirty="0"/>
              <a:t>FP = 2% of 9,500 = 190 </a:t>
            </a:r>
          </a:p>
        </p:txBody>
      </p:sp>
      <p:sp>
        <p:nvSpPr>
          <p:cNvPr id="16" name="TextBox 15">
            <a:extLst>
              <a:ext uri="{FF2B5EF4-FFF2-40B4-BE49-F238E27FC236}">
                <a16:creationId xmlns:a16="http://schemas.microsoft.com/office/drawing/2014/main" id="{980B50C7-3911-3F4F-AA46-65C283787DA7}"/>
              </a:ext>
            </a:extLst>
          </p:cNvPr>
          <p:cNvSpPr txBox="1"/>
          <p:nvPr/>
        </p:nvSpPr>
        <p:spPr>
          <a:xfrm>
            <a:off x="8254691" y="1672605"/>
            <a:ext cx="3041373" cy="523220"/>
          </a:xfrm>
          <a:prstGeom prst="rect">
            <a:avLst/>
          </a:prstGeom>
          <a:noFill/>
        </p:spPr>
        <p:txBody>
          <a:bodyPr wrap="square" rtlCol="0">
            <a:spAutoFit/>
          </a:bodyPr>
          <a:lstStyle/>
          <a:p>
            <a:r>
              <a:rPr lang="en-US" dirty="0"/>
              <a:t>FNR = 1% = FN/P</a:t>
            </a:r>
          </a:p>
          <a:p>
            <a:r>
              <a:rPr lang="en-US" dirty="0"/>
              <a:t>FN = 1% of 500 = 5</a:t>
            </a:r>
          </a:p>
        </p:txBody>
      </p:sp>
      <p:sp>
        <p:nvSpPr>
          <p:cNvPr id="17" name="TextBox 16">
            <a:extLst>
              <a:ext uri="{FF2B5EF4-FFF2-40B4-BE49-F238E27FC236}">
                <a16:creationId xmlns:a16="http://schemas.microsoft.com/office/drawing/2014/main" id="{B84A3915-332E-C241-BD48-8886C250762A}"/>
              </a:ext>
            </a:extLst>
          </p:cNvPr>
          <p:cNvSpPr txBox="1"/>
          <p:nvPr/>
        </p:nvSpPr>
        <p:spPr>
          <a:xfrm>
            <a:off x="8254691" y="2559565"/>
            <a:ext cx="2047462" cy="307777"/>
          </a:xfrm>
          <a:prstGeom prst="rect">
            <a:avLst/>
          </a:prstGeom>
          <a:noFill/>
        </p:spPr>
        <p:txBody>
          <a:bodyPr wrap="square" rtlCol="0">
            <a:spAutoFit/>
          </a:bodyPr>
          <a:lstStyle/>
          <a:p>
            <a:r>
              <a:rPr lang="en-US" dirty="0"/>
              <a:t>TP = 500-5=495</a:t>
            </a:r>
          </a:p>
        </p:txBody>
      </p:sp>
      <p:sp>
        <p:nvSpPr>
          <p:cNvPr id="18" name="TextBox 17">
            <a:extLst>
              <a:ext uri="{FF2B5EF4-FFF2-40B4-BE49-F238E27FC236}">
                <a16:creationId xmlns:a16="http://schemas.microsoft.com/office/drawing/2014/main" id="{093DAE60-9E58-FD49-878D-8C197C180CDA}"/>
              </a:ext>
            </a:extLst>
          </p:cNvPr>
          <p:cNvSpPr txBox="1"/>
          <p:nvPr/>
        </p:nvSpPr>
        <p:spPr>
          <a:xfrm>
            <a:off x="8254691" y="2928897"/>
            <a:ext cx="2842592" cy="307777"/>
          </a:xfrm>
          <a:prstGeom prst="rect">
            <a:avLst/>
          </a:prstGeom>
          <a:noFill/>
        </p:spPr>
        <p:txBody>
          <a:bodyPr wrap="square" rtlCol="0">
            <a:spAutoFit/>
          </a:bodyPr>
          <a:lstStyle/>
          <a:p>
            <a:r>
              <a:rPr lang="en-US" dirty="0"/>
              <a:t>TN = 9,500-190 = 9310</a:t>
            </a:r>
          </a:p>
        </p:txBody>
      </p:sp>
      <p:sp>
        <p:nvSpPr>
          <p:cNvPr id="19" name="TextBox 18">
            <a:extLst>
              <a:ext uri="{FF2B5EF4-FFF2-40B4-BE49-F238E27FC236}">
                <a16:creationId xmlns:a16="http://schemas.microsoft.com/office/drawing/2014/main" id="{F0EDE16F-DA75-354A-9895-9AD2F69671BB}"/>
              </a:ext>
            </a:extLst>
          </p:cNvPr>
          <p:cNvSpPr txBox="1"/>
          <p:nvPr/>
        </p:nvSpPr>
        <p:spPr>
          <a:xfrm>
            <a:off x="150987" y="3707337"/>
            <a:ext cx="1207260" cy="369332"/>
          </a:xfrm>
          <a:prstGeom prst="rect">
            <a:avLst/>
          </a:prstGeom>
          <a:noFill/>
        </p:spPr>
        <p:txBody>
          <a:bodyPr wrap="square" rtlCol="0">
            <a:spAutoFit/>
          </a:bodyPr>
          <a:lstStyle/>
          <a:p>
            <a:r>
              <a:rPr lang="en-US" b="1" dirty="0">
                <a:solidFill>
                  <a:srgbClr val="0070C0"/>
                </a:solidFill>
              </a:rPr>
              <a:t>TN = 9310</a:t>
            </a:r>
          </a:p>
        </p:txBody>
      </p:sp>
      <p:sp>
        <p:nvSpPr>
          <p:cNvPr id="20" name="TextBox 19">
            <a:extLst>
              <a:ext uri="{FF2B5EF4-FFF2-40B4-BE49-F238E27FC236}">
                <a16:creationId xmlns:a16="http://schemas.microsoft.com/office/drawing/2014/main" id="{F8D9657B-BE11-0347-B8B6-8AADCF22ED1B}"/>
              </a:ext>
            </a:extLst>
          </p:cNvPr>
          <p:cNvSpPr txBox="1"/>
          <p:nvPr/>
        </p:nvSpPr>
        <p:spPr>
          <a:xfrm>
            <a:off x="8255428" y="3836096"/>
            <a:ext cx="3936572" cy="1600438"/>
          </a:xfrm>
          <a:prstGeom prst="rect">
            <a:avLst/>
          </a:prstGeom>
          <a:noFill/>
        </p:spPr>
        <p:txBody>
          <a:bodyPr wrap="square" rtlCol="0">
            <a:spAutoFit/>
          </a:bodyPr>
          <a:lstStyle/>
          <a:p>
            <a:r>
              <a:rPr lang="en-US" dirty="0"/>
              <a:t>If the person tests positive, </a:t>
            </a:r>
          </a:p>
          <a:p>
            <a:r>
              <a:rPr lang="en-US" dirty="0"/>
              <a:t>he is either TP or FP</a:t>
            </a:r>
          </a:p>
          <a:p>
            <a:endParaRPr lang="en-US" dirty="0"/>
          </a:p>
          <a:p>
            <a:r>
              <a:rPr lang="en-US" dirty="0"/>
              <a:t>Probability of being positive given the results of the test:</a:t>
            </a:r>
          </a:p>
          <a:p>
            <a:endParaRPr lang="en-US" dirty="0"/>
          </a:p>
          <a:p>
            <a:r>
              <a:rPr lang="en-US" dirty="0"/>
              <a:t>TP/(TP+FP) = 495/(495+190) = 0.72</a:t>
            </a:r>
          </a:p>
        </p:txBody>
      </p:sp>
      <p:sp>
        <p:nvSpPr>
          <p:cNvPr id="2" name="TextBox 1">
            <a:extLst>
              <a:ext uri="{FF2B5EF4-FFF2-40B4-BE49-F238E27FC236}">
                <a16:creationId xmlns:a16="http://schemas.microsoft.com/office/drawing/2014/main" id="{DF9ABAE0-A26C-5F44-8C55-794CA181EBFA}"/>
              </a:ext>
            </a:extLst>
          </p:cNvPr>
          <p:cNvSpPr txBox="1"/>
          <p:nvPr/>
        </p:nvSpPr>
        <p:spPr>
          <a:xfrm>
            <a:off x="138287" y="136590"/>
            <a:ext cx="3314457" cy="461665"/>
          </a:xfrm>
          <a:prstGeom prst="rect">
            <a:avLst/>
          </a:prstGeom>
          <a:noFill/>
        </p:spPr>
        <p:txBody>
          <a:bodyPr wrap="square" rtlCol="0">
            <a:spAutoFit/>
          </a:bodyPr>
          <a:lstStyle/>
          <a:p>
            <a:r>
              <a:rPr lang="en-US" sz="2400" b="1" dirty="0"/>
              <a:t>Example – Drug Test</a:t>
            </a:r>
          </a:p>
        </p:txBody>
      </p:sp>
      <p:sp>
        <p:nvSpPr>
          <p:cNvPr id="21" name="TextBox 20">
            <a:extLst>
              <a:ext uri="{FF2B5EF4-FFF2-40B4-BE49-F238E27FC236}">
                <a16:creationId xmlns:a16="http://schemas.microsoft.com/office/drawing/2014/main" id="{7D5FB003-39A3-4F47-8B35-82CBDB400810}"/>
              </a:ext>
            </a:extLst>
          </p:cNvPr>
          <p:cNvSpPr txBox="1"/>
          <p:nvPr/>
        </p:nvSpPr>
        <p:spPr>
          <a:xfrm>
            <a:off x="8254691" y="97203"/>
            <a:ext cx="3314457" cy="461665"/>
          </a:xfrm>
          <a:prstGeom prst="rect">
            <a:avLst/>
          </a:prstGeom>
          <a:noFill/>
        </p:spPr>
        <p:txBody>
          <a:bodyPr wrap="square" rtlCol="0">
            <a:spAutoFit/>
          </a:bodyPr>
          <a:lstStyle/>
          <a:p>
            <a:r>
              <a:rPr lang="en-US" sz="2400" b="1" dirty="0"/>
              <a:t>Solution:</a:t>
            </a:r>
          </a:p>
        </p:txBody>
      </p:sp>
    </p:spTree>
    <p:extLst>
      <p:ext uri="{BB962C8B-B14F-4D97-AF65-F5344CB8AC3E}">
        <p14:creationId xmlns:p14="http://schemas.microsoft.com/office/powerpoint/2010/main" val="2067706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31A9BC-3B71-D94B-913F-5D13C7F8ADF1}"/>
              </a:ext>
            </a:extLst>
          </p:cNvPr>
          <p:cNvSpPr txBox="1"/>
          <p:nvPr/>
        </p:nvSpPr>
        <p:spPr>
          <a:xfrm>
            <a:off x="222501" y="154074"/>
            <a:ext cx="2970150" cy="461665"/>
          </a:xfrm>
          <a:prstGeom prst="rect">
            <a:avLst/>
          </a:prstGeom>
          <a:noFill/>
        </p:spPr>
        <p:txBody>
          <a:bodyPr wrap="square" rtlCol="0">
            <a:spAutoFit/>
          </a:bodyPr>
          <a:lstStyle/>
          <a:p>
            <a:r>
              <a:rPr lang="en-US" sz="2400" b="1" dirty="0"/>
              <a:t>Medical Tests</a:t>
            </a:r>
          </a:p>
        </p:txBody>
      </p:sp>
      <p:sp>
        <p:nvSpPr>
          <p:cNvPr id="4" name="TextBox 3">
            <a:extLst>
              <a:ext uri="{FF2B5EF4-FFF2-40B4-BE49-F238E27FC236}">
                <a16:creationId xmlns:a16="http://schemas.microsoft.com/office/drawing/2014/main" id="{EE8F2B30-236A-B049-BB9B-38E73740DE4C}"/>
              </a:ext>
            </a:extLst>
          </p:cNvPr>
          <p:cNvSpPr txBox="1"/>
          <p:nvPr/>
        </p:nvSpPr>
        <p:spPr>
          <a:xfrm>
            <a:off x="222501" y="914400"/>
            <a:ext cx="4039533" cy="954107"/>
          </a:xfrm>
          <a:prstGeom prst="rect">
            <a:avLst/>
          </a:prstGeom>
          <a:noFill/>
        </p:spPr>
        <p:txBody>
          <a:bodyPr wrap="square" rtlCol="0">
            <a:spAutoFit/>
          </a:bodyPr>
          <a:lstStyle/>
          <a:p>
            <a:r>
              <a:rPr lang="en-US" dirty="0"/>
              <a:t>Merck Manuals:</a:t>
            </a:r>
          </a:p>
          <a:p>
            <a:r>
              <a:rPr lang="en-US" sz="1000" dirty="0">
                <a:hlinkClick r:id="rId2"/>
              </a:rPr>
              <a:t>https://www.merckmanuals.com/professional/special-subjects/clinical-decision-making/understanding-medical-tests-and-test-results</a:t>
            </a:r>
            <a:endParaRPr lang="en-US" sz="1000" dirty="0"/>
          </a:p>
          <a:p>
            <a:endParaRPr lang="en-US" dirty="0"/>
          </a:p>
        </p:txBody>
      </p:sp>
      <p:pic>
        <p:nvPicPr>
          <p:cNvPr id="5" name="Picture 4">
            <a:extLst>
              <a:ext uri="{FF2B5EF4-FFF2-40B4-BE49-F238E27FC236}">
                <a16:creationId xmlns:a16="http://schemas.microsoft.com/office/drawing/2014/main" id="{BFC12F5C-307B-B641-A137-8EFD1F15A6C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705998" y="2058013"/>
            <a:ext cx="6335770" cy="2646991"/>
          </a:xfrm>
          <a:prstGeom prst="rect">
            <a:avLst/>
          </a:prstGeom>
        </p:spPr>
      </p:pic>
      <p:pic>
        <p:nvPicPr>
          <p:cNvPr id="6" name="Picture 5">
            <a:extLst>
              <a:ext uri="{FF2B5EF4-FFF2-40B4-BE49-F238E27FC236}">
                <a16:creationId xmlns:a16="http://schemas.microsoft.com/office/drawing/2014/main" id="{31285B1A-8D6C-D649-9463-5B30D36B16D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1417" y="2824079"/>
            <a:ext cx="4775195" cy="3879847"/>
          </a:xfrm>
          <a:prstGeom prst="rect">
            <a:avLst/>
          </a:prstGeom>
        </p:spPr>
      </p:pic>
      <p:sp>
        <p:nvSpPr>
          <p:cNvPr id="7" name="TextBox 6">
            <a:extLst>
              <a:ext uri="{FF2B5EF4-FFF2-40B4-BE49-F238E27FC236}">
                <a16:creationId xmlns:a16="http://schemas.microsoft.com/office/drawing/2014/main" id="{1408861C-1B62-5443-869D-88254F4698CC}"/>
              </a:ext>
            </a:extLst>
          </p:cNvPr>
          <p:cNvSpPr txBox="1"/>
          <p:nvPr/>
        </p:nvSpPr>
        <p:spPr>
          <a:xfrm>
            <a:off x="939557" y="2300859"/>
            <a:ext cx="3322477" cy="461665"/>
          </a:xfrm>
          <a:prstGeom prst="rect">
            <a:avLst/>
          </a:prstGeom>
          <a:noFill/>
        </p:spPr>
        <p:txBody>
          <a:bodyPr wrap="square" rtlCol="0">
            <a:spAutoFit/>
          </a:bodyPr>
          <a:lstStyle/>
          <a:p>
            <a:r>
              <a:rPr lang="en-US" sz="2400" b="1" dirty="0"/>
              <a:t>Typical ROC Curves</a:t>
            </a:r>
          </a:p>
        </p:txBody>
      </p:sp>
      <p:sp>
        <p:nvSpPr>
          <p:cNvPr id="2" name="Left-Right Arrow 1">
            <a:extLst>
              <a:ext uri="{FF2B5EF4-FFF2-40B4-BE49-F238E27FC236}">
                <a16:creationId xmlns:a16="http://schemas.microsoft.com/office/drawing/2014/main" id="{F15F1F48-93F5-A34E-9C6D-C43D7921711E}"/>
              </a:ext>
            </a:extLst>
          </p:cNvPr>
          <p:cNvSpPr/>
          <p:nvPr/>
        </p:nvSpPr>
        <p:spPr>
          <a:xfrm>
            <a:off x="7946965" y="1580959"/>
            <a:ext cx="2161309" cy="28754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0AA1542-157F-AA43-84CD-198F345C2A0A}"/>
              </a:ext>
            </a:extLst>
          </p:cNvPr>
          <p:cNvSpPr txBox="1"/>
          <p:nvPr/>
        </p:nvSpPr>
        <p:spPr>
          <a:xfrm>
            <a:off x="6653647" y="1499175"/>
            <a:ext cx="1010686" cy="369332"/>
          </a:xfrm>
          <a:prstGeom prst="rect">
            <a:avLst/>
          </a:prstGeom>
          <a:noFill/>
        </p:spPr>
        <p:txBody>
          <a:bodyPr wrap="square" rtlCol="0">
            <a:spAutoFit/>
          </a:bodyPr>
          <a:lstStyle/>
          <a:p>
            <a:r>
              <a:rPr lang="en-US" dirty="0"/>
              <a:t>Healthy</a:t>
            </a:r>
          </a:p>
        </p:txBody>
      </p:sp>
      <p:sp>
        <p:nvSpPr>
          <p:cNvPr id="9" name="TextBox 8">
            <a:extLst>
              <a:ext uri="{FF2B5EF4-FFF2-40B4-BE49-F238E27FC236}">
                <a16:creationId xmlns:a16="http://schemas.microsoft.com/office/drawing/2014/main" id="{4CC30B24-668A-A748-9017-3924631985FC}"/>
              </a:ext>
            </a:extLst>
          </p:cNvPr>
          <p:cNvSpPr txBox="1"/>
          <p:nvPr/>
        </p:nvSpPr>
        <p:spPr>
          <a:xfrm>
            <a:off x="10390906" y="1528883"/>
            <a:ext cx="1010686" cy="369332"/>
          </a:xfrm>
          <a:prstGeom prst="rect">
            <a:avLst/>
          </a:prstGeom>
          <a:noFill/>
        </p:spPr>
        <p:txBody>
          <a:bodyPr wrap="square" rtlCol="0">
            <a:spAutoFit/>
          </a:bodyPr>
          <a:lstStyle/>
          <a:p>
            <a:r>
              <a:rPr lang="en-US" dirty="0"/>
              <a:t>Sick</a:t>
            </a:r>
          </a:p>
        </p:txBody>
      </p:sp>
    </p:spTree>
    <p:extLst>
      <p:ext uri="{BB962C8B-B14F-4D97-AF65-F5344CB8AC3E}">
        <p14:creationId xmlns:p14="http://schemas.microsoft.com/office/powerpoint/2010/main" val="4208035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p:nvPr/>
        </p:nvSpPr>
        <p:spPr>
          <a:xfrm>
            <a:off x="1" y="0"/>
            <a:ext cx="4263242" cy="4861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dirty="0">
                <a:solidFill>
                  <a:schemeClr val="dk1"/>
                </a:solidFill>
                <a:latin typeface="Calibri"/>
                <a:ea typeface="Calibri"/>
                <a:cs typeface="Calibri"/>
                <a:sym typeface="Calibri"/>
              </a:rPr>
              <a:t>p-value &amp; null hypothesis</a:t>
            </a:r>
            <a:endParaRPr sz="2800" b="1" dirty="0">
              <a:solidFill>
                <a:schemeClr val="dk1"/>
              </a:solidFill>
              <a:latin typeface="Calibri"/>
              <a:ea typeface="Calibri"/>
              <a:cs typeface="Calibri"/>
              <a:sym typeface="Calibri"/>
            </a:endParaRPr>
          </a:p>
          <a:p>
            <a:pPr lvl="0">
              <a:buSzPts val="1100"/>
            </a:pPr>
            <a:endParaRPr dirty="0">
              <a:solidFill>
                <a:schemeClr val="dk1"/>
              </a:solidFill>
              <a:latin typeface="Calibri"/>
              <a:ea typeface="Calibri"/>
              <a:cs typeface="Calibri"/>
              <a:sym typeface="Calibri"/>
            </a:endParaRPr>
          </a:p>
        </p:txBody>
      </p:sp>
      <p:pic>
        <p:nvPicPr>
          <p:cNvPr id="107" name="Google Shape;107;p1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8085329" y="3040632"/>
            <a:ext cx="4011671" cy="1803299"/>
          </a:xfrm>
          <a:prstGeom prst="rect">
            <a:avLst/>
          </a:prstGeom>
          <a:noFill/>
          <a:ln>
            <a:noFill/>
          </a:ln>
        </p:spPr>
      </p:pic>
      <p:pic>
        <p:nvPicPr>
          <p:cNvPr id="6" name="Picture 4" descr="t-test">
            <a:extLst>
              <a:ext uri="{FF2B5EF4-FFF2-40B4-BE49-F238E27FC236}">
                <a16:creationId xmlns:a16="http://schemas.microsoft.com/office/drawing/2014/main" id="{7E958396-6F7B-D340-AA10-24FB8F70B9D9}"/>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8027719" y="486121"/>
            <a:ext cx="3906187" cy="1409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0594850-71C2-C441-B6EC-51C01281A53B}"/>
              </a:ext>
            </a:extLst>
          </p:cNvPr>
          <p:cNvSpPr txBox="1"/>
          <p:nvPr/>
        </p:nvSpPr>
        <p:spPr>
          <a:xfrm>
            <a:off x="8763988" y="1998434"/>
            <a:ext cx="1365662" cy="461665"/>
          </a:xfrm>
          <a:prstGeom prst="rect">
            <a:avLst/>
          </a:prstGeom>
          <a:noFill/>
        </p:spPr>
        <p:txBody>
          <a:bodyPr wrap="square" rtlCol="0">
            <a:spAutoFit/>
          </a:bodyPr>
          <a:lstStyle/>
          <a:p>
            <a:pPr algn="ctr"/>
            <a:r>
              <a:rPr lang="en-US" sz="1200" dirty="0"/>
              <a:t>reference value</a:t>
            </a:r>
          </a:p>
          <a:p>
            <a:pPr algn="ctr"/>
            <a:r>
              <a:rPr lang="en-US" sz="1200" dirty="0"/>
              <a:t>(Null Hypothesis)</a:t>
            </a:r>
          </a:p>
        </p:txBody>
      </p:sp>
      <p:sp>
        <p:nvSpPr>
          <p:cNvPr id="8" name="TextBox 7">
            <a:extLst>
              <a:ext uri="{FF2B5EF4-FFF2-40B4-BE49-F238E27FC236}">
                <a16:creationId xmlns:a16="http://schemas.microsoft.com/office/drawing/2014/main" id="{28796D1A-93C2-EC49-99D3-79EDEEBF5566}"/>
              </a:ext>
            </a:extLst>
          </p:cNvPr>
          <p:cNvSpPr txBox="1"/>
          <p:nvPr/>
        </p:nvSpPr>
        <p:spPr>
          <a:xfrm>
            <a:off x="10028312" y="2002733"/>
            <a:ext cx="1068780" cy="461665"/>
          </a:xfrm>
          <a:prstGeom prst="rect">
            <a:avLst/>
          </a:prstGeom>
          <a:noFill/>
        </p:spPr>
        <p:txBody>
          <a:bodyPr wrap="square" rtlCol="0">
            <a:spAutoFit/>
          </a:bodyPr>
          <a:lstStyle/>
          <a:p>
            <a:pPr algn="ctr"/>
            <a:r>
              <a:rPr lang="en-US" sz="1200" dirty="0"/>
              <a:t>observed value</a:t>
            </a:r>
          </a:p>
        </p:txBody>
      </p:sp>
      <p:sp>
        <p:nvSpPr>
          <p:cNvPr id="9" name="TextBox 8">
            <a:extLst>
              <a:ext uri="{FF2B5EF4-FFF2-40B4-BE49-F238E27FC236}">
                <a16:creationId xmlns:a16="http://schemas.microsoft.com/office/drawing/2014/main" id="{5BDCC29F-9F5C-1440-873D-5D8FB15EF8EF}"/>
              </a:ext>
            </a:extLst>
          </p:cNvPr>
          <p:cNvSpPr txBox="1"/>
          <p:nvPr/>
        </p:nvSpPr>
        <p:spPr>
          <a:xfrm>
            <a:off x="7871569" y="822622"/>
            <a:ext cx="1068780" cy="461665"/>
          </a:xfrm>
          <a:prstGeom prst="rect">
            <a:avLst/>
          </a:prstGeom>
          <a:noFill/>
        </p:spPr>
        <p:txBody>
          <a:bodyPr wrap="square" rtlCol="0">
            <a:spAutoFit/>
          </a:bodyPr>
          <a:lstStyle/>
          <a:p>
            <a:pPr algn="ctr"/>
            <a:r>
              <a:rPr lang="en-US" sz="1200" dirty="0"/>
              <a:t>reference distribution</a:t>
            </a:r>
          </a:p>
        </p:txBody>
      </p:sp>
      <p:sp>
        <p:nvSpPr>
          <p:cNvPr id="10" name="TextBox 9">
            <a:extLst>
              <a:ext uri="{FF2B5EF4-FFF2-40B4-BE49-F238E27FC236}">
                <a16:creationId xmlns:a16="http://schemas.microsoft.com/office/drawing/2014/main" id="{06E408CC-8C53-F245-90B4-0270DB483613}"/>
              </a:ext>
            </a:extLst>
          </p:cNvPr>
          <p:cNvSpPr txBox="1"/>
          <p:nvPr/>
        </p:nvSpPr>
        <p:spPr>
          <a:xfrm>
            <a:off x="11028220" y="822622"/>
            <a:ext cx="1068780" cy="461665"/>
          </a:xfrm>
          <a:prstGeom prst="rect">
            <a:avLst/>
          </a:prstGeom>
          <a:noFill/>
        </p:spPr>
        <p:txBody>
          <a:bodyPr wrap="square" rtlCol="0">
            <a:spAutoFit/>
          </a:bodyPr>
          <a:lstStyle/>
          <a:p>
            <a:pPr algn="ctr"/>
            <a:r>
              <a:rPr lang="en-US" sz="1200" dirty="0"/>
              <a:t>observed distribution</a:t>
            </a:r>
          </a:p>
        </p:txBody>
      </p:sp>
      <p:sp>
        <p:nvSpPr>
          <p:cNvPr id="3" name="TextBox 2">
            <a:extLst>
              <a:ext uri="{FF2B5EF4-FFF2-40B4-BE49-F238E27FC236}">
                <a16:creationId xmlns:a16="http://schemas.microsoft.com/office/drawing/2014/main" id="{54CC6AAC-BE48-F24F-B50C-6FBC87FD3E60}"/>
              </a:ext>
            </a:extLst>
          </p:cNvPr>
          <p:cNvSpPr txBox="1"/>
          <p:nvPr/>
        </p:nvSpPr>
        <p:spPr>
          <a:xfrm>
            <a:off x="8027719" y="4999512"/>
            <a:ext cx="4069281" cy="1600438"/>
          </a:xfrm>
          <a:prstGeom prst="rect">
            <a:avLst/>
          </a:prstGeom>
          <a:noFill/>
        </p:spPr>
        <p:txBody>
          <a:bodyPr wrap="square" rtlCol="0">
            <a:spAutoFit/>
          </a:bodyPr>
          <a:lstStyle/>
          <a:p>
            <a:pPr lvl="0">
              <a:buSzPts val="1100"/>
            </a:pPr>
            <a:r>
              <a:rPr lang="en-US" b="1" dirty="0">
                <a:solidFill>
                  <a:srgbClr val="0070C0"/>
                </a:solidFill>
                <a:latin typeface="Calibri"/>
                <a:ea typeface="Calibri"/>
                <a:cs typeface="Calibri"/>
                <a:sym typeface="Calibri"/>
              </a:rPr>
              <a:t>P-Value:</a:t>
            </a:r>
          </a:p>
          <a:p>
            <a:pPr lvl="0">
              <a:buSzPts val="1100"/>
            </a:pPr>
            <a:r>
              <a:rPr lang="en-US" dirty="0">
                <a:solidFill>
                  <a:schemeClr val="dk1"/>
                </a:solidFill>
                <a:latin typeface="Calibri"/>
                <a:ea typeface="Calibri"/>
                <a:cs typeface="Calibri"/>
                <a:sym typeface="Calibri"/>
              </a:rPr>
              <a:t>Given</a:t>
            </a:r>
          </a:p>
          <a:p>
            <a:pPr marL="285750" lvl="0" indent="-285750">
              <a:buSzPts val="1100"/>
              <a:buFont typeface="Arial" panose="020B0604020202020204" pitchFamily="34" charset="0"/>
              <a:buChar char="•"/>
            </a:pPr>
            <a:r>
              <a:rPr lang="en-US" dirty="0">
                <a:solidFill>
                  <a:schemeClr val="dk1"/>
                </a:solidFill>
                <a:latin typeface="Calibri"/>
                <a:ea typeface="Calibri"/>
                <a:cs typeface="Calibri"/>
                <a:sym typeface="Calibri"/>
              </a:rPr>
              <a:t>null-hypothesis (value) </a:t>
            </a:r>
          </a:p>
          <a:p>
            <a:pPr marL="285750" lvl="0" indent="-285750">
              <a:buSzPts val="1100"/>
              <a:buFont typeface="Arial" panose="020B0604020202020204" pitchFamily="34" charset="0"/>
              <a:buChar char="•"/>
            </a:pPr>
            <a:r>
              <a:rPr lang="en-US" dirty="0">
                <a:solidFill>
                  <a:schemeClr val="dk1"/>
                </a:solidFill>
                <a:latin typeface="Calibri"/>
                <a:ea typeface="Calibri"/>
                <a:cs typeface="Calibri"/>
                <a:sym typeface="Calibri"/>
              </a:rPr>
              <a:t>distribution</a:t>
            </a:r>
          </a:p>
          <a:p>
            <a:pPr marL="285750" lvl="0" indent="-285750">
              <a:buSzPts val="1100"/>
              <a:buFont typeface="Arial" panose="020B0604020202020204" pitchFamily="34" charset="0"/>
              <a:buChar char="•"/>
            </a:pPr>
            <a:r>
              <a:rPr lang="en-US" dirty="0">
                <a:solidFill>
                  <a:schemeClr val="dk1"/>
                </a:solidFill>
                <a:latin typeface="Calibri"/>
                <a:ea typeface="Calibri"/>
                <a:cs typeface="Calibri"/>
                <a:sym typeface="Calibri"/>
              </a:rPr>
              <a:t>observed value</a:t>
            </a:r>
          </a:p>
          <a:p>
            <a:pPr lvl="0">
              <a:buSzPts val="1100"/>
            </a:pPr>
            <a:r>
              <a:rPr lang="en-US" dirty="0">
                <a:solidFill>
                  <a:schemeClr val="dk1"/>
                </a:solidFill>
                <a:latin typeface="Calibri"/>
                <a:ea typeface="Calibri"/>
                <a:cs typeface="Calibri"/>
                <a:sym typeface="Calibri"/>
              </a:rPr>
              <a:t>Calculate the probability of getting the result "at least as extreme as observed". </a:t>
            </a:r>
            <a:endParaRPr lang="en-US" dirty="0"/>
          </a:p>
        </p:txBody>
      </p:sp>
      <p:sp>
        <p:nvSpPr>
          <p:cNvPr id="12" name="Google Shape;106;p15">
            <a:extLst>
              <a:ext uri="{FF2B5EF4-FFF2-40B4-BE49-F238E27FC236}">
                <a16:creationId xmlns:a16="http://schemas.microsoft.com/office/drawing/2014/main" id="{2CE1448C-D3B8-B642-A081-FF386148205D}"/>
              </a:ext>
            </a:extLst>
          </p:cNvPr>
          <p:cNvSpPr txBox="1"/>
          <p:nvPr/>
        </p:nvSpPr>
        <p:spPr>
          <a:xfrm>
            <a:off x="275109" y="754595"/>
            <a:ext cx="6964298" cy="584535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SzPts val="1100"/>
              <a:buNone/>
            </a:pPr>
            <a:r>
              <a:rPr lang="en-US" dirty="0">
                <a:solidFill>
                  <a:schemeClr val="dk1"/>
                </a:solidFill>
                <a:latin typeface="Calibri"/>
                <a:ea typeface="Calibri"/>
                <a:cs typeface="Calibri"/>
                <a:sym typeface="Calibri"/>
              </a:rPr>
              <a:t>A </a:t>
            </a:r>
            <a:r>
              <a:rPr lang="en-US" b="1" dirty="0">
                <a:solidFill>
                  <a:srgbClr val="0000FF"/>
                </a:solidFill>
                <a:latin typeface="Calibri"/>
                <a:ea typeface="Calibri"/>
                <a:cs typeface="Calibri"/>
                <a:sym typeface="Calibri"/>
              </a:rPr>
              <a:t>p-value</a:t>
            </a:r>
            <a:r>
              <a:rPr lang="en-US" dirty="0">
                <a:solidFill>
                  <a:schemeClr val="dk1"/>
                </a:solidFill>
                <a:latin typeface="Calibri"/>
                <a:ea typeface="Calibri"/>
                <a:cs typeface="Calibri"/>
                <a:sym typeface="Calibri"/>
              </a:rPr>
              <a:t> (probability value) is a probability </a:t>
            </a:r>
          </a:p>
          <a:p>
            <a:pPr marL="0" marR="0" lvl="0" indent="0" algn="l" rtl="0">
              <a:spcBef>
                <a:spcPts val="0"/>
              </a:spcBef>
              <a:spcAft>
                <a:spcPts val="0"/>
              </a:spcAft>
              <a:buSzPts val="1100"/>
              <a:buNone/>
            </a:pPr>
            <a:r>
              <a:rPr lang="en-US" dirty="0">
                <a:solidFill>
                  <a:schemeClr val="dk1"/>
                </a:solidFill>
                <a:latin typeface="Calibri"/>
                <a:ea typeface="Calibri"/>
                <a:cs typeface="Calibri"/>
                <a:sym typeface="Calibri"/>
              </a:rPr>
              <a:t>of getting results at least as extreme as observed. </a:t>
            </a:r>
          </a:p>
          <a:p>
            <a:pPr marL="0" marR="0" lvl="0" indent="0" algn="l" rtl="0">
              <a:spcBef>
                <a:spcPts val="0"/>
              </a:spcBef>
              <a:spcAft>
                <a:spcPts val="0"/>
              </a:spcAft>
              <a:buSzPts val="1100"/>
              <a:buNone/>
            </a:pPr>
            <a:br>
              <a:rPr lang="en-US" dirty="0">
                <a:solidFill>
                  <a:schemeClr val="dk1"/>
                </a:solidFill>
                <a:latin typeface="Calibri"/>
                <a:ea typeface="Calibri"/>
                <a:cs typeface="Calibri"/>
                <a:sym typeface="Calibri"/>
              </a:rPr>
            </a:br>
            <a:r>
              <a:rPr lang="en-US" dirty="0">
                <a:solidFill>
                  <a:srgbClr val="00B050"/>
                </a:solidFill>
                <a:latin typeface="Calibri"/>
                <a:ea typeface="Calibri"/>
                <a:cs typeface="Calibri"/>
                <a:sym typeface="Calibri"/>
              </a:rPr>
              <a:t>We are given:</a:t>
            </a:r>
          </a:p>
          <a:p>
            <a:pPr marL="0" marR="0" lvl="0" indent="0" algn="l" rtl="0">
              <a:spcBef>
                <a:spcPts val="0"/>
              </a:spcBef>
              <a:spcAft>
                <a:spcPts val="0"/>
              </a:spcAft>
              <a:buSzPts val="1100"/>
              <a:buNone/>
            </a:pPr>
            <a:r>
              <a:rPr lang="en-US" dirty="0">
                <a:solidFill>
                  <a:srgbClr val="00B050"/>
                </a:solidFill>
                <a:latin typeface="Calibri"/>
                <a:ea typeface="Calibri"/>
                <a:cs typeface="Calibri"/>
                <a:sym typeface="Calibri"/>
              </a:rPr>
              <a:t>        1. A null-hypothesis (</a:t>
            </a:r>
            <a:r>
              <a:rPr lang="en-US" b="1" dirty="0">
                <a:solidFill>
                  <a:srgbClr val="00B050"/>
                </a:solidFill>
                <a:latin typeface="Calibri"/>
                <a:ea typeface="Calibri"/>
                <a:cs typeface="Calibri"/>
                <a:sym typeface="Calibri"/>
              </a:rPr>
              <a:t>value</a:t>
            </a:r>
            <a:r>
              <a:rPr lang="en-US" dirty="0">
                <a:solidFill>
                  <a:srgbClr val="00B050"/>
                </a:solidFill>
                <a:latin typeface="Calibri"/>
                <a:ea typeface="Calibri"/>
                <a:cs typeface="Calibri"/>
                <a:sym typeface="Calibri"/>
              </a:rPr>
              <a:t>)</a:t>
            </a:r>
          </a:p>
          <a:p>
            <a:pPr lvl="0">
              <a:buSzPts val="1100"/>
            </a:pPr>
            <a:r>
              <a:rPr lang="en-US" dirty="0">
                <a:solidFill>
                  <a:srgbClr val="00B050"/>
                </a:solidFill>
                <a:latin typeface="Calibri"/>
                <a:ea typeface="Calibri"/>
                <a:cs typeface="Calibri"/>
                <a:sym typeface="Calibri"/>
              </a:rPr>
              <a:t>        2. A distribution: explicit or theoretical (</a:t>
            </a:r>
            <a:r>
              <a:rPr lang="en-US" b="1" u="sng" dirty="0">
                <a:solidFill>
                  <a:srgbClr val="00B050"/>
                </a:solidFill>
                <a:latin typeface="Calibri"/>
                <a:ea typeface="Calibri"/>
                <a:cs typeface="Calibri"/>
                <a:sym typeface="Calibri"/>
              </a:rPr>
              <a:t>reference</a:t>
            </a:r>
            <a:r>
              <a:rPr lang="en-US" dirty="0">
                <a:solidFill>
                  <a:srgbClr val="00B050"/>
                </a:solidFill>
                <a:latin typeface="Calibri"/>
                <a:ea typeface="Calibri"/>
                <a:cs typeface="Calibri"/>
                <a:sym typeface="Calibri"/>
              </a:rPr>
              <a:t>), or sample distribution (</a:t>
            </a:r>
            <a:r>
              <a:rPr lang="en-US" b="1" u="sng" dirty="0">
                <a:solidFill>
                  <a:srgbClr val="00B050"/>
                </a:solidFill>
                <a:latin typeface="Calibri"/>
                <a:ea typeface="Calibri"/>
                <a:cs typeface="Calibri"/>
                <a:sym typeface="Calibri"/>
              </a:rPr>
              <a:t>observed</a:t>
            </a:r>
            <a:r>
              <a:rPr lang="en-US" dirty="0">
                <a:solidFill>
                  <a:srgbClr val="00B050"/>
                </a:solidFill>
                <a:latin typeface="Calibri"/>
                <a:ea typeface="Calibri"/>
                <a:cs typeface="Calibri"/>
                <a:sym typeface="Calibri"/>
              </a:rPr>
              <a:t>).</a:t>
            </a:r>
            <a:br>
              <a:rPr lang="en-US" dirty="0">
                <a:solidFill>
                  <a:srgbClr val="00B050"/>
                </a:solidFill>
                <a:latin typeface="Calibri"/>
                <a:ea typeface="Calibri"/>
                <a:cs typeface="Calibri"/>
                <a:sym typeface="Calibri"/>
              </a:rPr>
            </a:br>
            <a:r>
              <a:rPr lang="en-US" dirty="0">
                <a:solidFill>
                  <a:srgbClr val="00B050"/>
                </a:solidFill>
                <a:latin typeface="Calibri"/>
                <a:ea typeface="Calibri"/>
                <a:cs typeface="Calibri"/>
                <a:sym typeface="Calibri"/>
              </a:rPr>
              <a:t>             Most common distributions - Gaussian, t-Student, Chi-squared, F-, etc.</a:t>
            </a:r>
          </a:p>
          <a:p>
            <a:pPr lvl="0">
              <a:buSzPts val="1100"/>
            </a:pPr>
            <a:r>
              <a:rPr lang="en-US" dirty="0">
                <a:solidFill>
                  <a:srgbClr val="00B050"/>
                </a:solidFill>
                <a:latin typeface="Calibri"/>
                <a:ea typeface="Calibri"/>
                <a:cs typeface="Calibri"/>
                <a:sym typeface="Calibri"/>
              </a:rPr>
              <a:t>        3. Observed </a:t>
            </a:r>
            <a:r>
              <a:rPr lang="en-US" b="1" dirty="0">
                <a:solidFill>
                  <a:srgbClr val="00B050"/>
                </a:solidFill>
                <a:latin typeface="Calibri"/>
                <a:ea typeface="Calibri"/>
                <a:cs typeface="Calibri"/>
                <a:sym typeface="Calibri"/>
              </a:rPr>
              <a:t>value</a:t>
            </a:r>
          </a:p>
          <a:p>
            <a:pPr lvl="0">
              <a:buSzPts val="1100"/>
            </a:pPr>
            <a:endParaRPr lang="en-US" dirty="0">
              <a:solidFill>
                <a:srgbClr val="00B050"/>
              </a:solidFill>
              <a:latin typeface="Calibri"/>
              <a:ea typeface="Calibri"/>
              <a:cs typeface="Calibri"/>
              <a:sym typeface="Calibri"/>
            </a:endParaRPr>
          </a:p>
          <a:p>
            <a:pPr lvl="0">
              <a:buSzPts val="1100"/>
            </a:pPr>
            <a:r>
              <a:rPr lang="en-US" dirty="0">
                <a:solidFill>
                  <a:srgbClr val="00B050"/>
                </a:solidFill>
                <a:latin typeface="Calibri"/>
                <a:ea typeface="Calibri"/>
                <a:cs typeface="Calibri"/>
                <a:sym typeface="Calibri"/>
              </a:rPr>
              <a:t>From that we calculate the probability of getting a result "at least as extreme as observed" ?</a:t>
            </a:r>
          </a:p>
          <a:p>
            <a:pPr marL="0" marR="0" lvl="0" indent="0" algn="l" rtl="0">
              <a:spcBef>
                <a:spcPts val="0"/>
              </a:spcBef>
              <a:spcAft>
                <a:spcPts val="0"/>
              </a:spcAft>
              <a:buSzPts val="1100"/>
              <a:buNone/>
            </a:pPr>
            <a:endParaRPr lang="en-US" sz="800" dirty="0">
              <a:solidFill>
                <a:schemeClr val="dk1"/>
              </a:solidFill>
              <a:latin typeface="Calibri"/>
              <a:ea typeface="Calibri"/>
              <a:cs typeface="Calibri"/>
              <a:sym typeface="Calibri"/>
            </a:endParaRPr>
          </a:p>
          <a:p>
            <a:pPr marL="0" marR="0" lvl="0" indent="0" algn="l" rtl="0">
              <a:spcBef>
                <a:spcPts val="0"/>
              </a:spcBef>
              <a:spcAft>
                <a:spcPts val="0"/>
              </a:spcAft>
              <a:buSzPts val="1100"/>
              <a:buNone/>
            </a:pPr>
            <a:endParaRPr lang="en-US" dirty="0">
              <a:solidFill>
                <a:schemeClr val="dk1"/>
              </a:solidFill>
              <a:latin typeface="Calibri"/>
              <a:ea typeface="Calibri"/>
              <a:cs typeface="Calibri"/>
              <a:sym typeface="Calibri"/>
            </a:endParaRPr>
          </a:p>
          <a:p>
            <a:pPr marL="0" marR="0" lvl="0" indent="0" algn="l" rtl="0">
              <a:spcBef>
                <a:spcPts val="0"/>
              </a:spcBef>
              <a:spcAft>
                <a:spcPts val="0"/>
              </a:spcAft>
              <a:buSzPts val="1100"/>
              <a:buNone/>
            </a:pPr>
            <a:r>
              <a:rPr lang="en-US" dirty="0">
                <a:solidFill>
                  <a:schemeClr val="dk1"/>
                </a:solidFill>
                <a:latin typeface="Calibri"/>
                <a:ea typeface="Calibri"/>
                <a:cs typeface="Calibri"/>
                <a:sym typeface="Calibri"/>
              </a:rPr>
              <a:t>If this probability is very small, this means </a:t>
            </a:r>
          </a:p>
          <a:p>
            <a:pPr marL="0" marR="0" lvl="0" indent="0" algn="l" rtl="0">
              <a:spcBef>
                <a:spcPts val="0"/>
              </a:spcBef>
              <a:spcAft>
                <a:spcPts val="0"/>
              </a:spcAft>
              <a:buSzPts val="1100"/>
              <a:buNone/>
            </a:pPr>
            <a:r>
              <a:rPr lang="en-US" dirty="0">
                <a:solidFill>
                  <a:schemeClr val="dk1"/>
                </a:solidFill>
                <a:latin typeface="Calibri"/>
                <a:ea typeface="Calibri"/>
                <a:cs typeface="Calibri"/>
                <a:sym typeface="Calibri"/>
              </a:rPr>
              <a:t>that the result is unlikely to be explained by the null hypothesis.</a:t>
            </a:r>
          </a:p>
          <a:p>
            <a:pPr marL="0" marR="0" lvl="0" indent="0" algn="l" rtl="0">
              <a:spcBef>
                <a:spcPts val="0"/>
              </a:spcBef>
              <a:spcAft>
                <a:spcPts val="0"/>
              </a:spcAft>
              <a:buSzPts val="1100"/>
              <a:buNone/>
            </a:pPr>
            <a:r>
              <a:rPr lang="en-US" dirty="0">
                <a:solidFill>
                  <a:schemeClr val="dk1"/>
                </a:solidFill>
                <a:latin typeface="Calibri"/>
                <a:ea typeface="Calibri"/>
                <a:cs typeface="Calibri"/>
                <a:sym typeface="Calibri"/>
              </a:rPr>
              <a:t>So we reject the null hypothesis.</a:t>
            </a:r>
          </a:p>
          <a:p>
            <a:pPr marL="0" marR="0" lvl="0" indent="0" algn="l" rtl="0">
              <a:spcBef>
                <a:spcPts val="0"/>
              </a:spcBef>
              <a:spcAft>
                <a:spcPts val="0"/>
              </a:spcAft>
              <a:buSzPts val="1100"/>
              <a:buNone/>
            </a:pPr>
            <a:endParaRPr dirty="0">
              <a:solidFill>
                <a:schemeClr val="dk1"/>
              </a:solidFill>
              <a:latin typeface="Calibri"/>
              <a:ea typeface="Calibri"/>
              <a:cs typeface="Calibri"/>
              <a:sym typeface="Calibri"/>
            </a:endParaRPr>
          </a:p>
          <a:p>
            <a:pPr marL="0" marR="0" lvl="0" indent="0" algn="l" rtl="0">
              <a:spcBef>
                <a:spcPts val="0"/>
              </a:spcBef>
              <a:spcAft>
                <a:spcPts val="0"/>
              </a:spcAft>
              <a:buSzPts val="1100"/>
              <a:buNone/>
            </a:pPr>
            <a:endParaRPr sz="800" dirty="0">
              <a:solidFill>
                <a:schemeClr val="dk1"/>
              </a:solidFill>
              <a:latin typeface="Calibri"/>
              <a:ea typeface="Calibri"/>
              <a:cs typeface="Calibri"/>
              <a:sym typeface="Calibri"/>
            </a:endParaRPr>
          </a:p>
          <a:p>
            <a:pPr lvl="0">
              <a:buSzPts val="1100"/>
            </a:pPr>
            <a:r>
              <a:rPr lang="en-US" sz="1200" b="1" dirty="0">
                <a:solidFill>
                  <a:srgbClr val="0070C0"/>
                </a:solidFill>
                <a:latin typeface="Courier New"/>
                <a:ea typeface="Courier New"/>
                <a:cs typeface="Courier New"/>
                <a:sym typeface="Courier New"/>
              </a:rPr>
              <a:t>            P-value    probability of observed</a:t>
            </a:r>
            <a:endParaRPr sz="1200" b="1" dirty="0">
              <a:solidFill>
                <a:srgbClr val="0070C0"/>
              </a:solidFill>
              <a:latin typeface="Courier New"/>
              <a:ea typeface="Courier New"/>
              <a:cs typeface="Courier New"/>
              <a:sym typeface="Courier New"/>
            </a:endParaRPr>
          </a:p>
          <a:p>
            <a:pPr lvl="0">
              <a:buSzPts val="1100"/>
            </a:pPr>
            <a:r>
              <a:rPr lang="en-US" sz="1200" b="1" dirty="0">
                <a:solidFill>
                  <a:srgbClr val="0070C0"/>
                </a:solidFill>
                <a:latin typeface="Courier New"/>
                <a:ea typeface="Courier New"/>
                <a:cs typeface="Courier New"/>
                <a:sym typeface="Courier New"/>
              </a:rPr>
              <a:t>            -------------------------------</a:t>
            </a:r>
            <a:endParaRPr sz="1200" b="1" dirty="0">
              <a:solidFill>
                <a:srgbClr val="0070C0"/>
              </a:solidFill>
              <a:latin typeface="Courier New"/>
              <a:ea typeface="Courier New"/>
              <a:cs typeface="Courier New"/>
              <a:sym typeface="Courier New"/>
            </a:endParaRPr>
          </a:p>
          <a:p>
            <a:pPr lvl="0">
              <a:buSzPts val="1100"/>
            </a:pPr>
            <a:r>
              <a:rPr lang="en-US" sz="1200" b="1" dirty="0">
                <a:solidFill>
                  <a:srgbClr val="0070C0"/>
                </a:solidFill>
                <a:latin typeface="Courier New"/>
                <a:ea typeface="Courier New"/>
                <a:cs typeface="Courier New"/>
                <a:sym typeface="Courier New"/>
              </a:rPr>
              <a:t>            P &lt; 0.05         5%</a:t>
            </a:r>
            <a:endParaRPr sz="1200" b="1" dirty="0">
              <a:solidFill>
                <a:srgbClr val="0070C0"/>
              </a:solidFill>
              <a:latin typeface="Courier New"/>
              <a:ea typeface="Courier New"/>
              <a:cs typeface="Courier New"/>
              <a:sym typeface="Courier New"/>
            </a:endParaRPr>
          </a:p>
          <a:p>
            <a:pPr lvl="0">
              <a:buSzPts val="1100"/>
            </a:pPr>
            <a:r>
              <a:rPr lang="en-US" sz="1200" b="1" dirty="0">
                <a:solidFill>
                  <a:srgbClr val="0070C0"/>
                </a:solidFill>
                <a:latin typeface="Courier New"/>
                <a:ea typeface="Courier New"/>
                <a:cs typeface="Courier New"/>
                <a:sym typeface="Courier New"/>
              </a:rPr>
              <a:t>            P &lt; 0.01         1%</a:t>
            </a:r>
            <a:endParaRPr sz="1200" b="1" dirty="0">
              <a:solidFill>
                <a:srgbClr val="0070C0"/>
              </a:solidFill>
              <a:latin typeface="Courier New"/>
              <a:ea typeface="Courier New"/>
              <a:cs typeface="Courier New"/>
              <a:sym typeface="Courier New"/>
            </a:endParaRPr>
          </a:p>
          <a:p>
            <a:pPr lvl="0">
              <a:buSzPts val="1100"/>
            </a:pPr>
            <a:r>
              <a:rPr lang="en-US" sz="1200" b="1" dirty="0">
                <a:solidFill>
                  <a:srgbClr val="0070C0"/>
                </a:solidFill>
                <a:latin typeface="Courier New"/>
                <a:ea typeface="Courier New"/>
                <a:cs typeface="Courier New"/>
                <a:sym typeface="Courier New"/>
              </a:rPr>
              <a:t>            p &lt; 0.001        0.1%</a:t>
            </a:r>
            <a:endParaRPr sz="1200" b="1" dirty="0">
              <a:solidFill>
                <a:srgbClr val="0070C0"/>
              </a:solidFill>
              <a:latin typeface="Courier New"/>
              <a:ea typeface="Courier New"/>
              <a:cs typeface="Courier New"/>
              <a:sym typeface="Courier New"/>
            </a:endParaRPr>
          </a:p>
          <a:p>
            <a:pPr lvl="0">
              <a:buSzPts val="1100"/>
            </a:pPr>
            <a:r>
              <a:rPr lang="en-US" sz="1200" b="1" dirty="0">
                <a:solidFill>
                  <a:srgbClr val="0070C0"/>
                </a:solidFill>
                <a:latin typeface="Courier New"/>
                <a:ea typeface="Courier New"/>
                <a:cs typeface="Courier New"/>
                <a:sym typeface="Courier New"/>
              </a:rPr>
              <a:t>            -------------------------------</a:t>
            </a:r>
            <a:endParaRPr sz="1200" dirty="0">
              <a:solidFill>
                <a:schemeClr val="dk1"/>
              </a:solidFill>
              <a:latin typeface="Calibri"/>
              <a:ea typeface="Calibri"/>
              <a:cs typeface="Calibri"/>
              <a:sym typeface="Calibri"/>
            </a:endParaRPr>
          </a:p>
          <a:p>
            <a:pPr lvl="0">
              <a:buSzPts val="1100"/>
            </a:pPr>
            <a:endParaRPr lang="en-US" dirty="0">
              <a:solidFill>
                <a:schemeClr val="dk1"/>
              </a:solidFill>
              <a:latin typeface="Calibri"/>
              <a:ea typeface="Calibri"/>
              <a:cs typeface="Calibri"/>
              <a:sym typeface="Calibri"/>
            </a:endParaRPr>
          </a:p>
          <a:p>
            <a:pPr lvl="0">
              <a:buSzPts val="1100"/>
            </a:pPr>
            <a:r>
              <a:rPr lang="en-US" dirty="0">
                <a:solidFill>
                  <a:schemeClr val="dk1"/>
                </a:solidFill>
                <a:latin typeface="Calibri"/>
                <a:ea typeface="Calibri"/>
                <a:cs typeface="Calibri"/>
                <a:sym typeface="Calibri"/>
              </a:rPr>
              <a:t>A small p-value (typically ≤ 0.05) indicates strong </a:t>
            </a:r>
          </a:p>
          <a:p>
            <a:pPr lvl="0">
              <a:buSzPts val="1100"/>
            </a:pPr>
            <a:r>
              <a:rPr lang="en-US" dirty="0">
                <a:solidFill>
                  <a:schemeClr val="dk1"/>
                </a:solidFill>
                <a:latin typeface="Calibri"/>
                <a:ea typeface="Calibri"/>
                <a:cs typeface="Calibri"/>
                <a:sym typeface="Calibri"/>
              </a:rPr>
              <a:t>evidence </a:t>
            </a:r>
            <a:r>
              <a:rPr lang="en-US" b="1" dirty="0">
                <a:solidFill>
                  <a:srgbClr val="FF0000"/>
                </a:solidFill>
                <a:latin typeface="Calibri"/>
                <a:ea typeface="Calibri"/>
                <a:cs typeface="Calibri"/>
                <a:sym typeface="Calibri"/>
              </a:rPr>
              <a:t>against</a:t>
            </a:r>
            <a:r>
              <a:rPr lang="en-US" dirty="0">
                <a:solidFill>
                  <a:schemeClr val="dk1"/>
                </a:solidFill>
                <a:latin typeface="Calibri"/>
                <a:ea typeface="Calibri"/>
                <a:cs typeface="Calibri"/>
                <a:sym typeface="Calibri"/>
              </a:rPr>
              <a:t> the null hypothesis, </a:t>
            </a:r>
          </a:p>
          <a:p>
            <a:pPr lvl="0">
              <a:buSzPts val="1100"/>
            </a:pPr>
            <a:r>
              <a:rPr lang="en-US" dirty="0">
                <a:solidFill>
                  <a:schemeClr val="dk1"/>
                </a:solidFill>
                <a:latin typeface="Calibri"/>
                <a:ea typeface="Calibri"/>
                <a:cs typeface="Calibri"/>
                <a:sym typeface="Calibri"/>
              </a:rPr>
              <a:t>so you reject the null hypothesis. </a:t>
            </a:r>
          </a:p>
          <a:p>
            <a:pPr lvl="0">
              <a:buSzPts val="1100"/>
            </a:pPr>
            <a:r>
              <a:rPr lang="en-US" dirty="0">
                <a:solidFill>
                  <a:schemeClr val="dk1"/>
                </a:solidFill>
                <a:latin typeface="Calibri"/>
                <a:ea typeface="Calibri"/>
                <a:cs typeface="Calibri"/>
                <a:sym typeface="Calibri"/>
              </a:rPr>
              <a:t>People say that this evidence is "</a:t>
            </a:r>
            <a:r>
              <a:rPr lang="en-US" b="1" dirty="0">
                <a:solidFill>
                  <a:srgbClr val="FF0000"/>
                </a:solidFill>
                <a:latin typeface="Calibri"/>
                <a:ea typeface="Calibri"/>
                <a:cs typeface="Calibri"/>
                <a:sym typeface="Calibri"/>
              </a:rPr>
              <a:t>statistically significant</a:t>
            </a:r>
            <a:r>
              <a:rPr lang="en-US" dirty="0">
                <a:solidFill>
                  <a:schemeClr val="dk1"/>
                </a:solidFill>
                <a:latin typeface="Calibri"/>
                <a:ea typeface="Calibri"/>
                <a:cs typeface="Calibri"/>
                <a:sym typeface="Calibri"/>
              </a:rPr>
              <a:t>".</a:t>
            </a:r>
          </a:p>
          <a:p>
            <a:pPr marL="0" marR="0" lvl="0" indent="0" algn="l" rtl="0">
              <a:spcBef>
                <a:spcPts val="0"/>
              </a:spcBef>
              <a:spcAft>
                <a:spcPts val="0"/>
              </a:spcAft>
              <a:buSzPts val="1100"/>
              <a:buNone/>
            </a:pPr>
            <a:endParaRPr sz="800" dirty="0">
              <a:solidFill>
                <a:schemeClr val="dk1"/>
              </a:solidFill>
              <a:latin typeface="Calibri"/>
              <a:ea typeface="Calibri"/>
              <a:cs typeface="Calibri"/>
              <a:sym typeface="Calibri"/>
            </a:endParaRPr>
          </a:p>
          <a:p>
            <a:pPr lvl="0">
              <a:buSzPts val="1100"/>
            </a:pPr>
            <a:endParaRPr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p:nvPr/>
        </p:nvSpPr>
        <p:spPr>
          <a:xfrm>
            <a:off x="202957" y="1394749"/>
            <a:ext cx="6934114" cy="4068501"/>
          </a:xfrm>
          <a:prstGeom prst="rect">
            <a:avLst/>
          </a:prstGeom>
          <a:noFill/>
          <a:ln>
            <a:noFill/>
          </a:ln>
        </p:spPr>
        <p:txBody>
          <a:bodyPr spcFirstLastPara="1" wrap="square" lIns="91425" tIns="45700" rIns="91425" bIns="45700" anchor="t" anchorCtr="0">
            <a:noAutofit/>
          </a:bodyPr>
          <a:lstStyle/>
          <a:p>
            <a:pPr lvl="0">
              <a:buSzPts val="1100"/>
            </a:pPr>
            <a:r>
              <a:rPr lang="en-US" b="1" dirty="0">
                <a:solidFill>
                  <a:srgbClr val="0000FF"/>
                </a:solidFill>
                <a:latin typeface="Calibri"/>
                <a:cs typeface="Calibri"/>
              </a:rPr>
              <a:t>Level of significance</a:t>
            </a:r>
            <a:r>
              <a:rPr lang="en-US" dirty="0">
                <a:solidFill>
                  <a:schemeClr val="tx1"/>
                </a:solidFill>
                <a:latin typeface="Calibri"/>
                <a:cs typeface="Calibri"/>
              </a:rPr>
              <a:t> (</a:t>
            </a:r>
            <a:r>
              <a:rPr lang="en-US" b="1" dirty="0">
                <a:solidFill>
                  <a:srgbClr val="FF0000"/>
                </a:solidFill>
                <a:latin typeface="Calibri"/>
                <a:cs typeface="Calibri"/>
              </a:rPr>
              <a:t>alpha</a:t>
            </a:r>
            <a:r>
              <a:rPr lang="en-US" dirty="0">
                <a:solidFill>
                  <a:schemeClr val="tx1"/>
                </a:solidFill>
                <a:latin typeface="Calibri"/>
                <a:cs typeface="Calibri"/>
              </a:rPr>
              <a:t> or </a:t>
            </a:r>
            <a:r>
              <a:rPr lang="el-GR" b="1" dirty="0">
                <a:solidFill>
                  <a:srgbClr val="FF0000"/>
                </a:solidFill>
                <a:latin typeface="Calibri"/>
                <a:cs typeface="Calibri"/>
              </a:rPr>
              <a:t>α</a:t>
            </a:r>
            <a:r>
              <a:rPr lang="en-US" dirty="0">
                <a:solidFill>
                  <a:schemeClr val="tx1"/>
                </a:solidFill>
                <a:latin typeface="Calibri"/>
                <a:cs typeface="Calibri"/>
              </a:rPr>
              <a:t>, typically 0.05) – </a:t>
            </a:r>
          </a:p>
          <a:p>
            <a:pPr lvl="0">
              <a:buSzPts val="1100"/>
            </a:pPr>
            <a:r>
              <a:rPr lang="en-US" dirty="0">
                <a:solidFill>
                  <a:schemeClr val="tx1"/>
                </a:solidFill>
                <a:latin typeface="Calibri"/>
                <a:cs typeface="Calibri"/>
              </a:rPr>
              <a:t>probability that the event could have occurred by chance. </a:t>
            </a:r>
          </a:p>
          <a:p>
            <a:pPr lvl="0">
              <a:buSzPts val="1100"/>
            </a:pPr>
            <a:endParaRPr dirty="0">
              <a:solidFill>
                <a:schemeClr val="dk1"/>
              </a:solidFill>
              <a:latin typeface="Calibri"/>
              <a:ea typeface="Calibri"/>
              <a:cs typeface="Calibri"/>
              <a:sym typeface="Calibri"/>
            </a:endParaRPr>
          </a:p>
          <a:p>
            <a:pPr marL="0" marR="0" lvl="0" indent="0" algn="l" rtl="0">
              <a:spcBef>
                <a:spcPts val="0"/>
              </a:spcBef>
              <a:spcAft>
                <a:spcPts val="0"/>
              </a:spcAft>
              <a:buSzPts val="1100"/>
              <a:buNone/>
            </a:pPr>
            <a:r>
              <a:rPr lang="en-US" b="1" dirty="0">
                <a:solidFill>
                  <a:srgbClr val="0000FF"/>
                </a:solidFill>
                <a:latin typeface="Calibri"/>
                <a:ea typeface="Calibri"/>
                <a:cs typeface="Calibri"/>
                <a:sym typeface="Calibri"/>
              </a:rPr>
              <a:t>Confidence Interval (CI)</a:t>
            </a:r>
            <a:r>
              <a:rPr lang="en-US" dirty="0">
                <a:solidFill>
                  <a:schemeClr val="dk1"/>
                </a:solidFill>
                <a:latin typeface="Calibri"/>
                <a:ea typeface="Calibri"/>
                <a:cs typeface="Calibri"/>
                <a:sym typeface="Calibri"/>
              </a:rPr>
              <a:t>. A 95% CI is the interval that </a:t>
            </a:r>
          </a:p>
          <a:p>
            <a:pPr marL="0" marR="0" lvl="0" indent="0" algn="l" rtl="0">
              <a:spcBef>
                <a:spcPts val="0"/>
              </a:spcBef>
              <a:spcAft>
                <a:spcPts val="0"/>
              </a:spcAft>
              <a:buSzPts val="1100"/>
              <a:buNone/>
            </a:pPr>
            <a:r>
              <a:rPr lang="en-US" dirty="0">
                <a:solidFill>
                  <a:schemeClr val="dk1"/>
                </a:solidFill>
                <a:latin typeface="Calibri"/>
                <a:ea typeface="Calibri"/>
                <a:cs typeface="Calibri"/>
                <a:sym typeface="Calibri"/>
              </a:rPr>
              <a:t>you are 95% certain contains the true population value </a:t>
            </a:r>
          </a:p>
          <a:p>
            <a:pPr marL="0" marR="0" lvl="0" indent="0" algn="l" rtl="0">
              <a:spcBef>
                <a:spcPts val="0"/>
              </a:spcBef>
              <a:spcAft>
                <a:spcPts val="0"/>
              </a:spcAft>
              <a:buSzPts val="1100"/>
              <a:buNone/>
            </a:pPr>
            <a:r>
              <a:rPr lang="en-US" dirty="0">
                <a:solidFill>
                  <a:schemeClr val="dk1"/>
                </a:solidFill>
                <a:latin typeface="Calibri"/>
                <a:ea typeface="Calibri"/>
                <a:cs typeface="Calibri"/>
                <a:sym typeface="Calibri"/>
              </a:rPr>
              <a:t>as it might be estimated from a much larger study.</a:t>
            </a:r>
          </a:p>
          <a:p>
            <a:pPr>
              <a:buSzPts val="1100"/>
            </a:pPr>
            <a:r>
              <a:rPr lang="en-US" dirty="0">
                <a:solidFill>
                  <a:schemeClr val="dk1"/>
                </a:solidFill>
                <a:latin typeface="Calibri"/>
                <a:ea typeface="Calibri"/>
                <a:cs typeface="Calibri"/>
                <a:sym typeface="Calibri"/>
              </a:rPr>
              <a:t> </a:t>
            </a:r>
            <a:r>
              <a:rPr lang="en-US" dirty="0"/>
              <a:t>- </a:t>
            </a:r>
            <a:r>
              <a:rPr lang="en-US" dirty="0">
                <a:hlinkClick r:id="rId3"/>
              </a:rPr>
              <a:t>https://en.wikipedia.org/wiki/Confidence_interval</a:t>
            </a:r>
            <a:r>
              <a:rPr lang="en-US" dirty="0"/>
              <a:t> </a:t>
            </a:r>
          </a:p>
          <a:p>
            <a:pPr marL="0" marR="0" lvl="0" indent="0" algn="l" rtl="0">
              <a:spcBef>
                <a:spcPts val="0"/>
              </a:spcBef>
              <a:spcAft>
                <a:spcPts val="0"/>
              </a:spcAft>
              <a:buSzPts val="1100"/>
              <a:buNone/>
            </a:pPr>
            <a:endParaRPr lang="en-US" dirty="0">
              <a:solidFill>
                <a:schemeClr val="dk1"/>
              </a:solidFill>
              <a:latin typeface="Calibri"/>
              <a:ea typeface="Calibri"/>
              <a:cs typeface="Calibri"/>
              <a:sym typeface="Calibri"/>
            </a:endParaRPr>
          </a:p>
          <a:p>
            <a:pPr lvl="0">
              <a:buSzPts val="1100"/>
            </a:pPr>
            <a:r>
              <a:rPr lang="en-US" b="1" dirty="0">
                <a:solidFill>
                  <a:srgbClr val="0000FF"/>
                </a:solidFill>
                <a:latin typeface="Calibri"/>
                <a:cs typeface="Calibri"/>
                <a:sym typeface="Calibri"/>
              </a:rPr>
              <a:t>Critical Value</a:t>
            </a:r>
            <a:r>
              <a:rPr lang="en-US" dirty="0">
                <a:solidFill>
                  <a:schemeClr val="dk1"/>
                </a:solidFill>
                <a:latin typeface="Calibri"/>
                <a:cs typeface="Calibri"/>
                <a:sym typeface="Calibri"/>
              </a:rPr>
              <a:t> - point on the distribution at which </a:t>
            </a:r>
          </a:p>
          <a:p>
            <a:pPr lvl="0">
              <a:buSzPts val="1100"/>
            </a:pPr>
            <a:r>
              <a:rPr lang="en-US" dirty="0">
                <a:solidFill>
                  <a:schemeClr val="dk1"/>
                </a:solidFill>
                <a:latin typeface="Calibri"/>
                <a:cs typeface="Calibri"/>
                <a:sym typeface="Calibri"/>
              </a:rPr>
              <a:t>we shift from "Fail to reject" to "Reject".</a:t>
            </a:r>
          </a:p>
          <a:p>
            <a:pPr marL="0" marR="0" lvl="0" indent="0" algn="l" rtl="0">
              <a:spcBef>
                <a:spcPts val="0"/>
              </a:spcBef>
              <a:spcAft>
                <a:spcPts val="0"/>
              </a:spcAft>
              <a:buSzPts val="1100"/>
              <a:buNone/>
            </a:pPr>
            <a:endParaRPr dirty="0">
              <a:solidFill>
                <a:schemeClr val="dk1"/>
              </a:solidFill>
              <a:latin typeface="Calibri"/>
              <a:ea typeface="Calibri"/>
              <a:cs typeface="Calibri"/>
              <a:sym typeface="Calibri"/>
            </a:endParaRPr>
          </a:p>
          <a:p>
            <a:pPr marL="0" marR="0" lvl="0" indent="0" algn="l" rtl="0">
              <a:spcBef>
                <a:spcPts val="0"/>
              </a:spcBef>
              <a:spcAft>
                <a:spcPts val="0"/>
              </a:spcAft>
              <a:buSzPts val="1100"/>
              <a:buNone/>
            </a:pPr>
            <a:r>
              <a:rPr lang="en-US" b="1" dirty="0">
                <a:solidFill>
                  <a:srgbClr val="0000FF"/>
                </a:solidFill>
                <a:latin typeface="Calibri"/>
                <a:ea typeface="Calibri"/>
                <a:cs typeface="Calibri"/>
                <a:sym typeface="Calibri"/>
              </a:rPr>
              <a:t>z-score</a:t>
            </a:r>
            <a:r>
              <a:rPr lang="en-US" dirty="0">
                <a:solidFill>
                  <a:schemeClr val="dk1"/>
                </a:solidFill>
                <a:latin typeface="Calibri"/>
                <a:ea typeface="Calibri"/>
                <a:cs typeface="Calibri"/>
                <a:sym typeface="Calibri"/>
              </a:rPr>
              <a:t> is the distance from the mean </a:t>
            </a:r>
          </a:p>
          <a:p>
            <a:pPr marL="0" marR="0" lvl="0" indent="0" algn="l" rtl="0">
              <a:spcBef>
                <a:spcPts val="0"/>
              </a:spcBef>
              <a:spcAft>
                <a:spcPts val="0"/>
              </a:spcAft>
              <a:buSzPts val="1100"/>
              <a:buNone/>
            </a:pPr>
            <a:r>
              <a:rPr lang="en-US" dirty="0">
                <a:solidFill>
                  <a:schemeClr val="dk1"/>
                </a:solidFill>
                <a:latin typeface="Calibri"/>
                <a:ea typeface="Calibri"/>
                <a:cs typeface="Calibri"/>
                <a:sym typeface="Calibri"/>
              </a:rPr>
              <a:t>measured in the number of standard deviations.</a:t>
            </a:r>
          </a:p>
          <a:p>
            <a:pPr marL="0" marR="0" lvl="0" indent="0" algn="l" rtl="0">
              <a:spcBef>
                <a:spcPts val="0"/>
              </a:spcBef>
              <a:spcAft>
                <a:spcPts val="0"/>
              </a:spcAft>
              <a:buSzPts val="1100"/>
              <a:buNone/>
            </a:pPr>
            <a:endParaRPr lang="en-US" dirty="0">
              <a:solidFill>
                <a:schemeClr val="dk1"/>
              </a:solidFill>
              <a:latin typeface="Calibri"/>
              <a:ea typeface="Calibri"/>
              <a:cs typeface="Calibri"/>
              <a:sym typeface="Calibri"/>
            </a:endParaRPr>
          </a:p>
          <a:p>
            <a:pPr lvl="0">
              <a:buSzPts val="1100"/>
            </a:pPr>
            <a:r>
              <a:rPr lang="en-US" b="1" dirty="0">
                <a:solidFill>
                  <a:srgbClr val="0000FF"/>
                </a:solidFill>
                <a:latin typeface="Calibri"/>
                <a:cs typeface="Calibri"/>
                <a:sym typeface="Calibri"/>
              </a:rPr>
              <a:t>Margin of Error </a:t>
            </a:r>
            <a:r>
              <a:rPr lang="en-US" dirty="0">
                <a:solidFill>
                  <a:schemeClr val="dk1"/>
                </a:solidFill>
                <a:latin typeface="Calibri"/>
                <a:ea typeface="Calibri"/>
                <a:cs typeface="Calibri"/>
                <a:sym typeface="Calibri"/>
              </a:rPr>
              <a:t>– amount of random sampling error in the results</a:t>
            </a:r>
          </a:p>
          <a:p>
            <a:pPr marL="0" marR="0" lvl="0" indent="0" algn="l" rtl="0">
              <a:spcBef>
                <a:spcPts val="0"/>
              </a:spcBef>
              <a:spcAft>
                <a:spcPts val="0"/>
              </a:spcAft>
              <a:buSzPts val="1100"/>
              <a:buNone/>
            </a:pPr>
            <a:r>
              <a:rPr lang="en-US" sz="1200" dirty="0">
                <a:solidFill>
                  <a:schemeClr val="dk1"/>
                </a:solidFill>
                <a:latin typeface="Calibri"/>
                <a:ea typeface="Calibri"/>
                <a:cs typeface="Calibri"/>
                <a:sym typeface="Calibri"/>
              </a:rPr>
              <a:t> - </a:t>
            </a:r>
            <a:r>
              <a:rPr lang="en-US" sz="1200" dirty="0">
                <a:solidFill>
                  <a:schemeClr val="dk1"/>
                </a:solidFill>
                <a:latin typeface="Calibri"/>
                <a:ea typeface="Calibri"/>
                <a:cs typeface="Calibri"/>
                <a:sym typeface="Calibri"/>
                <a:hlinkClick r:id="rId4"/>
              </a:rPr>
              <a:t>https://en.wikipedia.org/wiki/Margin_of_error</a:t>
            </a:r>
            <a:endParaRPr lang="en-US" sz="1200" dirty="0">
              <a:solidFill>
                <a:schemeClr val="dk1"/>
              </a:solidFill>
              <a:latin typeface="Calibri"/>
              <a:ea typeface="Calibri"/>
              <a:cs typeface="Calibri"/>
              <a:sym typeface="Calibri"/>
            </a:endParaRPr>
          </a:p>
          <a:p>
            <a:pPr lvl="0">
              <a:buSzPts val="1100"/>
            </a:pPr>
            <a:r>
              <a:rPr lang="en-US" sz="1200" dirty="0">
                <a:solidFill>
                  <a:schemeClr val="dk1"/>
                </a:solidFill>
                <a:latin typeface="Calibri"/>
                <a:ea typeface="Calibri"/>
                <a:cs typeface="Calibri"/>
                <a:sym typeface="Calibri"/>
              </a:rPr>
              <a:t> - </a:t>
            </a:r>
            <a:r>
              <a:rPr lang="en-US" sz="1200" dirty="0">
                <a:solidFill>
                  <a:schemeClr val="dk1"/>
                </a:solidFill>
                <a:latin typeface="Calibri"/>
                <a:ea typeface="Calibri"/>
                <a:cs typeface="Calibri"/>
                <a:sym typeface="Calibri"/>
                <a:hlinkClick r:id="rId5"/>
              </a:rPr>
              <a:t>https://www.surveymonkey.com/mp/margin-of-error-calculator/</a:t>
            </a:r>
            <a:r>
              <a:rPr lang="en-US" sz="1200" dirty="0">
                <a:solidFill>
                  <a:schemeClr val="dk1"/>
                </a:solidFill>
                <a:latin typeface="Calibri"/>
                <a:ea typeface="Calibri"/>
                <a:cs typeface="Calibri"/>
                <a:sym typeface="Calibri"/>
              </a:rPr>
              <a:t> </a:t>
            </a:r>
          </a:p>
          <a:p>
            <a:pPr lvl="0">
              <a:buSzPts val="1100"/>
            </a:pPr>
            <a:r>
              <a:rPr lang="en-US" sz="1200" dirty="0">
                <a:solidFill>
                  <a:schemeClr val="dk1"/>
                </a:solidFill>
                <a:latin typeface="Calibri"/>
                <a:ea typeface="Calibri"/>
                <a:cs typeface="Calibri"/>
                <a:sym typeface="Calibri"/>
              </a:rPr>
              <a:t> - </a:t>
            </a:r>
            <a:r>
              <a:rPr lang="en-US" sz="1200" dirty="0">
                <a:solidFill>
                  <a:schemeClr val="dk1"/>
                </a:solidFill>
                <a:latin typeface="Calibri"/>
                <a:ea typeface="Calibri"/>
                <a:cs typeface="Calibri"/>
                <a:sym typeface="Calibri"/>
                <a:hlinkClick r:id="rId6"/>
              </a:rPr>
              <a:t>https://www.dummies.com/education/math/statistics/how-sample-size-affects-the-margin-of-error/</a:t>
            </a:r>
            <a:r>
              <a:rPr lang="en-US" sz="1200" dirty="0">
                <a:solidFill>
                  <a:schemeClr val="dk1"/>
                </a:solidFill>
                <a:latin typeface="Calibri"/>
                <a:ea typeface="Calibri"/>
                <a:cs typeface="Calibri"/>
                <a:sym typeface="Calibri"/>
              </a:rPr>
              <a:t> </a:t>
            </a:r>
          </a:p>
          <a:p>
            <a:pPr lvl="0">
              <a:buSzPts val="1100"/>
            </a:pPr>
            <a:endParaRPr dirty="0">
              <a:solidFill>
                <a:schemeClr val="dk1"/>
              </a:solidFill>
              <a:latin typeface="Calibri"/>
              <a:ea typeface="Calibri"/>
              <a:cs typeface="Calibri"/>
              <a:sym typeface="Calibri"/>
            </a:endParaRPr>
          </a:p>
        </p:txBody>
      </p:sp>
      <p:sp>
        <p:nvSpPr>
          <p:cNvPr id="11" name="Google Shape;106;p15">
            <a:extLst>
              <a:ext uri="{FF2B5EF4-FFF2-40B4-BE49-F238E27FC236}">
                <a16:creationId xmlns:a16="http://schemas.microsoft.com/office/drawing/2014/main" id="{42C5FB0F-C4C7-4240-9D50-49391168D970}"/>
              </a:ext>
            </a:extLst>
          </p:cNvPr>
          <p:cNvSpPr txBox="1"/>
          <p:nvPr/>
        </p:nvSpPr>
        <p:spPr>
          <a:xfrm>
            <a:off x="0" y="0"/>
            <a:ext cx="5893043" cy="4861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dirty="0">
                <a:solidFill>
                  <a:schemeClr val="dk1"/>
                </a:solidFill>
                <a:latin typeface="Calibri"/>
                <a:ea typeface="Calibri"/>
                <a:cs typeface="Calibri"/>
                <a:sym typeface="Calibri"/>
              </a:rPr>
              <a:t>p-value &amp; null hypothesis - continued</a:t>
            </a:r>
            <a:endParaRPr sz="2800" b="1" dirty="0">
              <a:solidFill>
                <a:schemeClr val="dk1"/>
              </a:solidFill>
              <a:latin typeface="Calibri"/>
              <a:ea typeface="Calibri"/>
              <a:cs typeface="Calibri"/>
              <a:sym typeface="Calibri"/>
            </a:endParaRPr>
          </a:p>
          <a:p>
            <a:pPr lvl="0">
              <a:buSzPts val="1100"/>
            </a:pPr>
            <a:endParaRPr dirty="0">
              <a:solidFill>
                <a:schemeClr val="dk1"/>
              </a:solidFill>
              <a:latin typeface="Calibri"/>
              <a:ea typeface="Calibri"/>
              <a:cs typeface="Calibri"/>
              <a:sym typeface="Calibri"/>
            </a:endParaRPr>
          </a:p>
        </p:txBody>
      </p:sp>
      <p:pic>
        <p:nvPicPr>
          <p:cNvPr id="1028" name="Picture 4">
            <a:extLst>
              <a:ext uri="{FF2B5EF4-FFF2-40B4-BE49-F238E27FC236}">
                <a16:creationId xmlns:a16="http://schemas.microsoft.com/office/drawing/2014/main" id="{B897F46F-4E04-0A40-B03C-D20DF5E3E1D2}"/>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7311589" y="1572879"/>
            <a:ext cx="4880411" cy="34860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9134AC6-C3A4-CC44-90D3-E9F229529F13}"/>
              </a:ext>
            </a:extLst>
          </p:cNvPr>
          <p:cNvSpPr txBox="1"/>
          <p:nvPr/>
        </p:nvSpPr>
        <p:spPr>
          <a:xfrm>
            <a:off x="9294592" y="4990310"/>
            <a:ext cx="985653" cy="461665"/>
          </a:xfrm>
          <a:prstGeom prst="rect">
            <a:avLst/>
          </a:prstGeom>
          <a:noFill/>
        </p:spPr>
        <p:txBody>
          <a:bodyPr wrap="square" rtlCol="0">
            <a:spAutoFit/>
          </a:bodyPr>
          <a:lstStyle/>
          <a:p>
            <a:pPr algn="ctr"/>
            <a:r>
              <a:rPr lang="en-US" sz="1200" dirty="0">
                <a:solidFill>
                  <a:srgbClr val="0070C0"/>
                </a:solidFill>
              </a:rPr>
              <a:t>Confidence Interval</a:t>
            </a:r>
          </a:p>
        </p:txBody>
      </p:sp>
      <p:sp>
        <p:nvSpPr>
          <p:cNvPr id="15" name="TextBox 14">
            <a:extLst>
              <a:ext uri="{FF2B5EF4-FFF2-40B4-BE49-F238E27FC236}">
                <a16:creationId xmlns:a16="http://schemas.microsoft.com/office/drawing/2014/main" id="{918A6FD3-4C88-3242-83A2-D7AEFF1E9705}"/>
              </a:ext>
            </a:extLst>
          </p:cNvPr>
          <p:cNvSpPr txBox="1"/>
          <p:nvPr/>
        </p:nvSpPr>
        <p:spPr>
          <a:xfrm>
            <a:off x="10903614" y="4990309"/>
            <a:ext cx="665016" cy="461665"/>
          </a:xfrm>
          <a:prstGeom prst="rect">
            <a:avLst/>
          </a:prstGeom>
          <a:noFill/>
        </p:spPr>
        <p:txBody>
          <a:bodyPr wrap="square" rtlCol="0">
            <a:spAutoFit/>
          </a:bodyPr>
          <a:lstStyle/>
          <a:p>
            <a:pPr algn="ctr"/>
            <a:r>
              <a:rPr lang="en-US" sz="1200" dirty="0">
                <a:solidFill>
                  <a:srgbClr val="0070C0"/>
                </a:solidFill>
              </a:rPr>
              <a:t>Critical Region</a:t>
            </a:r>
          </a:p>
        </p:txBody>
      </p:sp>
      <p:sp>
        <p:nvSpPr>
          <p:cNvPr id="16" name="TextBox 15">
            <a:extLst>
              <a:ext uri="{FF2B5EF4-FFF2-40B4-BE49-F238E27FC236}">
                <a16:creationId xmlns:a16="http://schemas.microsoft.com/office/drawing/2014/main" id="{4AD1A45B-315F-6045-AC9A-784CD060989C}"/>
              </a:ext>
            </a:extLst>
          </p:cNvPr>
          <p:cNvSpPr txBox="1"/>
          <p:nvPr/>
        </p:nvSpPr>
        <p:spPr>
          <a:xfrm>
            <a:off x="8061800" y="4990309"/>
            <a:ext cx="665016" cy="461665"/>
          </a:xfrm>
          <a:prstGeom prst="rect">
            <a:avLst/>
          </a:prstGeom>
          <a:noFill/>
        </p:spPr>
        <p:txBody>
          <a:bodyPr wrap="square" rtlCol="0">
            <a:spAutoFit/>
          </a:bodyPr>
          <a:lstStyle/>
          <a:p>
            <a:pPr algn="ctr"/>
            <a:r>
              <a:rPr lang="en-US" sz="1200" dirty="0">
                <a:solidFill>
                  <a:srgbClr val="0070C0"/>
                </a:solidFill>
              </a:rPr>
              <a:t>Critical Region</a:t>
            </a:r>
          </a:p>
        </p:txBody>
      </p:sp>
      <p:sp>
        <p:nvSpPr>
          <p:cNvPr id="2" name="TextBox 1">
            <a:extLst>
              <a:ext uri="{FF2B5EF4-FFF2-40B4-BE49-F238E27FC236}">
                <a16:creationId xmlns:a16="http://schemas.microsoft.com/office/drawing/2014/main" id="{6CCBE7CE-67B9-FAE7-CE4B-83BD55B366C4}"/>
              </a:ext>
            </a:extLst>
          </p:cNvPr>
          <p:cNvSpPr txBox="1"/>
          <p:nvPr/>
        </p:nvSpPr>
        <p:spPr>
          <a:xfrm>
            <a:off x="366230" y="5463250"/>
            <a:ext cx="6384489" cy="523220"/>
          </a:xfrm>
          <a:prstGeom prst="rect">
            <a:avLst/>
          </a:prstGeom>
          <a:noFill/>
        </p:spPr>
        <p:txBody>
          <a:bodyPr wrap="square" rtlCol="0">
            <a:spAutoFit/>
          </a:bodyPr>
          <a:lstStyle/>
          <a:p>
            <a:pPr marL="285750" indent="-285750">
              <a:buFont typeface="Arial" panose="020B0604020202020204" pitchFamily="34" charset="0"/>
              <a:buChar char="•"/>
            </a:pPr>
            <a:r>
              <a:rPr lang="en-US">
                <a:latin typeface="Calibri" panose="020F0502020204030204" pitchFamily="34" charset="0"/>
                <a:cs typeface="Calibri" panose="020F0502020204030204" pitchFamily="34" charset="0"/>
              </a:rPr>
              <a:t>sample size and margin of error have an inverse relationship</a:t>
            </a:r>
          </a:p>
          <a:p>
            <a:pPr marL="285750" indent="-285750">
              <a:buFont typeface="Arial" panose="020B0604020202020204" pitchFamily="34" charset="0"/>
              <a:buChar char="•"/>
            </a:pPr>
            <a:r>
              <a:rPr lang="en-US">
                <a:latin typeface="Calibri" panose="020F0502020204030204" pitchFamily="34" charset="0"/>
                <a:cs typeface="Calibri" panose="020F0502020204030204" pitchFamily="34" charset="0"/>
              </a:rPr>
              <a:t>after a point, further increasing the sample size gives you a diminished return</a:t>
            </a:r>
          </a:p>
        </p:txBody>
      </p:sp>
    </p:spTree>
    <p:extLst>
      <p:ext uri="{BB962C8B-B14F-4D97-AF65-F5344CB8AC3E}">
        <p14:creationId xmlns:p14="http://schemas.microsoft.com/office/powerpoint/2010/main" val="1243422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F1485C-4EBE-ED4D-AF8C-B994DC0C980B}"/>
              </a:ext>
            </a:extLst>
          </p:cNvPr>
          <p:cNvSpPr txBox="1"/>
          <p:nvPr/>
        </p:nvSpPr>
        <p:spPr>
          <a:xfrm>
            <a:off x="177800" y="355601"/>
            <a:ext cx="3784600" cy="461665"/>
          </a:xfrm>
          <a:prstGeom prst="rect">
            <a:avLst/>
          </a:prstGeom>
          <a:noFill/>
        </p:spPr>
        <p:txBody>
          <a:bodyPr wrap="square" rtlCol="0">
            <a:spAutoFit/>
          </a:bodyPr>
          <a:lstStyle/>
          <a:p>
            <a:r>
              <a:rPr lang="en-US" sz="2400" b="1" dirty="0"/>
              <a:t>Regression to the Mean</a:t>
            </a:r>
          </a:p>
        </p:txBody>
      </p:sp>
      <p:sp>
        <p:nvSpPr>
          <p:cNvPr id="3" name="TextBox 2">
            <a:extLst>
              <a:ext uri="{FF2B5EF4-FFF2-40B4-BE49-F238E27FC236}">
                <a16:creationId xmlns:a16="http://schemas.microsoft.com/office/drawing/2014/main" id="{5EBDC6EA-376C-5A40-930D-A264AC0C350B}"/>
              </a:ext>
            </a:extLst>
          </p:cNvPr>
          <p:cNvSpPr txBox="1"/>
          <p:nvPr/>
        </p:nvSpPr>
        <p:spPr>
          <a:xfrm>
            <a:off x="177800" y="1658372"/>
            <a:ext cx="5600700" cy="2677656"/>
          </a:xfrm>
          <a:prstGeom prst="rect">
            <a:avLst/>
          </a:prstGeom>
          <a:noFill/>
        </p:spPr>
        <p:txBody>
          <a:bodyPr wrap="square" rtlCol="0">
            <a:spAutoFit/>
          </a:bodyPr>
          <a:lstStyle/>
          <a:p>
            <a:r>
              <a:rPr lang="en-US" dirty="0">
                <a:solidFill>
                  <a:srgbClr val="0070C0"/>
                </a:solidFill>
              </a:rPr>
              <a:t>Suppose you give a test with 100 Yes/No questions</a:t>
            </a:r>
          </a:p>
          <a:p>
            <a:r>
              <a:rPr lang="en-US" dirty="0">
                <a:solidFill>
                  <a:srgbClr val="0070C0"/>
                </a:solidFill>
              </a:rPr>
              <a:t>to 100 monkeys who can't read and answer questions randomly.</a:t>
            </a:r>
          </a:p>
          <a:p>
            <a:endParaRPr lang="en-US" dirty="0">
              <a:solidFill>
                <a:srgbClr val="0070C0"/>
              </a:solidFill>
            </a:endParaRPr>
          </a:p>
          <a:p>
            <a:r>
              <a:rPr lang="en-US" dirty="0">
                <a:solidFill>
                  <a:srgbClr val="0070C0"/>
                </a:solidFill>
              </a:rPr>
              <a:t>The results of the tests will be random, with the most common score of 50 (out of 100), and the histogram will be bell shaped (CLT).</a:t>
            </a:r>
          </a:p>
          <a:p>
            <a:endParaRPr lang="en-US" dirty="0">
              <a:solidFill>
                <a:srgbClr val="0070C0"/>
              </a:solidFill>
            </a:endParaRPr>
          </a:p>
          <a:p>
            <a:r>
              <a:rPr lang="en-US" dirty="0">
                <a:solidFill>
                  <a:srgbClr val="0070C0"/>
                </a:solidFill>
              </a:rPr>
              <a:t>Suppose we then select he 10 monkeys with the lowest scores</a:t>
            </a:r>
          </a:p>
          <a:p>
            <a:r>
              <a:rPr lang="en-US" dirty="0">
                <a:solidFill>
                  <a:srgbClr val="0070C0"/>
                </a:solidFill>
              </a:rPr>
              <a:t>and re-test them again. We should see again the average at ~50.</a:t>
            </a:r>
          </a:p>
          <a:p>
            <a:endParaRPr lang="en-US" dirty="0">
              <a:solidFill>
                <a:srgbClr val="0070C0"/>
              </a:solidFill>
            </a:endParaRPr>
          </a:p>
          <a:p>
            <a:r>
              <a:rPr lang="en-US" dirty="0">
                <a:solidFill>
                  <a:srgbClr val="0070C0"/>
                </a:solidFill>
              </a:rPr>
              <a:t>So it looks like the monkey have improve their scores?</a:t>
            </a:r>
          </a:p>
          <a:p>
            <a:endParaRPr lang="en-US" dirty="0">
              <a:solidFill>
                <a:srgbClr val="0070C0"/>
              </a:solidFill>
            </a:endParaRPr>
          </a:p>
          <a:p>
            <a:r>
              <a:rPr lang="en-US" dirty="0">
                <a:solidFill>
                  <a:srgbClr val="0070C0"/>
                </a:solidFill>
              </a:rPr>
              <a:t>But we know that they didn't learn anything and didn't act differently.</a:t>
            </a:r>
          </a:p>
        </p:txBody>
      </p:sp>
      <p:sp>
        <p:nvSpPr>
          <p:cNvPr id="4" name="TextBox 3">
            <a:extLst>
              <a:ext uri="{FF2B5EF4-FFF2-40B4-BE49-F238E27FC236}">
                <a16:creationId xmlns:a16="http://schemas.microsoft.com/office/drawing/2014/main" id="{294A09BC-BD17-E74B-A546-FC0DD16ED698}"/>
              </a:ext>
            </a:extLst>
          </p:cNvPr>
          <p:cNvSpPr txBox="1"/>
          <p:nvPr/>
        </p:nvSpPr>
        <p:spPr>
          <a:xfrm>
            <a:off x="177800" y="996483"/>
            <a:ext cx="5600700" cy="307777"/>
          </a:xfrm>
          <a:prstGeom prst="rect">
            <a:avLst/>
          </a:prstGeom>
          <a:noFill/>
        </p:spPr>
        <p:txBody>
          <a:bodyPr wrap="square" rtlCol="0">
            <a:spAutoFit/>
          </a:bodyPr>
          <a:lstStyle/>
          <a:p>
            <a:r>
              <a:rPr lang="en-US" dirty="0"/>
              <a:t>You should be aware of this effect when designing experiments.</a:t>
            </a:r>
          </a:p>
        </p:txBody>
      </p:sp>
      <p:pic>
        <p:nvPicPr>
          <p:cNvPr id="1026" name="Picture 2" descr="Regression to the Mean | Research Methods Knowledge Base">
            <a:extLst>
              <a:ext uri="{FF2B5EF4-FFF2-40B4-BE49-F238E27FC236}">
                <a16:creationId xmlns:a16="http://schemas.microsoft.com/office/drawing/2014/main" id="{70C5C09C-BEAC-E249-99FE-80BE2C03D9FA}"/>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17558" y="817266"/>
            <a:ext cx="2632942" cy="382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215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51248F-EA51-434B-AACB-ECE0F18B19E9}"/>
              </a:ext>
            </a:extLst>
          </p:cNvPr>
          <p:cNvSpPr txBox="1"/>
          <p:nvPr/>
        </p:nvSpPr>
        <p:spPr>
          <a:xfrm>
            <a:off x="0" y="0"/>
            <a:ext cx="3644348" cy="523220"/>
          </a:xfrm>
          <a:prstGeom prst="rect">
            <a:avLst/>
          </a:prstGeom>
          <a:noFill/>
        </p:spPr>
        <p:txBody>
          <a:bodyPr wrap="square" rtlCol="0">
            <a:spAutoFit/>
          </a:bodyPr>
          <a:lstStyle/>
          <a:p>
            <a:r>
              <a:rPr lang="en-US" sz="2800" b="1" dirty="0"/>
              <a:t>Hypothesis Testing</a:t>
            </a:r>
          </a:p>
        </p:txBody>
      </p:sp>
      <p:sp>
        <p:nvSpPr>
          <p:cNvPr id="5" name="TextBox 4">
            <a:extLst>
              <a:ext uri="{FF2B5EF4-FFF2-40B4-BE49-F238E27FC236}">
                <a16:creationId xmlns:a16="http://schemas.microsoft.com/office/drawing/2014/main" id="{2C3EC991-6D8C-BC48-9912-245B595525E1}"/>
              </a:ext>
            </a:extLst>
          </p:cNvPr>
          <p:cNvSpPr txBox="1"/>
          <p:nvPr/>
        </p:nvSpPr>
        <p:spPr>
          <a:xfrm>
            <a:off x="177421" y="850765"/>
            <a:ext cx="5791201" cy="1169551"/>
          </a:xfrm>
          <a:prstGeom prst="rect">
            <a:avLst/>
          </a:prstGeom>
          <a:solidFill>
            <a:schemeClr val="accent4">
              <a:lumMod val="20000"/>
              <a:lumOff val="80000"/>
            </a:schemeClr>
          </a:solidFill>
          <a:ln>
            <a:solidFill>
              <a:srgbClr val="FF0000"/>
            </a:solidFill>
          </a:ln>
        </p:spPr>
        <p:txBody>
          <a:bodyPr wrap="square" rtlCol="0">
            <a:spAutoFit/>
          </a:bodyPr>
          <a:lstStyle/>
          <a:p>
            <a:r>
              <a:rPr lang="en-US" dirty="0">
                <a:hlinkClick r:id="rId2"/>
              </a:rPr>
              <a:t>https://en.wikipedia.org/wiki/Statistical_hypothesis_testing</a:t>
            </a:r>
            <a:r>
              <a:rPr lang="en-US" dirty="0"/>
              <a:t> </a:t>
            </a:r>
          </a:p>
          <a:p>
            <a:endParaRPr lang="en-US" dirty="0"/>
          </a:p>
          <a:p>
            <a:r>
              <a:rPr lang="en-US" dirty="0"/>
              <a:t>Purpose of hypothesis testing is to determine whether there is enough statistical evidence in favor of a certain belief/hypothesis about a parameter value or a distribution.</a:t>
            </a:r>
          </a:p>
        </p:txBody>
      </p:sp>
      <p:pic>
        <p:nvPicPr>
          <p:cNvPr id="2" name="Picture 1">
            <a:extLst>
              <a:ext uri="{FF2B5EF4-FFF2-40B4-BE49-F238E27FC236}">
                <a16:creationId xmlns:a16="http://schemas.microsoft.com/office/drawing/2014/main" id="{B0831C98-2BFB-4940-A61B-D8BB77BC209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897907" y="77448"/>
            <a:ext cx="5199797" cy="3425588"/>
          </a:xfrm>
          <a:prstGeom prst="rect">
            <a:avLst/>
          </a:prstGeom>
        </p:spPr>
      </p:pic>
      <p:sp>
        <p:nvSpPr>
          <p:cNvPr id="7" name="Google Shape;108;p15">
            <a:extLst>
              <a:ext uri="{FF2B5EF4-FFF2-40B4-BE49-F238E27FC236}">
                <a16:creationId xmlns:a16="http://schemas.microsoft.com/office/drawing/2014/main" id="{FB73B722-BA02-8744-ADB4-189F6123868C}"/>
              </a:ext>
            </a:extLst>
          </p:cNvPr>
          <p:cNvSpPr txBox="1"/>
          <p:nvPr/>
        </p:nvSpPr>
        <p:spPr>
          <a:xfrm>
            <a:off x="7148945" y="3631172"/>
            <a:ext cx="4865634" cy="118863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b="1" dirty="0">
                <a:solidFill>
                  <a:schemeClr val="dk1"/>
                </a:solidFill>
                <a:latin typeface="Calibri"/>
                <a:ea typeface="Calibri"/>
                <a:cs typeface="Calibri"/>
                <a:sym typeface="Calibri"/>
              </a:rPr>
              <a:t>Two types of Errors:</a:t>
            </a:r>
          </a:p>
          <a:p>
            <a:pPr marL="285750" marR="0" lvl="0" indent="-285750" algn="l" rtl="0">
              <a:lnSpc>
                <a:spcPct val="100000"/>
              </a:lnSpc>
              <a:spcBef>
                <a:spcPts val="0"/>
              </a:spcBef>
              <a:spcAft>
                <a:spcPts val="0"/>
              </a:spcAft>
              <a:buFont typeface="Arial" panose="020B0604020202020204" pitchFamily="34" charset="0"/>
              <a:buChar char="•"/>
            </a:pPr>
            <a:r>
              <a:rPr lang="en-US" b="1" dirty="0">
                <a:solidFill>
                  <a:srgbClr val="FF0000"/>
                </a:solidFill>
                <a:latin typeface="Calibri"/>
                <a:ea typeface="Calibri"/>
                <a:cs typeface="Calibri"/>
                <a:sym typeface="Calibri"/>
              </a:rPr>
              <a:t>Type I error</a:t>
            </a:r>
            <a:r>
              <a:rPr lang="en-US" dirty="0">
                <a:solidFill>
                  <a:schemeClr val="dk1"/>
                </a:solidFill>
                <a:latin typeface="Calibri"/>
                <a:ea typeface="Calibri"/>
                <a:cs typeface="Calibri"/>
                <a:sym typeface="Calibri"/>
              </a:rPr>
              <a:t> - false rejection of the null hypothesis ("false-positive" conclusion, innocent person convicted)</a:t>
            </a:r>
            <a:endParaRPr dirty="0">
              <a:solidFill>
                <a:schemeClr val="dk1"/>
              </a:solidFill>
              <a:latin typeface="Calibri"/>
              <a:ea typeface="Calibri"/>
              <a:cs typeface="Calibri"/>
              <a:sym typeface="Calibri"/>
            </a:endParaRPr>
          </a:p>
          <a:p>
            <a:pPr marL="285750" lvl="0" indent="-285750">
              <a:buFont typeface="Arial" panose="020B0604020202020204" pitchFamily="34" charset="0"/>
              <a:buChar char="•"/>
            </a:pPr>
            <a:r>
              <a:rPr lang="en-US" b="1" dirty="0">
                <a:solidFill>
                  <a:srgbClr val="FF0000"/>
                </a:solidFill>
                <a:latin typeface="Calibri"/>
                <a:ea typeface="Calibri"/>
                <a:cs typeface="Calibri"/>
                <a:sym typeface="Calibri"/>
              </a:rPr>
              <a:t>Type II error</a:t>
            </a:r>
            <a:r>
              <a:rPr lang="en-US" dirty="0">
                <a:solidFill>
                  <a:schemeClr val="dk1"/>
                </a:solidFill>
                <a:latin typeface="Calibri"/>
                <a:ea typeface="Calibri"/>
                <a:cs typeface="Calibri"/>
                <a:sym typeface="Calibri"/>
              </a:rPr>
              <a:t> - false acceptance of the null hypothesis ("false negative" conclusion, guilty person not convicted)</a:t>
            </a:r>
            <a:endParaRPr dirty="0">
              <a:solidFill>
                <a:schemeClr val="dk1"/>
              </a:solidFill>
              <a:latin typeface="Calibri"/>
              <a:ea typeface="Calibri"/>
              <a:cs typeface="Calibri"/>
              <a:sym typeface="Calibri"/>
            </a:endParaRPr>
          </a:p>
        </p:txBody>
      </p:sp>
      <p:graphicFrame>
        <p:nvGraphicFramePr>
          <p:cNvPr id="8" name="Google Shape;109;p15">
            <a:extLst>
              <a:ext uri="{FF2B5EF4-FFF2-40B4-BE49-F238E27FC236}">
                <a16:creationId xmlns:a16="http://schemas.microsoft.com/office/drawing/2014/main" id="{7F724635-B194-9243-8576-8553DA3EE5A4}"/>
              </a:ext>
            </a:extLst>
          </p:cNvPr>
          <p:cNvGraphicFramePr/>
          <p:nvPr>
            <p:extLst>
              <p:ext uri="{D42A27DB-BD31-4B8C-83A1-F6EECF244321}">
                <p14:modId xmlns:p14="http://schemas.microsoft.com/office/powerpoint/2010/main" val="494948554"/>
              </p:ext>
            </p:extLst>
          </p:nvPr>
        </p:nvGraphicFramePr>
        <p:xfrm>
          <a:off x="7475157" y="5201223"/>
          <a:ext cx="4213209" cy="1188630"/>
        </p:xfrm>
        <a:graphic>
          <a:graphicData uri="http://schemas.openxmlformats.org/drawingml/2006/table">
            <a:tbl>
              <a:tblPr>
                <a:noFill/>
                <a:tableStyleId>{B1618C5A-BF4F-44D7-ADB2-C5301EF81F8A}</a:tableStyleId>
              </a:tblPr>
              <a:tblGrid>
                <a:gridCol w="1404403">
                  <a:extLst>
                    <a:ext uri="{9D8B030D-6E8A-4147-A177-3AD203B41FA5}">
                      <a16:colId xmlns:a16="http://schemas.microsoft.com/office/drawing/2014/main" val="20000"/>
                    </a:ext>
                  </a:extLst>
                </a:gridCol>
                <a:gridCol w="1404403">
                  <a:extLst>
                    <a:ext uri="{9D8B030D-6E8A-4147-A177-3AD203B41FA5}">
                      <a16:colId xmlns:a16="http://schemas.microsoft.com/office/drawing/2014/main" val="20001"/>
                    </a:ext>
                  </a:extLst>
                </a:gridCol>
                <a:gridCol w="1404403">
                  <a:extLst>
                    <a:ext uri="{9D8B030D-6E8A-4147-A177-3AD203B41FA5}">
                      <a16:colId xmlns:a16="http://schemas.microsoft.com/office/drawing/2014/main" val="20002"/>
                    </a:ext>
                  </a:extLst>
                </a:gridCol>
              </a:tblGrid>
              <a:tr h="340128">
                <a:tc>
                  <a:txBody>
                    <a:bodyPr/>
                    <a:lstStyle/>
                    <a:p>
                      <a:pPr marL="0" lvl="0" indent="0" algn="l" rtl="0">
                        <a:spcBef>
                          <a:spcPts val="0"/>
                        </a:spcBef>
                        <a:spcAft>
                          <a:spcPts val="0"/>
                        </a:spcAft>
                        <a:buNone/>
                      </a:pPr>
                      <a:endParaRPr sz="1400" dirty="0"/>
                    </a:p>
                  </a:txBody>
                  <a:tcPr marL="91425" marR="91425" marT="91425" marB="91425">
                    <a:solidFill>
                      <a:schemeClr val="accent6">
                        <a:lumMod val="20000"/>
                        <a:lumOff val="80000"/>
                      </a:schemeClr>
                    </a:solidFill>
                  </a:tcPr>
                </a:tc>
                <a:tc>
                  <a:txBody>
                    <a:bodyPr/>
                    <a:lstStyle/>
                    <a:p>
                      <a:pPr marL="0" lvl="0" indent="0" algn="l" rtl="0">
                        <a:spcBef>
                          <a:spcPts val="0"/>
                        </a:spcBef>
                        <a:spcAft>
                          <a:spcPts val="0"/>
                        </a:spcAft>
                        <a:buNone/>
                      </a:pPr>
                      <a:r>
                        <a:rPr lang="en-US" sz="1400" dirty="0"/>
                        <a:t>Accept H</a:t>
                      </a:r>
                      <a:r>
                        <a:rPr lang="en-US" sz="1400" baseline="-25000" dirty="0"/>
                        <a:t>0</a:t>
                      </a:r>
                      <a:endParaRPr sz="1400" dirty="0"/>
                    </a:p>
                  </a:txBody>
                  <a:tcPr marL="91425" marR="91425" marT="91425" marB="91425">
                    <a:solidFill>
                      <a:schemeClr val="accent6">
                        <a:lumMod val="20000"/>
                        <a:lumOff val="80000"/>
                      </a:schemeClr>
                    </a:solidFill>
                  </a:tcPr>
                </a:tc>
                <a:tc>
                  <a:txBody>
                    <a:bodyPr/>
                    <a:lstStyle/>
                    <a:p>
                      <a:pPr marL="0" lvl="0" indent="0" algn="l" rtl="0">
                        <a:spcBef>
                          <a:spcPts val="0"/>
                        </a:spcBef>
                        <a:spcAft>
                          <a:spcPts val="0"/>
                        </a:spcAft>
                        <a:buClr>
                          <a:schemeClr val="dk1"/>
                        </a:buClr>
                        <a:buSzPts val="1100"/>
                        <a:buFont typeface="Arial"/>
                        <a:buNone/>
                      </a:pPr>
                      <a:r>
                        <a:rPr lang="en-US" sz="1400" dirty="0">
                          <a:solidFill>
                            <a:schemeClr val="dk1"/>
                          </a:solidFill>
                        </a:rPr>
                        <a:t>Reject </a:t>
                      </a:r>
                      <a:r>
                        <a:rPr lang="en-US" sz="1400" dirty="0"/>
                        <a:t>H</a:t>
                      </a:r>
                      <a:r>
                        <a:rPr lang="en-US" sz="1400" baseline="-25000" dirty="0"/>
                        <a:t>0</a:t>
                      </a:r>
                      <a:endParaRPr sz="1400" dirty="0"/>
                    </a:p>
                  </a:txBody>
                  <a:tcPr marL="91425" marR="91425" marT="91425" marB="91425">
                    <a:solidFill>
                      <a:schemeClr val="accent6">
                        <a:lumMod val="20000"/>
                        <a:lumOff val="80000"/>
                      </a:schemeClr>
                    </a:solidFill>
                  </a:tcPr>
                </a:tc>
                <a:extLst>
                  <a:ext uri="{0D108BD9-81ED-4DB2-BD59-A6C34878D82A}">
                    <a16:rowId xmlns:a16="http://schemas.microsoft.com/office/drawing/2014/main" val="10000"/>
                  </a:ext>
                </a:extLst>
              </a:tr>
              <a:tr h="346597">
                <a:tc>
                  <a:txBody>
                    <a:bodyPr/>
                    <a:lstStyle/>
                    <a:p>
                      <a:pPr marL="0" lvl="0" indent="0" algn="l" rtl="0">
                        <a:spcBef>
                          <a:spcPts val="0"/>
                        </a:spcBef>
                        <a:spcAft>
                          <a:spcPts val="0"/>
                        </a:spcAft>
                        <a:buNone/>
                      </a:pPr>
                      <a:r>
                        <a:rPr lang="en-US" sz="1400" dirty="0"/>
                        <a:t>H</a:t>
                      </a:r>
                      <a:r>
                        <a:rPr lang="en-US" sz="1400" baseline="-25000" dirty="0"/>
                        <a:t>0</a:t>
                      </a:r>
                      <a:r>
                        <a:rPr lang="en-US" sz="1400" dirty="0"/>
                        <a:t> is True</a:t>
                      </a:r>
                      <a:endParaRPr sz="1400" dirty="0"/>
                    </a:p>
                  </a:txBody>
                  <a:tcPr marL="91425" marR="91425" marT="91425" marB="91425">
                    <a:solidFill>
                      <a:schemeClr val="accent6">
                        <a:lumMod val="20000"/>
                        <a:lumOff val="80000"/>
                      </a:schemeClr>
                    </a:solidFill>
                  </a:tcPr>
                </a:tc>
                <a:tc>
                  <a:txBody>
                    <a:bodyPr/>
                    <a:lstStyle/>
                    <a:p>
                      <a:pPr marL="0" lvl="0" indent="0" algn="l" rtl="0">
                        <a:spcBef>
                          <a:spcPts val="0"/>
                        </a:spcBef>
                        <a:spcAft>
                          <a:spcPts val="0"/>
                        </a:spcAft>
                        <a:buNone/>
                      </a:pPr>
                      <a:r>
                        <a:rPr lang="en-US" sz="1400" dirty="0"/>
                        <a:t>Correct</a:t>
                      </a:r>
                      <a:endParaRPr sz="1400" dirty="0"/>
                    </a:p>
                  </a:txBody>
                  <a:tcPr marL="91425" marR="91425" marT="91425" marB="91425">
                    <a:solidFill>
                      <a:srgbClr val="C9DAF8"/>
                    </a:solidFill>
                  </a:tcPr>
                </a:tc>
                <a:tc>
                  <a:txBody>
                    <a:bodyPr/>
                    <a:lstStyle/>
                    <a:p>
                      <a:pPr marL="0" lvl="0" indent="0" algn="l" rtl="0">
                        <a:spcBef>
                          <a:spcPts val="0"/>
                        </a:spcBef>
                        <a:spcAft>
                          <a:spcPts val="0"/>
                        </a:spcAft>
                        <a:buNone/>
                      </a:pPr>
                      <a:r>
                        <a:rPr lang="en-US" sz="1400" b="1" dirty="0">
                          <a:solidFill>
                            <a:srgbClr val="FF0000"/>
                          </a:solidFill>
                        </a:rPr>
                        <a:t>type I error</a:t>
                      </a:r>
                      <a:endParaRPr sz="1400" b="1" dirty="0">
                        <a:solidFill>
                          <a:srgbClr val="FF0000"/>
                        </a:solidFill>
                      </a:endParaRPr>
                    </a:p>
                  </a:txBody>
                  <a:tcPr marL="91425" marR="91425" marT="91425" marB="91425"/>
                </a:tc>
                <a:extLst>
                  <a:ext uri="{0D108BD9-81ED-4DB2-BD59-A6C34878D82A}">
                    <a16:rowId xmlns:a16="http://schemas.microsoft.com/office/drawing/2014/main" val="10001"/>
                  </a:ext>
                </a:extLst>
              </a:tr>
              <a:tr h="346597">
                <a:tc>
                  <a:txBody>
                    <a:bodyPr/>
                    <a:lstStyle/>
                    <a:p>
                      <a:pPr marL="0" lvl="0" indent="0" algn="l" rtl="0">
                        <a:spcBef>
                          <a:spcPts val="0"/>
                        </a:spcBef>
                        <a:spcAft>
                          <a:spcPts val="0"/>
                        </a:spcAft>
                        <a:buNone/>
                      </a:pPr>
                      <a:r>
                        <a:rPr lang="en-US" sz="1400" dirty="0"/>
                        <a:t>H</a:t>
                      </a:r>
                      <a:r>
                        <a:rPr lang="en-US" sz="1400" baseline="-25000" dirty="0"/>
                        <a:t>0</a:t>
                      </a:r>
                      <a:r>
                        <a:rPr lang="en-US" sz="1400" dirty="0"/>
                        <a:t> is False</a:t>
                      </a:r>
                      <a:endParaRPr sz="1400" dirty="0"/>
                    </a:p>
                  </a:txBody>
                  <a:tcPr marL="91425" marR="91425" marT="91425" marB="91425">
                    <a:solidFill>
                      <a:schemeClr val="accent6">
                        <a:lumMod val="20000"/>
                        <a:lumOff val="80000"/>
                      </a:schemeClr>
                    </a:solidFill>
                  </a:tcPr>
                </a:tc>
                <a:tc>
                  <a:txBody>
                    <a:bodyPr/>
                    <a:lstStyle/>
                    <a:p>
                      <a:pPr marL="0" lvl="0" indent="0" algn="l" rtl="0">
                        <a:spcBef>
                          <a:spcPts val="0"/>
                        </a:spcBef>
                        <a:spcAft>
                          <a:spcPts val="0"/>
                        </a:spcAft>
                        <a:buNone/>
                      </a:pPr>
                      <a:r>
                        <a:rPr lang="en-US" sz="1400" b="1" dirty="0">
                          <a:solidFill>
                            <a:srgbClr val="FF0000"/>
                          </a:solidFill>
                        </a:rPr>
                        <a:t>type II error</a:t>
                      </a:r>
                      <a:endParaRPr sz="1400" b="1" dirty="0">
                        <a:solidFill>
                          <a:srgbClr val="FF0000"/>
                        </a:solidFill>
                      </a:endParaRPr>
                    </a:p>
                  </a:txBody>
                  <a:tcPr marL="91425" marR="91425" marT="91425" marB="91425"/>
                </a:tc>
                <a:tc>
                  <a:txBody>
                    <a:bodyPr/>
                    <a:lstStyle/>
                    <a:p>
                      <a:pPr marL="0" lvl="0" indent="0" algn="l" rtl="0">
                        <a:spcBef>
                          <a:spcPts val="0"/>
                        </a:spcBef>
                        <a:spcAft>
                          <a:spcPts val="0"/>
                        </a:spcAft>
                        <a:buNone/>
                      </a:pPr>
                      <a:r>
                        <a:rPr lang="en-US" sz="1400" dirty="0"/>
                        <a:t>Correct </a:t>
                      </a:r>
                      <a:endParaRPr sz="1400" dirty="0"/>
                    </a:p>
                  </a:txBody>
                  <a:tcPr marL="91425" marR="91425" marT="91425" marB="91425">
                    <a:solidFill>
                      <a:srgbClr val="C9DAF8"/>
                    </a:solidFill>
                  </a:tcPr>
                </a:tc>
                <a:extLst>
                  <a:ext uri="{0D108BD9-81ED-4DB2-BD59-A6C34878D82A}">
                    <a16:rowId xmlns:a16="http://schemas.microsoft.com/office/drawing/2014/main" val="10002"/>
                  </a:ext>
                </a:extLst>
              </a:tr>
            </a:tbl>
          </a:graphicData>
        </a:graphic>
      </p:graphicFrame>
      <p:sp>
        <p:nvSpPr>
          <p:cNvPr id="9" name="TextBox 8">
            <a:extLst>
              <a:ext uri="{FF2B5EF4-FFF2-40B4-BE49-F238E27FC236}">
                <a16:creationId xmlns:a16="http://schemas.microsoft.com/office/drawing/2014/main" id="{280EB5B1-A032-1BE2-1C9B-4D6CB7CE2C0A}"/>
              </a:ext>
            </a:extLst>
          </p:cNvPr>
          <p:cNvSpPr txBox="1"/>
          <p:nvPr/>
        </p:nvSpPr>
        <p:spPr>
          <a:xfrm>
            <a:off x="177421" y="2745287"/>
            <a:ext cx="5791201" cy="3539430"/>
          </a:xfrm>
          <a:prstGeom prst="rect">
            <a:avLst/>
          </a:prstGeom>
          <a:solidFill>
            <a:schemeClr val="accent4">
              <a:lumMod val="20000"/>
              <a:lumOff val="80000"/>
            </a:schemeClr>
          </a:solidFill>
          <a:ln>
            <a:solidFill>
              <a:srgbClr val="FF0000"/>
            </a:solidFill>
          </a:ln>
        </p:spPr>
        <p:txBody>
          <a:bodyPr wrap="square" rtlCol="0">
            <a:spAutoFit/>
          </a:bodyPr>
          <a:lstStyle/>
          <a:p>
            <a:r>
              <a:rPr lang="en-US" dirty="0"/>
              <a:t>Step1: </a:t>
            </a:r>
            <a:br>
              <a:rPr lang="en-US" dirty="0"/>
            </a:br>
            <a:r>
              <a:rPr lang="en-US" dirty="0"/>
              <a:t>Formulate hypotheses – usually at least two - the main one (usually called "Null Hypothesis") and an alternative. </a:t>
            </a:r>
          </a:p>
          <a:p>
            <a:endParaRPr lang="en-US" dirty="0"/>
          </a:p>
          <a:p>
            <a:r>
              <a:rPr lang="en-US" dirty="0"/>
              <a:t>Step2: </a:t>
            </a:r>
            <a:br>
              <a:rPr lang="en-US" dirty="0"/>
            </a:br>
            <a:r>
              <a:rPr lang="en-US" dirty="0"/>
              <a:t>Decide which level of significance we need. It is usually denoted as </a:t>
            </a:r>
            <a:r>
              <a:rPr lang="en-US" b="1" dirty="0">
                <a:solidFill>
                  <a:srgbClr val="FF0000"/>
                </a:solidFill>
              </a:rPr>
              <a:t>alpha</a:t>
            </a:r>
            <a:r>
              <a:rPr lang="en-US" dirty="0"/>
              <a:t> or </a:t>
            </a:r>
            <a:r>
              <a:rPr lang="el-GR" b="1" dirty="0">
                <a:solidFill>
                  <a:srgbClr val="FF0000"/>
                </a:solidFill>
              </a:rPr>
              <a:t>α</a:t>
            </a:r>
            <a:r>
              <a:rPr lang="el-GR" dirty="0"/>
              <a:t>, </a:t>
            </a:r>
            <a:r>
              <a:rPr lang="en-US" dirty="0"/>
              <a:t>and means the probability of rejecting the null hypothesis. Most common choice for the value of alpha is 0.05 (5%).</a:t>
            </a:r>
          </a:p>
          <a:p>
            <a:endParaRPr lang="en-US" dirty="0"/>
          </a:p>
          <a:p>
            <a:r>
              <a:rPr lang="en-US" dirty="0"/>
              <a:t>Step3: </a:t>
            </a:r>
            <a:br>
              <a:rPr lang="en-US" dirty="0"/>
            </a:br>
            <a:r>
              <a:rPr lang="en-US" dirty="0"/>
              <a:t>Select the test type and compute the test statistic. There are many different types of tests in statistics like t-test, z-</a:t>
            </a:r>
            <a:r>
              <a:rPr lang="en-US" dirty="0" err="1"/>
              <a:t>test,chi</a:t>
            </a:r>
            <a:r>
              <a:rPr lang="en-US" dirty="0"/>
              <a:t>-square test, </a:t>
            </a:r>
            <a:r>
              <a:rPr lang="en-US" dirty="0" err="1"/>
              <a:t>anova</a:t>
            </a:r>
            <a:r>
              <a:rPr lang="en-US" dirty="0"/>
              <a:t> test, binomial test, one sample median test, etc. </a:t>
            </a:r>
          </a:p>
          <a:p>
            <a:endParaRPr lang="en-US" dirty="0"/>
          </a:p>
          <a:p>
            <a:r>
              <a:rPr lang="en-US" dirty="0"/>
              <a:t>Step 4: </a:t>
            </a:r>
            <a:br>
              <a:rPr lang="en-US" dirty="0"/>
            </a:br>
            <a:r>
              <a:rPr lang="en-US" dirty="0"/>
              <a:t>Make a decision.</a:t>
            </a:r>
          </a:p>
        </p:txBody>
      </p:sp>
    </p:spTree>
    <p:extLst>
      <p:ext uri="{BB962C8B-B14F-4D97-AF65-F5344CB8AC3E}">
        <p14:creationId xmlns:p14="http://schemas.microsoft.com/office/powerpoint/2010/main" val="2213374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8;p13">
            <a:extLst>
              <a:ext uri="{FF2B5EF4-FFF2-40B4-BE49-F238E27FC236}">
                <a16:creationId xmlns:a16="http://schemas.microsoft.com/office/drawing/2014/main" id="{4DCBD493-C3BD-768D-B475-909A8038CBB5}"/>
              </a:ext>
            </a:extLst>
          </p:cNvPr>
          <p:cNvSpPr txBox="1"/>
          <p:nvPr/>
        </p:nvSpPr>
        <p:spPr>
          <a:xfrm>
            <a:off x="0" y="64194"/>
            <a:ext cx="4564879" cy="5950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i="0" u="none" strike="noStrike" cap="none" dirty="0">
                <a:solidFill>
                  <a:schemeClr val="dk1"/>
                </a:solidFill>
                <a:latin typeface="Calibri"/>
                <a:ea typeface="Calibri"/>
                <a:cs typeface="Calibri"/>
                <a:sym typeface="Calibri"/>
              </a:rPr>
              <a:t>Type I and Type II Errors</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5" name="Google Shape;108;p15">
            <a:extLst>
              <a:ext uri="{FF2B5EF4-FFF2-40B4-BE49-F238E27FC236}">
                <a16:creationId xmlns:a16="http://schemas.microsoft.com/office/drawing/2014/main" id="{894BDE4C-6D93-69DE-57F8-1ACA61335B70}"/>
              </a:ext>
            </a:extLst>
          </p:cNvPr>
          <p:cNvSpPr txBox="1"/>
          <p:nvPr/>
        </p:nvSpPr>
        <p:spPr>
          <a:xfrm>
            <a:off x="232587" y="859486"/>
            <a:ext cx="4865634" cy="2339072"/>
          </a:xfrm>
          <a:prstGeom prst="rect">
            <a:avLst/>
          </a:prstGeom>
          <a:solidFill>
            <a:schemeClr val="accent4">
              <a:lumMod val="20000"/>
              <a:lumOff val="80000"/>
            </a:schemeClr>
          </a:solidFill>
          <a:ln>
            <a:noFill/>
          </a:ln>
        </p:spPr>
        <p:txBody>
          <a:bodyPr spcFirstLastPara="1" wrap="square" lIns="91440" tIns="91425" rIns="91425" bIns="91425" anchor="t" anchorCtr="0">
            <a:spAutoFit/>
          </a:bodyPr>
          <a:lstStyle/>
          <a:p>
            <a:pPr marL="0" marR="0" lvl="0" indent="0" algn="l" rtl="0">
              <a:lnSpc>
                <a:spcPct val="100000"/>
              </a:lnSpc>
              <a:spcBef>
                <a:spcPts val="0"/>
              </a:spcBef>
              <a:spcAft>
                <a:spcPts val="0"/>
              </a:spcAft>
              <a:buNone/>
            </a:pPr>
            <a:r>
              <a:rPr lang="en-US" b="1" dirty="0">
                <a:solidFill>
                  <a:schemeClr val="dk1"/>
                </a:solidFill>
                <a:latin typeface="Calibri"/>
                <a:ea typeface="Calibri"/>
                <a:cs typeface="Calibri"/>
                <a:sym typeface="Calibri"/>
              </a:rPr>
              <a:t>Two types of Errors:</a:t>
            </a:r>
          </a:p>
          <a:p>
            <a:pPr marL="285750" marR="0" lvl="0" indent="-285750" algn="l" rtl="0">
              <a:lnSpc>
                <a:spcPct val="100000"/>
              </a:lnSpc>
              <a:spcBef>
                <a:spcPts val="0"/>
              </a:spcBef>
              <a:spcAft>
                <a:spcPts val="0"/>
              </a:spcAft>
              <a:buFont typeface="Arial" panose="020B0604020202020204" pitchFamily="34" charset="0"/>
              <a:buChar char="•"/>
            </a:pPr>
            <a:r>
              <a:rPr lang="en-US" b="1" dirty="0">
                <a:solidFill>
                  <a:srgbClr val="FF0000"/>
                </a:solidFill>
                <a:latin typeface="Calibri"/>
                <a:ea typeface="Calibri"/>
                <a:cs typeface="Calibri"/>
                <a:sym typeface="Calibri"/>
              </a:rPr>
              <a:t>Type I error</a:t>
            </a:r>
            <a:r>
              <a:rPr lang="en-US" dirty="0">
                <a:solidFill>
                  <a:schemeClr val="dk1"/>
                </a:solidFill>
                <a:latin typeface="Calibri"/>
                <a:ea typeface="Calibri"/>
                <a:cs typeface="Calibri"/>
                <a:sym typeface="Calibri"/>
              </a:rPr>
              <a:t> - false rejection of the null hypothesis </a:t>
            </a:r>
            <a:br>
              <a:rPr lang="en-US" dirty="0">
                <a:solidFill>
                  <a:schemeClr val="dk1"/>
                </a:solidFill>
                <a:latin typeface="Calibri"/>
                <a:ea typeface="Calibri"/>
                <a:cs typeface="Calibri"/>
                <a:sym typeface="Calibri"/>
              </a:rPr>
            </a:br>
            <a:r>
              <a:rPr lang="en-US" dirty="0">
                <a:solidFill>
                  <a:schemeClr val="dk1"/>
                </a:solidFill>
                <a:latin typeface="Calibri"/>
                <a:ea typeface="Calibri"/>
                <a:cs typeface="Calibri"/>
                <a:sym typeface="Calibri"/>
              </a:rPr>
              <a:t>"false-positive" conclusion:</a:t>
            </a:r>
            <a:br>
              <a:rPr lang="en-US" dirty="0">
                <a:solidFill>
                  <a:schemeClr val="dk1"/>
                </a:solidFill>
                <a:latin typeface="Calibri"/>
                <a:ea typeface="Calibri"/>
                <a:cs typeface="Calibri"/>
                <a:sym typeface="Calibri"/>
              </a:rPr>
            </a:br>
            <a:r>
              <a:rPr lang="en-US" dirty="0">
                <a:solidFill>
                  <a:schemeClr val="dk1"/>
                </a:solidFill>
                <a:latin typeface="Calibri"/>
                <a:ea typeface="Calibri"/>
                <a:cs typeface="Calibri"/>
                <a:sym typeface="Calibri"/>
              </a:rPr>
              <a:t>.. innocent person convicted</a:t>
            </a:r>
            <a:br>
              <a:rPr lang="en-US" dirty="0">
                <a:solidFill>
                  <a:schemeClr val="dk1"/>
                </a:solidFill>
                <a:latin typeface="Calibri"/>
                <a:ea typeface="Calibri"/>
                <a:cs typeface="Calibri"/>
                <a:sym typeface="Calibri"/>
              </a:rPr>
            </a:br>
            <a:r>
              <a:rPr lang="en-US" dirty="0">
                <a:solidFill>
                  <a:schemeClr val="dk1"/>
                </a:solidFill>
                <a:latin typeface="Calibri"/>
                <a:ea typeface="Calibri"/>
                <a:cs typeface="Calibri"/>
                <a:sym typeface="Calibri"/>
              </a:rPr>
              <a:t>.. positive COVID test for a healthy person </a:t>
            </a:r>
          </a:p>
          <a:p>
            <a:pPr marR="0" lvl="0" algn="l" rtl="0">
              <a:lnSpc>
                <a:spcPct val="100000"/>
              </a:lnSpc>
              <a:spcBef>
                <a:spcPts val="0"/>
              </a:spcBef>
              <a:spcAft>
                <a:spcPts val="0"/>
              </a:spcAft>
            </a:pPr>
            <a:endParaRPr dirty="0">
              <a:solidFill>
                <a:schemeClr val="dk1"/>
              </a:solidFill>
              <a:latin typeface="Calibri"/>
              <a:ea typeface="Calibri"/>
              <a:cs typeface="Calibri"/>
              <a:sym typeface="Calibri"/>
            </a:endParaRPr>
          </a:p>
          <a:p>
            <a:pPr marL="285750" lvl="0" indent="-285750">
              <a:buFont typeface="Arial" panose="020B0604020202020204" pitchFamily="34" charset="0"/>
              <a:buChar char="•"/>
            </a:pPr>
            <a:r>
              <a:rPr lang="en-US" b="1" dirty="0">
                <a:solidFill>
                  <a:srgbClr val="FF0000"/>
                </a:solidFill>
                <a:latin typeface="Calibri"/>
                <a:ea typeface="Calibri"/>
                <a:cs typeface="Calibri"/>
                <a:sym typeface="Calibri"/>
              </a:rPr>
              <a:t>Type II error</a:t>
            </a:r>
            <a:r>
              <a:rPr lang="en-US" dirty="0">
                <a:solidFill>
                  <a:schemeClr val="dk1"/>
                </a:solidFill>
                <a:latin typeface="Calibri"/>
                <a:ea typeface="Calibri"/>
                <a:cs typeface="Calibri"/>
                <a:sym typeface="Calibri"/>
              </a:rPr>
              <a:t> - false acceptance of the null hypothesis</a:t>
            </a:r>
            <a:br>
              <a:rPr lang="en-US" dirty="0">
                <a:solidFill>
                  <a:schemeClr val="dk1"/>
                </a:solidFill>
                <a:latin typeface="Calibri"/>
                <a:ea typeface="Calibri"/>
                <a:cs typeface="Calibri"/>
                <a:sym typeface="Calibri"/>
              </a:rPr>
            </a:br>
            <a:r>
              <a:rPr lang="en-US" dirty="0">
                <a:solidFill>
                  <a:schemeClr val="dk1"/>
                </a:solidFill>
                <a:latin typeface="Calibri"/>
                <a:ea typeface="Calibri"/>
                <a:cs typeface="Calibri"/>
                <a:sym typeface="Calibri"/>
              </a:rPr>
              <a:t>"false negative" conclusion:</a:t>
            </a:r>
            <a:br>
              <a:rPr lang="en-US" dirty="0">
                <a:solidFill>
                  <a:schemeClr val="dk1"/>
                </a:solidFill>
                <a:latin typeface="Calibri"/>
                <a:ea typeface="Calibri"/>
                <a:cs typeface="Calibri"/>
                <a:sym typeface="Calibri"/>
              </a:rPr>
            </a:br>
            <a:r>
              <a:rPr lang="en-US" dirty="0">
                <a:solidFill>
                  <a:schemeClr val="dk1"/>
                </a:solidFill>
                <a:latin typeface="Calibri"/>
                <a:ea typeface="Calibri"/>
                <a:cs typeface="Calibri"/>
                <a:sym typeface="Calibri"/>
              </a:rPr>
              <a:t>.. guilty person not convicted</a:t>
            </a:r>
            <a:br>
              <a:rPr lang="en-US" dirty="0">
                <a:solidFill>
                  <a:schemeClr val="dk1"/>
                </a:solidFill>
                <a:latin typeface="Calibri"/>
                <a:ea typeface="Calibri"/>
                <a:cs typeface="Calibri"/>
                <a:sym typeface="Calibri"/>
              </a:rPr>
            </a:br>
            <a:r>
              <a:rPr lang="en-US" dirty="0">
                <a:solidFill>
                  <a:schemeClr val="dk1"/>
                </a:solidFill>
                <a:latin typeface="Calibri"/>
                <a:ea typeface="Calibri"/>
                <a:cs typeface="Calibri"/>
                <a:sym typeface="Calibri"/>
              </a:rPr>
              <a:t>.. sick person is released as healthy</a:t>
            </a:r>
            <a:endParaRPr dirty="0">
              <a:solidFill>
                <a:schemeClr val="dk1"/>
              </a:solidFill>
              <a:latin typeface="Calibri"/>
              <a:ea typeface="Calibri"/>
              <a:cs typeface="Calibri"/>
              <a:sym typeface="Calibri"/>
            </a:endParaRPr>
          </a:p>
        </p:txBody>
      </p:sp>
      <p:graphicFrame>
        <p:nvGraphicFramePr>
          <p:cNvPr id="6" name="Google Shape;109;p15">
            <a:extLst>
              <a:ext uri="{FF2B5EF4-FFF2-40B4-BE49-F238E27FC236}">
                <a16:creationId xmlns:a16="http://schemas.microsoft.com/office/drawing/2014/main" id="{4AE81F05-5ED1-B097-0F94-8C22EA3705E0}"/>
              </a:ext>
            </a:extLst>
          </p:cNvPr>
          <p:cNvGraphicFramePr/>
          <p:nvPr/>
        </p:nvGraphicFramePr>
        <p:xfrm>
          <a:off x="6672423" y="659207"/>
          <a:ext cx="4865634" cy="1615350"/>
        </p:xfrm>
        <a:graphic>
          <a:graphicData uri="http://schemas.openxmlformats.org/drawingml/2006/table">
            <a:tbl>
              <a:tblPr>
                <a:noFill/>
              </a:tblPr>
              <a:tblGrid>
                <a:gridCol w="1621878">
                  <a:extLst>
                    <a:ext uri="{9D8B030D-6E8A-4147-A177-3AD203B41FA5}">
                      <a16:colId xmlns:a16="http://schemas.microsoft.com/office/drawing/2014/main" val="20000"/>
                    </a:ext>
                  </a:extLst>
                </a:gridCol>
                <a:gridCol w="1621878">
                  <a:extLst>
                    <a:ext uri="{9D8B030D-6E8A-4147-A177-3AD203B41FA5}">
                      <a16:colId xmlns:a16="http://schemas.microsoft.com/office/drawing/2014/main" val="20001"/>
                    </a:ext>
                  </a:extLst>
                </a:gridCol>
                <a:gridCol w="1621878">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sz="1400" dirty="0"/>
                    </a:p>
                  </a:txBody>
                  <a:tcPr marL="91425" marR="91425" marT="91425" marB="91425">
                    <a:solidFill>
                      <a:schemeClr val="accent6">
                        <a:lumMod val="20000"/>
                        <a:lumOff val="80000"/>
                      </a:schemeClr>
                    </a:solidFill>
                  </a:tcPr>
                </a:tc>
                <a:tc>
                  <a:txBody>
                    <a:bodyPr/>
                    <a:lstStyle/>
                    <a:p>
                      <a:pPr marL="0" lvl="0" indent="0" algn="l" rtl="0">
                        <a:spcBef>
                          <a:spcPts val="0"/>
                        </a:spcBef>
                        <a:spcAft>
                          <a:spcPts val="0"/>
                        </a:spcAft>
                        <a:buNone/>
                      </a:pPr>
                      <a:r>
                        <a:rPr lang="en-US" sz="1400" dirty="0"/>
                        <a:t>Accept H</a:t>
                      </a:r>
                      <a:r>
                        <a:rPr lang="en-US" sz="1400" baseline="-25000" dirty="0"/>
                        <a:t>0</a:t>
                      </a:r>
                      <a:endParaRPr sz="1400" dirty="0"/>
                    </a:p>
                  </a:txBody>
                  <a:tcPr marL="91425" marR="91425" marT="91425" marB="91425">
                    <a:solidFill>
                      <a:schemeClr val="accent6">
                        <a:lumMod val="20000"/>
                        <a:lumOff val="80000"/>
                      </a:schemeClr>
                    </a:solidFill>
                  </a:tcPr>
                </a:tc>
                <a:tc>
                  <a:txBody>
                    <a:bodyPr/>
                    <a:lstStyle/>
                    <a:p>
                      <a:pPr marL="0" lvl="0" indent="0" algn="l" rtl="0">
                        <a:spcBef>
                          <a:spcPts val="0"/>
                        </a:spcBef>
                        <a:spcAft>
                          <a:spcPts val="0"/>
                        </a:spcAft>
                        <a:buClr>
                          <a:schemeClr val="dk1"/>
                        </a:buClr>
                        <a:buSzPts val="1100"/>
                        <a:buFont typeface="Arial"/>
                        <a:buNone/>
                      </a:pPr>
                      <a:r>
                        <a:rPr lang="en-US" sz="1400" dirty="0">
                          <a:solidFill>
                            <a:schemeClr val="dk1"/>
                          </a:solidFill>
                        </a:rPr>
                        <a:t>Reject </a:t>
                      </a:r>
                      <a:r>
                        <a:rPr lang="en-US" sz="1400" dirty="0"/>
                        <a:t>H</a:t>
                      </a:r>
                      <a:r>
                        <a:rPr lang="en-US" sz="1400" baseline="-25000" dirty="0"/>
                        <a:t>0</a:t>
                      </a:r>
                      <a:endParaRPr sz="1400" dirty="0"/>
                    </a:p>
                  </a:txBody>
                  <a:tcPr marL="91425" marR="91425" marT="91425" marB="91425">
                    <a:solidFill>
                      <a:schemeClr val="accent6">
                        <a:lumMod val="20000"/>
                        <a:lumOff val="80000"/>
                      </a:schemeClr>
                    </a:solidFill>
                  </a:tcPr>
                </a:tc>
                <a:extLst>
                  <a:ext uri="{0D108BD9-81ED-4DB2-BD59-A6C34878D82A}">
                    <a16:rowId xmlns:a16="http://schemas.microsoft.com/office/drawing/2014/main" val="10000"/>
                  </a:ext>
                </a:extLst>
              </a:tr>
              <a:tr h="535495">
                <a:tc>
                  <a:txBody>
                    <a:bodyPr/>
                    <a:lstStyle/>
                    <a:p>
                      <a:pPr marL="0" lvl="0" indent="0" algn="l" rtl="0">
                        <a:spcBef>
                          <a:spcPts val="0"/>
                        </a:spcBef>
                        <a:spcAft>
                          <a:spcPts val="0"/>
                        </a:spcAft>
                        <a:buNone/>
                      </a:pPr>
                      <a:r>
                        <a:rPr lang="en-US" sz="1400" dirty="0"/>
                        <a:t>H</a:t>
                      </a:r>
                      <a:r>
                        <a:rPr lang="en-US" sz="1400" baseline="-25000" dirty="0"/>
                        <a:t>0</a:t>
                      </a:r>
                      <a:r>
                        <a:rPr lang="en-US" sz="1400" dirty="0"/>
                        <a:t> is True</a:t>
                      </a:r>
                      <a:endParaRPr sz="1400" dirty="0"/>
                    </a:p>
                  </a:txBody>
                  <a:tcPr marL="91425" marR="91425" marT="91425" marB="91425">
                    <a:solidFill>
                      <a:schemeClr val="accent6">
                        <a:lumMod val="20000"/>
                        <a:lumOff val="80000"/>
                      </a:schemeClr>
                    </a:solidFill>
                  </a:tcPr>
                </a:tc>
                <a:tc>
                  <a:txBody>
                    <a:bodyPr/>
                    <a:lstStyle/>
                    <a:p>
                      <a:pPr marL="0" lvl="0" indent="0" algn="l" rtl="0">
                        <a:spcBef>
                          <a:spcPts val="0"/>
                        </a:spcBef>
                        <a:spcAft>
                          <a:spcPts val="0"/>
                        </a:spcAft>
                        <a:buNone/>
                      </a:pPr>
                      <a:r>
                        <a:rPr lang="en-US" sz="1400" dirty="0"/>
                        <a:t>Correct</a:t>
                      </a:r>
                      <a:endParaRPr sz="1400" dirty="0"/>
                    </a:p>
                  </a:txBody>
                  <a:tcPr marL="91425" marR="91425" marT="91425" marB="91425">
                    <a:solidFill>
                      <a:srgbClr val="C9DAF8"/>
                    </a:solidFill>
                  </a:tcPr>
                </a:tc>
                <a:tc>
                  <a:txBody>
                    <a:bodyPr/>
                    <a:lstStyle/>
                    <a:p>
                      <a:pPr marL="0" lvl="0" indent="0" algn="l" rtl="0">
                        <a:spcBef>
                          <a:spcPts val="0"/>
                        </a:spcBef>
                        <a:spcAft>
                          <a:spcPts val="0"/>
                        </a:spcAft>
                        <a:buNone/>
                      </a:pPr>
                      <a:r>
                        <a:rPr lang="en-US" sz="1400" b="1" dirty="0">
                          <a:solidFill>
                            <a:srgbClr val="FF0000"/>
                          </a:solidFill>
                        </a:rPr>
                        <a:t>type I error</a:t>
                      </a:r>
                    </a:p>
                    <a:p>
                      <a:pPr marL="0" lvl="0" indent="0" algn="l" rtl="0">
                        <a:spcBef>
                          <a:spcPts val="0"/>
                        </a:spcBef>
                        <a:spcAft>
                          <a:spcPts val="0"/>
                        </a:spcAft>
                        <a:buNone/>
                      </a:pPr>
                      <a:r>
                        <a:rPr lang="en-US" sz="1400" b="1" dirty="0">
                          <a:solidFill>
                            <a:srgbClr val="FF0000"/>
                          </a:solidFill>
                        </a:rPr>
                        <a:t>(rejected True)</a:t>
                      </a:r>
                      <a:endParaRPr sz="1400" b="1" dirty="0">
                        <a:solidFill>
                          <a:srgbClr val="FF0000"/>
                        </a:solidFill>
                      </a:endParaRPr>
                    </a:p>
                  </a:txBody>
                  <a:tcPr marL="91425" marR="91425" marT="91425" marB="91425"/>
                </a:tc>
                <a:extLst>
                  <a:ext uri="{0D108BD9-81ED-4DB2-BD59-A6C34878D82A}">
                    <a16:rowId xmlns:a16="http://schemas.microsoft.com/office/drawing/2014/main" val="10001"/>
                  </a:ext>
                </a:extLst>
              </a:tr>
              <a:tr h="535495">
                <a:tc>
                  <a:txBody>
                    <a:bodyPr/>
                    <a:lstStyle/>
                    <a:p>
                      <a:pPr marL="0" lvl="0" indent="0" algn="l" rtl="0">
                        <a:spcBef>
                          <a:spcPts val="0"/>
                        </a:spcBef>
                        <a:spcAft>
                          <a:spcPts val="0"/>
                        </a:spcAft>
                        <a:buNone/>
                      </a:pPr>
                      <a:r>
                        <a:rPr lang="en-US" sz="1400" dirty="0"/>
                        <a:t>H</a:t>
                      </a:r>
                      <a:r>
                        <a:rPr lang="en-US" sz="1400" baseline="-25000" dirty="0"/>
                        <a:t>0</a:t>
                      </a:r>
                      <a:r>
                        <a:rPr lang="en-US" sz="1400" dirty="0"/>
                        <a:t> is False</a:t>
                      </a:r>
                      <a:endParaRPr sz="1400" dirty="0"/>
                    </a:p>
                  </a:txBody>
                  <a:tcPr marL="91425" marR="91425" marT="91425" marB="91425">
                    <a:solidFill>
                      <a:schemeClr val="accent6">
                        <a:lumMod val="20000"/>
                        <a:lumOff val="80000"/>
                      </a:schemeClr>
                    </a:solidFill>
                  </a:tcPr>
                </a:tc>
                <a:tc>
                  <a:txBody>
                    <a:bodyPr/>
                    <a:lstStyle/>
                    <a:p>
                      <a:pPr marL="0" lvl="0" indent="0" algn="l" rtl="0">
                        <a:spcBef>
                          <a:spcPts val="0"/>
                        </a:spcBef>
                        <a:spcAft>
                          <a:spcPts val="0"/>
                        </a:spcAft>
                        <a:buNone/>
                      </a:pPr>
                      <a:r>
                        <a:rPr lang="en-US" sz="1400" b="1" dirty="0">
                          <a:solidFill>
                            <a:srgbClr val="FF0000"/>
                          </a:solidFill>
                        </a:rPr>
                        <a:t>type II error</a:t>
                      </a:r>
                    </a:p>
                    <a:p>
                      <a:pPr marL="0" lvl="0" indent="0" algn="l" rtl="0">
                        <a:spcBef>
                          <a:spcPts val="0"/>
                        </a:spcBef>
                        <a:spcAft>
                          <a:spcPts val="0"/>
                        </a:spcAft>
                        <a:buNone/>
                      </a:pPr>
                      <a:r>
                        <a:rPr lang="en-US" sz="1400" b="1" dirty="0">
                          <a:solidFill>
                            <a:srgbClr val="FF0000"/>
                          </a:solidFill>
                        </a:rPr>
                        <a:t>(accepted False)</a:t>
                      </a:r>
                      <a:endParaRPr sz="1400" b="1" dirty="0">
                        <a:solidFill>
                          <a:srgbClr val="FF0000"/>
                        </a:solidFill>
                      </a:endParaRPr>
                    </a:p>
                  </a:txBody>
                  <a:tcPr marL="91425" marR="91425" marT="91425" marB="91425"/>
                </a:tc>
                <a:tc>
                  <a:txBody>
                    <a:bodyPr/>
                    <a:lstStyle/>
                    <a:p>
                      <a:pPr marL="0" lvl="0" indent="0" algn="l" rtl="0">
                        <a:spcBef>
                          <a:spcPts val="0"/>
                        </a:spcBef>
                        <a:spcAft>
                          <a:spcPts val="0"/>
                        </a:spcAft>
                        <a:buNone/>
                      </a:pPr>
                      <a:r>
                        <a:rPr lang="en-US" sz="1400" dirty="0"/>
                        <a:t>Correct </a:t>
                      </a:r>
                      <a:endParaRPr sz="1400" dirty="0"/>
                    </a:p>
                  </a:txBody>
                  <a:tcPr marL="91425" marR="91425" marT="91425" marB="91425">
                    <a:solidFill>
                      <a:srgbClr val="C9DAF8"/>
                    </a:solidFill>
                  </a:tcPr>
                </a:tc>
                <a:extLst>
                  <a:ext uri="{0D108BD9-81ED-4DB2-BD59-A6C34878D82A}">
                    <a16:rowId xmlns:a16="http://schemas.microsoft.com/office/drawing/2014/main" val="10002"/>
                  </a:ext>
                </a:extLst>
              </a:tr>
            </a:tbl>
          </a:graphicData>
        </a:graphic>
      </p:graphicFrame>
      <p:sp>
        <p:nvSpPr>
          <p:cNvPr id="3" name="TextBox 2">
            <a:extLst>
              <a:ext uri="{FF2B5EF4-FFF2-40B4-BE49-F238E27FC236}">
                <a16:creationId xmlns:a16="http://schemas.microsoft.com/office/drawing/2014/main" id="{B3B1CF2C-65C5-4B39-9DC6-0815B8F51635}"/>
              </a:ext>
            </a:extLst>
          </p:cNvPr>
          <p:cNvSpPr txBox="1"/>
          <p:nvPr/>
        </p:nvSpPr>
        <p:spPr>
          <a:xfrm>
            <a:off x="232587" y="3809990"/>
            <a:ext cx="5973341" cy="2400657"/>
          </a:xfrm>
          <a:prstGeom prst="rect">
            <a:avLst/>
          </a:prstGeom>
          <a:solidFill>
            <a:schemeClr val="accent4">
              <a:lumMod val="20000"/>
              <a:lumOff val="80000"/>
            </a:schemeClr>
          </a:solidFill>
        </p:spPr>
        <p:txBody>
          <a:bodyPr wrap="square" rtlCol="0">
            <a:spAutoFit/>
          </a:bodyPr>
          <a:lstStyle/>
          <a:p>
            <a:r>
              <a:rPr lang="en-US" sz="1800" b="1">
                <a:solidFill>
                  <a:srgbClr val="FF0000"/>
                </a:solidFill>
              </a:rPr>
              <a:t>The type of error depends on the null hypothesis</a:t>
            </a:r>
          </a:p>
          <a:p>
            <a:endParaRPr lang="en-US" sz="1200">
              <a:latin typeface="Menlo" panose="020B0609030804020204" pitchFamily="49" charset="0"/>
              <a:ea typeface="Menlo" panose="020B0609030804020204" pitchFamily="49" charset="0"/>
              <a:cs typeface="Menlo" panose="020B0609030804020204" pitchFamily="49" charset="0"/>
            </a:endParaRPr>
          </a:p>
          <a:p>
            <a:r>
              <a:rPr lang="en-US" sz="1200">
                <a:latin typeface="Menlo" panose="020B0609030804020204" pitchFamily="49" charset="0"/>
                <a:ea typeface="Menlo" panose="020B0609030804020204" pitchFamily="49" charset="0"/>
                <a:cs typeface="Menlo" panose="020B0609030804020204" pitchFamily="49" charset="0"/>
              </a:rPr>
              <a:t>Example: COVID test.</a:t>
            </a:r>
          </a:p>
          <a:p>
            <a:endParaRPr lang="en-US" sz="1200">
              <a:latin typeface="Menlo" panose="020B0609030804020204" pitchFamily="49" charset="0"/>
              <a:ea typeface="Menlo" panose="020B0609030804020204" pitchFamily="49" charset="0"/>
              <a:cs typeface="Menlo" panose="020B0609030804020204" pitchFamily="49" charset="0"/>
            </a:endParaRPr>
          </a:p>
          <a:p>
            <a:r>
              <a:rPr lang="en-US" sz="1200" b="1">
                <a:solidFill>
                  <a:srgbClr val="00B050"/>
                </a:solidFill>
                <a:latin typeface="Menlo" panose="020B0609030804020204" pitchFamily="49" charset="0"/>
                <a:ea typeface="Menlo" panose="020B0609030804020204" pitchFamily="49" charset="0"/>
                <a:cs typeface="Menlo" panose="020B0609030804020204" pitchFamily="49" charset="0"/>
              </a:rPr>
              <a:t>Null Hypothesis 1: person has COVID.</a:t>
            </a:r>
          </a:p>
          <a:p>
            <a:r>
              <a:rPr lang="en-US" sz="1200" b="1">
                <a:solidFill>
                  <a:srgbClr val="FF0000"/>
                </a:solidFill>
                <a:latin typeface="Menlo" panose="020B0609030804020204" pitchFamily="49" charset="0"/>
                <a:ea typeface="Menlo" panose="020B0609030804020204" pitchFamily="49" charset="0"/>
                <a:cs typeface="Menlo" panose="020B0609030804020204" pitchFamily="49" charset="0"/>
              </a:rPr>
              <a:t>Error Type 1</a:t>
            </a:r>
            <a:r>
              <a:rPr lang="en-US" sz="1200">
                <a:latin typeface="Menlo" panose="020B0609030804020204" pitchFamily="49" charset="0"/>
                <a:ea typeface="Menlo" panose="020B0609030804020204" pitchFamily="49" charset="0"/>
                <a:cs typeface="Menlo" panose="020B0609030804020204" pitchFamily="49" charset="0"/>
              </a:rPr>
              <a:t> is when the test says "</a:t>
            </a:r>
            <a:r>
              <a:rPr lang="en-US" sz="1200" b="1">
                <a:solidFill>
                  <a:srgbClr val="FF0000"/>
                </a:solidFill>
                <a:latin typeface="Menlo" panose="020B0609030804020204" pitchFamily="49" charset="0"/>
                <a:ea typeface="Menlo" panose="020B0609030804020204" pitchFamily="49" charset="0"/>
                <a:cs typeface="Menlo" panose="020B0609030804020204" pitchFamily="49" charset="0"/>
              </a:rPr>
              <a:t>Healthy</a:t>
            </a:r>
            <a:r>
              <a:rPr lang="en-US" sz="1200">
                <a:latin typeface="Menlo" panose="020B0609030804020204" pitchFamily="49" charset="0"/>
                <a:ea typeface="Menlo" panose="020B0609030804020204" pitchFamily="49" charset="0"/>
                <a:cs typeface="Menlo" panose="020B0609030804020204" pitchFamily="49" charset="0"/>
              </a:rPr>
              <a:t>" on a sick person</a:t>
            </a:r>
          </a:p>
          <a:p>
            <a:r>
              <a:rPr lang="en-US" sz="1200">
                <a:latin typeface="Menlo" panose="020B0609030804020204" pitchFamily="49" charset="0"/>
                <a:ea typeface="Menlo" panose="020B0609030804020204" pitchFamily="49" charset="0"/>
                <a:cs typeface="Menlo" panose="020B0609030804020204" pitchFamily="49" charset="0"/>
              </a:rPr>
              <a:t>Error Type 2 is when the test says "Sick" on a healthy person</a:t>
            </a:r>
          </a:p>
          <a:p>
            <a:endParaRPr lang="en-US" sz="1200">
              <a:latin typeface="Menlo" panose="020B0609030804020204" pitchFamily="49" charset="0"/>
              <a:ea typeface="Menlo" panose="020B0609030804020204" pitchFamily="49" charset="0"/>
              <a:cs typeface="Menlo" panose="020B0609030804020204" pitchFamily="49" charset="0"/>
            </a:endParaRPr>
          </a:p>
          <a:p>
            <a:endParaRPr lang="en-US" sz="1200">
              <a:latin typeface="Menlo" panose="020B0609030804020204" pitchFamily="49" charset="0"/>
              <a:ea typeface="Menlo" panose="020B0609030804020204" pitchFamily="49" charset="0"/>
              <a:cs typeface="Menlo" panose="020B0609030804020204" pitchFamily="49" charset="0"/>
            </a:endParaRPr>
          </a:p>
          <a:p>
            <a:r>
              <a:rPr lang="en-US" sz="1200" b="1">
                <a:solidFill>
                  <a:srgbClr val="00B050"/>
                </a:solidFill>
                <a:latin typeface="Menlo" panose="020B0609030804020204" pitchFamily="49" charset="0"/>
                <a:ea typeface="Menlo" panose="020B0609030804020204" pitchFamily="49" charset="0"/>
                <a:cs typeface="Menlo" panose="020B0609030804020204" pitchFamily="49" charset="0"/>
              </a:rPr>
              <a:t>Null Hypothesis 2: person is Healthy.</a:t>
            </a:r>
          </a:p>
          <a:p>
            <a:r>
              <a:rPr lang="en-US" sz="1200" b="1">
                <a:solidFill>
                  <a:srgbClr val="FF0000"/>
                </a:solidFill>
                <a:latin typeface="Menlo" panose="020B0609030804020204" pitchFamily="49" charset="0"/>
                <a:ea typeface="Menlo" panose="020B0609030804020204" pitchFamily="49" charset="0"/>
                <a:cs typeface="Menlo" panose="020B0609030804020204" pitchFamily="49" charset="0"/>
              </a:rPr>
              <a:t>Error Type 1</a:t>
            </a:r>
            <a:r>
              <a:rPr lang="en-US" sz="1200">
                <a:latin typeface="Menlo" panose="020B0609030804020204" pitchFamily="49" charset="0"/>
                <a:ea typeface="Menlo" panose="020B0609030804020204" pitchFamily="49" charset="0"/>
                <a:cs typeface="Menlo" panose="020B0609030804020204" pitchFamily="49" charset="0"/>
              </a:rPr>
              <a:t> is when the test says "</a:t>
            </a:r>
            <a:r>
              <a:rPr lang="en-US" sz="1200" b="1">
                <a:solidFill>
                  <a:srgbClr val="FF0000"/>
                </a:solidFill>
                <a:latin typeface="Menlo" panose="020B0609030804020204" pitchFamily="49" charset="0"/>
                <a:ea typeface="Menlo" panose="020B0609030804020204" pitchFamily="49" charset="0"/>
                <a:cs typeface="Menlo" panose="020B0609030804020204" pitchFamily="49" charset="0"/>
              </a:rPr>
              <a:t>Sick</a:t>
            </a:r>
            <a:r>
              <a:rPr lang="en-US" sz="1200">
                <a:latin typeface="Menlo" panose="020B0609030804020204" pitchFamily="49" charset="0"/>
                <a:ea typeface="Menlo" panose="020B0609030804020204" pitchFamily="49" charset="0"/>
                <a:cs typeface="Menlo" panose="020B0609030804020204" pitchFamily="49" charset="0"/>
              </a:rPr>
              <a:t>" on a healthy person</a:t>
            </a:r>
          </a:p>
          <a:p>
            <a:r>
              <a:rPr lang="en-US" sz="1200">
                <a:latin typeface="Menlo" panose="020B0609030804020204" pitchFamily="49" charset="0"/>
                <a:ea typeface="Menlo" panose="020B0609030804020204" pitchFamily="49" charset="0"/>
                <a:cs typeface="Menlo" panose="020B0609030804020204" pitchFamily="49" charset="0"/>
              </a:rPr>
              <a:t>Error Type 2 is when the test says "Healthy" on a sick person</a:t>
            </a:r>
          </a:p>
        </p:txBody>
      </p:sp>
      <p:sp>
        <p:nvSpPr>
          <p:cNvPr id="8" name="TextBox 7">
            <a:extLst>
              <a:ext uri="{FF2B5EF4-FFF2-40B4-BE49-F238E27FC236}">
                <a16:creationId xmlns:a16="http://schemas.microsoft.com/office/drawing/2014/main" id="{03F9A077-BA4E-1554-A75D-5EF94BAF191C}"/>
              </a:ext>
            </a:extLst>
          </p:cNvPr>
          <p:cNvSpPr txBox="1"/>
          <p:nvPr/>
        </p:nvSpPr>
        <p:spPr>
          <a:xfrm>
            <a:off x="6490740" y="3872439"/>
            <a:ext cx="5591331" cy="2308324"/>
          </a:xfrm>
          <a:prstGeom prst="rect">
            <a:avLst/>
          </a:prstGeom>
          <a:solidFill>
            <a:schemeClr val="accent4">
              <a:lumMod val="20000"/>
              <a:lumOff val="80000"/>
            </a:schemeClr>
          </a:solidFill>
        </p:spPr>
        <p:txBody>
          <a:bodyPr wrap="square" rtlCol="0">
            <a:spAutoFit/>
          </a:bodyPr>
          <a:lstStyle/>
          <a:p>
            <a:r>
              <a:rPr lang="en-US" sz="1800" b="1">
                <a:solidFill>
                  <a:srgbClr val="FF0000"/>
                </a:solidFill>
              </a:rPr>
              <a:t>Choosing null hypothesis:</a:t>
            </a:r>
          </a:p>
          <a:p>
            <a:endParaRPr lang="en-US"/>
          </a:p>
          <a:p>
            <a:r>
              <a:rPr lang="en-US"/>
              <a:t>guilty / innocent: the person is presumed innocent until proven guilty. </a:t>
            </a:r>
          </a:p>
          <a:p>
            <a:r>
              <a:rPr lang="en-US"/>
              <a:t>Null Hypothesis = "Innocent"</a:t>
            </a:r>
          </a:p>
          <a:p>
            <a:endParaRPr lang="en-US"/>
          </a:p>
          <a:p>
            <a:r>
              <a:rPr lang="en-US"/>
              <a:t>sick / healthy: the person is presumed healthy. </a:t>
            </a:r>
          </a:p>
          <a:p>
            <a:r>
              <a:rPr lang="en-US"/>
              <a:t>Null Hypothesis = "Healthy"</a:t>
            </a:r>
          </a:p>
          <a:p>
            <a:endParaRPr lang="en-US"/>
          </a:p>
          <a:p>
            <a:r>
              <a:rPr lang="en-US"/>
              <a:t>airplaine / noise: the signals are mostly noise.</a:t>
            </a:r>
          </a:p>
          <a:p>
            <a:r>
              <a:rPr lang="en-US"/>
              <a:t>Null Hypothesis = "Noise"</a:t>
            </a:r>
          </a:p>
        </p:txBody>
      </p:sp>
    </p:spTree>
    <p:extLst>
      <p:ext uri="{BB962C8B-B14F-4D97-AF65-F5344CB8AC3E}">
        <p14:creationId xmlns:p14="http://schemas.microsoft.com/office/powerpoint/2010/main" val="895390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4" name="Google Shape;114;p16">
            <a:extLst>
              <a:ext uri="{FF2B5EF4-FFF2-40B4-BE49-F238E27FC236}">
                <a16:creationId xmlns:a16="http://schemas.microsoft.com/office/drawing/2014/main" id="{2852508B-C5FD-2C4A-AFD6-7CEC0F45E3A7}"/>
              </a:ext>
            </a:extLst>
          </p:cNvPr>
          <p:cNvSpPr txBox="1"/>
          <p:nvPr/>
        </p:nvSpPr>
        <p:spPr>
          <a:xfrm>
            <a:off x="81889" y="906295"/>
            <a:ext cx="4790363" cy="28195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a:ea typeface="Calibri"/>
                <a:cs typeface="Calibri"/>
                <a:sym typeface="Calibri"/>
              </a:rPr>
              <a:t>Null Hypothesis (H0) :  the coin is fair (flips heads/tails evenly).</a:t>
            </a:r>
          </a:p>
          <a:p>
            <a:pPr marL="0" lvl="0" indent="0" algn="l" rtl="0">
              <a:spcBef>
                <a:spcPts val="0"/>
              </a:spcBef>
              <a:spcAft>
                <a:spcPts val="0"/>
              </a:spcAft>
              <a:buNone/>
            </a:pPr>
            <a:r>
              <a:rPr lang="en-US" dirty="0">
                <a:latin typeface="Calibri"/>
                <a:ea typeface="Calibri"/>
                <a:cs typeface="Calibri"/>
                <a:sym typeface="Calibri"/>
              </a:rPr>
              <a:t>Alternative (H1): the coin flips heads/tails unevenly with </a:t>
            </a:r>
          </a:p>
          <a:p>
            <a:pPr marL="0" lvl="0" indent="0" algn="l" rtl="0">
              <a:spcBef>
                <a:spcPts val="0"/>
              </a:spcBef>
              <a:spcAft>
                <a:spcPts val="0"/>
              </a:spcAft>
              <a:buNone/>
            </a:pPr>
            <a:r>
              <a:rPr lang="en-US" dirty="0">
                <a:latin typeface="Calibri"/>
                <a:ea typeface="Calibri"/>
                <a:cs typeface="Calibri"/>
                <a:sym typeface="Calibri"/>
              </a:rPr>
              <a:t>error </a:t>
            </a:r>
            <a:r>
              <a:rPr lang="en-US" b="1" dirty="0">
                <a:solidFill>
                  <a:srgbClr val="0070C0"/>
                </a:solidFill>
                <a:latin typeface="Calibri"/>
                <a:ea typeface="Calibri"/>
                <a:cs typeface="Calibri"/>
                <a:sym typeface="Calibri"/>
              </a:rPr>
              <a:t>E = |P</a:t>
            </a:r>
            <a:r>
              <a:rPr lang="en-US" b="1" baseline="-25000" dirty="0">
                <a:solidFill>
                  <a:srgbClr val="0070C0"/>
                </a:solidFill>
                <a:latin typeface="Calibri"/>
                <a:ea typeface="Calibri"/>
                <a:cs typeface="Calibri"/>
                <a:sym typeface="Calibri"/>
              </a:rPr>
              <a:t>h</a:t>
            </a:r>
            <a:r>
              <a:rPr lang="en-US" b="1" dirty="0">
                <a:solidFill>
                  <a:srgbClr val="0070C0"/>
                </a:solidFill>
                <a:latin typeface="Calibri"/>
                <a:ea typeface="Calibri"/>
                <a:cs typeface="Calibri"/>
                <a:sym typeface="Calibri"/>
              </a:rPr>
              <a:t>-0.5|</a:t>
            </a:r>
            <a:r>
              <a:rPr lang="en-US" dirty="0">
                <a:latin typeface="Calibri"/>
                <a:ea typeface="Calibri"/>
                <a:cs typeface="Calibri"/>
                <a:sym typeface="Calibri"/>
              </a:rPr>
              <a:t>, where P</a:t>
            </a:r>
            <a:r>
              <a:rPr lang="en-US" baseline="-25000" dirty="0">
                <a:latin typeface="Calibri"/>
                <a:ea typeface="Calibri"/>
                <a:cs typeface="Calibri"/>
                <a:sym typeface="Calibri"/>
              </a:rPr>
              <a:t>h</a:t>
            </a:r>
            <a:r>
              <a:rPr lang="en-US" dirty="0">
                <a:latin typeface="Calibri"/>
                <a:ea typeface="Calibri"/>
                <a:cs typeface="Calibri"/>
                <a:sym typeface="Calibri"/>
              </a:rPr>
              <a:t> is the probability of heads.</a:t>
            </a:r>
          </a:p>
          <a:p>
            <a:pPr marL="0" lvl="0" indent="0" algn="l" rtl="0">
              <a:spcBef>
                <a:spcPts val="0"/>
              </a:spcBef>
              <a:spcAft>
                <a:spcPts val="0"/>
              </a:spcAft>
              <a:buNone/>
            </a:pPr>
            <a:endParaRPr dirty="0">
              <a:latin typeface="Calibri"/>
              <a:ea typeface="Calibri"/>
              <a:cs typeface="Calibri"/>
              <a:sym typeface="Calibri"/>
            </a:endParaRPr>
          </a:p>
          <a:p>
            <a:pPr marL="0" lvl="0" indent="0" algn="l" rtl="0">
              <a:spcBef>
                <a:spcPts val="0"/>
              </a:spcBef>
              <a:spcAft>
                <a:spcPts val="0"/>
              </a:spcAft>
              <a:buNone/>
            </a:pPr>
            <a:r>
              <a:rPr lang="en-US" sz="1800" b="1" dirty="0">
                <a:solidFill>
                  <a:srgbClr val="FF0000"/>
                </a:solidFill>
                <a:latin typeface="Calibri"/>
                <a:ea typeface="Calibri"/>
                <a:cs typeface="Calibri"/>
                <a:sym typeface="Calibri"/>
              </a:rPr>
              <a:t>Problem 1</a:t>
            </a:r>
          </a:p>
          <a:p>
            <a:pPr marL="0" lvl="0" indent="0" algn="l" rtl="0">
              <a:spcBef>
                <a:spcPts val="0"/>
              </a:spcBef>
              <a:spcAft>
                <a:spcPts val="0"/>
              </a:spcAft>
              <a:buNone/>
            </a:pPr>
            <a:r>
              <a:rPr lang="en-US" b="1" dirty="0">
                <a:solidFill>
                  <a:srgbClr val="0070C0"/>
                </a:solidFill>
                <a:latin typeface="Calibri"/>
                <a:ea typeface="Calibri"/>
                <a:cs typeface="Calibri"/>
                <a:sym typeface="Calibri"/>
              </a:rPr>
              <a:t>We tossed a coin 10 times and got 8 heads. Compute p-value.</a:t>
            </a:r>
          </a:p>
          <a:p>
            <a:pPr lvl="0"/>
            <a:endParaRPr lang="en-US" dirty="0">
              <a:latin typeface="Calibri"/>
              <a:ea typeface="Calibri"/>
              <a:cs typeface="Calibri"/>
              <a:sym typeface="Calibri"/>
            </a:endParaRPr>
          </a:p>
          <a:p>
            <a:pPr lvl="0"/>
            <a:r>
              <a:rPr lang="en-US" dirty="0">
                <a:latin typeface="Calibri"/>
                <a:ea typeface="Calibri"/>
                <a:cs typeface="Calibri"/>
                <a:sym typeface="Calibri"/>
              </a:rPr>
              <a:t>We just need compute the probability of 8 or more heads </a:t>
            </a:r>
          </a:p>
          <a:p>
            <a:pPr lvl="0"/>
            <a:r>
              <a:rPr lang="en-US" dirty="0">
                <a:latin typeface="Calibri"/>
                <a:ea typeface="Calibri"/>
                <a:cs typeface="Calibri"/>
                <a:sym typeface="Calibri"/>
              </a:rPr>
              <a:t>in 10 tosses (assuming the coin is fair).</a:t>
            </a:r>
          </a:p>
          <a:p>
            <a:pPr lvl="0"/>
            <a:r>
              <a:rPr lang="en-US" dirty="0">
                <a:latin typeface="Calibri"/>
                <a:ea typeface="Calibri"/>
                <a:cs typeface="Calibri"/>
                <a:sym typeface="Calibri"/>
              </a:rPr>
              <a:t>Note that the number of heads follows a binomial </a:t>
            </a:r>
          </a:p>
          <a:p>
            <a:pPr lvl="0"/>
            <a:r>
              <a:rPr lang="en-US" dirty="0">
                <a:latin typeface="Calibri"/>
                <a:ea typeface="Calibri"/>
                <a:cs typeface="Calibri"/>
                <a:sym typeface="Calibri"/>
              </a:rPr>
              <a:t>distribution with n=10 and p=0.5.</a:t>
            </a:r>
          </a:p>
          <a:p>
            <a:pPr lvl="0"/>
            <a:r>
              <a:rPr lang="en-US" dirty="0">
                <a:latin typeface="Calibri"/>
                <a:ea typeface="Calibri"/>
                <a:cs typeface="Calibri"/>
                <a:sym typeface="Calibri"/>
              </a:rPr>
              <a:t>So the p-value = P[8] + P[9] + P[10] = .044 + .01 + .001 = 0.055.</a:t>
            </a:r>
          </a:p>
          <a:p>
            <a:pPr lvl="0"/>
            <a:endParaRPr lang="en-US" dirty="0">
              <a:latin typeface="Calibri"/>
              <a:ea typeface="Calibri"/>
              <a:cs typeface="Calibri"/>
              <a:sym typeface="Calibri"/>
            </a:endParaRPr>
          </a:p>
          <a:p>
            <a:pPr lvl="0"/>
            <a:endParaRPr lang="en-US" dirty="0">
              <a:latin typeface="Calibri"/>
              <a:ea typeface="Calibri"/>
              <a:cs typeface="Calibri"/>
              <a:sym typeface="Calibri"/>
            </a:endParaRPr>
          </a:p>
          <a:p>
            <a:pPr lvl="0"/>
            <a:endParaRPr lang="en-US" dirty="0">
              <a:latin typeface="Calibri"/>
              <a:ea typeface="Calibri"/>
              <a:cs typeface="Calibri"/>
              <a:sym typeface="Calibri"/>
            </a:endParaRPr>
          </a:p>
          <a:p>
            <a:pPr lvl="0"/>
            <a:endParaRPr lang="en-US" dirty="0">
              <a:latin typeface="Calibri"/>
              <a:ea typeface="Calibri"/>
              <a:cs typeface="Calibri"/>
              <a:sym typeface="Calibri"/>
            </a:endParaRPr>
          </a:p>
          <a:p>
            <a:pPr lvl="0"/>
            <a:endParaRPr lang="en-US" dirty="0">
              <a:latin typeface="Calibri"/>
              <a:ea typeface="Calibri"/>
              <a:cs typeface="Calibri"/>
              <a:sym typeface="Calibri"/>
            </a:endParaRPr>
          </a:p>
        </p:txBody>
      </p:sp>
      <p:sp>
        <p:nvSpPr>
          <p:cNvPr id="5" name="Google Shape;114;p16">
            <a:extLst>
              <a:ext uri="{FF2B5EF4-FFF2-40B4-BE49-F238E27FC236}">
                <a16:creationId xmlns:a16="http://schemas.microsoft.com/office/drawing/2014/main" id="{1A2BC264-BF2C-904D-AAF6-592DE154D8FE}"/>
              </a:ext>
            </a:extLst>
          </p:cNvPr>
          <p:cNvSpPr txBox="1"/>
          <p:nvPr/>
        </p:nvSpPr>
        <p:spPr>
          <a:xfrm>
            <a:off x="0" y="0"/>
            <a:ext cx="6056582" cy="84813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latin typeface="Calibri"/>
                <a:ea typeface="Calibri"/>
                <a:cs typeface="Calibri"/>
                <a:sym typeface="Calibri"/>
              </a:rPr>
              <a:t>Checking whether a coin is fair</a:t>
            </a:r>
            <a:endParaRPr sz="2400" b="1" dirty="0">
              <a:latin typeface="Calibri"/>
              <a:ea typeface="Calibri"/>
              <a:cs typeface="Calibri"/>
              <a:sym typeface="Calibri"/>
            </a:endParaRPr>
          </a:p>
          <a:p>
            <a:pPr marL="0" lvl="0" indent="0" algn="l" rtl="0">
              <a:spcBef>
                <a:spcPts val="0"/>
              </a:spcBef>
              <a:spcAft>
                <a:spcPts val="0"/>
              </a:spcAft>
              <a:buNone/>
            </a:pPr>
            <a:endParaRPr sz="800" dirty="0">
              <a:latin typeface="Calibri"/>
              <a:ea typeface="Calibri"/>
              <a:cs typeface="Calibri"/>
              <a:sym typeface="Calibri"/>
            </a:endParaRPr>
          </a:p>
          <a:p>
            <a:pPr lvl="0"/>
            <a:r>
              <a:rPr lang="en-US" dirty="0">
                <a:latin typeface="Calibri"/>
                <a:ea typeface="Calibri"/>
                <a:cs typeface="Calibri"/>
                <a:sym typeface="Calibri"/>
                <a:hlinkClick r:id="rId3"/>
              </a:rPr>
              <a:t>https://en.wikipedia.org/wiki/Checking_whether_a_coin_is_fair</a:t>
            </a:r>
            <a:r>
              <a:rPr lang="en-US" dirty="0">
                <a:latin typeface="Calibri"/>
                <a:ea typeface="Calibri"/>
                <a:cs typeface="Calibri"/>
                <a:sym typeface="Calibri"/>
              </a:rPr>
              <a:t> </a:t>
            </a:r>
          </a:p>
        </p:txBody>
      </p:sp>
      <p:pic>
        <p:nvPicPr>
          <p:cNvPr id="2" name="Picture 1">
            <a:extLst>
              <a:ext uri="{FF2B5EF4-FFF2-40B4-BE49-F238E27FC236}">
                <a16:creationId xmlns:a16="http://schemas.microsoft.com/office/drawing/2014/main" id="{9C3F7295-12F5-4F43-9EB1-ECBFAD4AE19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578510" y="3472383"/>
            <a:ext cx="489437" cy="506917"/>
          </a:xfrm>
          <a:prstGeom prst="rect">
            <a:avLst/>
          </a:prstGeom>
        </p:spPr>
      </p:pic>
      <p:pic>
        <p:nvPicPr>
          <p:cNvPr id="7" name="Picture 6">
            <a:extLst>
              <a:ext uri="{FF2B5EF4-FFF2-40B4-BE49-F238E27FC236}">
                <a16:creationId xmlns:a16="http://schemas.microsoft.com/office/drawing/2014/main" id="{A7C773EC-98DC-EB45-9CD6-4ACB52A409D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925873" y="1390308"/>
            <a:ext cx="5039256" cy="772060"/>
          </a:xfrm>
          <a:prstGeom prst="rect">
            <a:avLst/>
          </a:prstGeom>
        </p:spPr>
      </p:pic>
      <p:sp>
        <p:nvSpPr>
          <p:cNvPr id="8" name="Google Shape;114;p16">
            <a:extLst>
              <a:ext uri="{FF2B5EF4-FFF2-40B4-BE49-F238E27FC236}">
                <a16:creationId xmlns:a16="http://schemas.microsoft.com/office/drawing/2014/main" id="{3ABF9FFE-6500-4147-9C1B-BC0CFD06A921}"/>
              </a:ext>
            </a:extLst>
          </p:cNvPr>
          <p:cNvSpPr txBox="1"/>
          <p:nvPr/>
        </p:nvSpPr>
        <p:spPr>
          <a:xfrm>
            <a:off x="6749240" y="3218"/>
            <a:ext cx="5400832" cy="1423564"/>
          </a:xfrm>
          <a:prstGeom prst="rect">
            <a:avLst/>
          </a:prstGeom>
          <a:noFill/>
          <a:ln>
            <a:noFill/>
          </a:ln>
        </p:spPr>
        <p:txBody>
          <a:bodyPr spcFirstLastPara="1" wrap="square" lIns="91425" tIns="91425" rIns="91425" bIns="91425" anchor="t" anchorCtr="0">
            <a:noAutofit/>
          </a:bodyPr>
          <a:lstStyle/>
          <a:p>
            <a:pPr lvl="0"/>
            <a:r>
              <a:rPr lang="en-US" sz="1800" b="1" dirty="0">
                <a:solidFill>
                  <a:srgbClr val="FF0000"/>
                </a:solidFill>
                <a:latin typeface="Calibri"/>
                <a:cs typeface="Calibri"/>
                <a:sym typeface="Calibri"/>
              </a:rPr>
              <a:t>Problem 2</a:t>
            </a:r>
          </a:p>
          <a:p>
            <a:pPr lvl="0"/>
            <a:r>
              <a:rPr lang="en-US" b="1" dirty="0">
                <a:solidFill>
                  <a:srgbClr val="0070C0"/>
                </a:solidFill>
                <a:latin typeface="Calibri"/>
                <a:ea typeface="Calibri"/>
                <a:cs typeface="Calibri"/>
                <a:sym typeface="Calibri"/>
              </a:rPr>
              <a:t>How many times should we flip a coin to test the null hypothesis.</a:t>
            </a:r>
            <a:endParaRPr lang="en-US" dirty="0">
              <a:latin typeface="Calibri"/>
              <a:ea typeface="Calibri"/>
              <a:cs typeface="Calibri"/>
              <a:sym typeface="Calibri"/>
            </a:endParaRPr>
          </a:p>
          <a:p>
            <a:pPr lvl="0"/>
            <a:r>
              <a:rPr lang="en-US" dirty="0">
                <a:latin typeface="Calibri"/>
                <a:ea typeface="Calibri"/>
                <a:cs typeface="Calibri"/>
                <a:sym typeface="Calibri"/>
              </a:rPr>
              <a:t>Suppose we flipped "n" times and got "x" heads.</a:t>
            </a:r>
          </a:p>
          <a:p>
            <a:pPr lvl="0"/>
            <a:r>
              <a:rPr lang="en-US" dirty="0">
                <a:latin typeface="Calibri"/>
                <a:ea typeface="Calibri"/>
                <a:cs typeface="Calibri"/>
                <a:sym typeface="Calibri"/>
              </a:rPr>
              <a:t>The estimate of the probability of heads P</a:t>
            </a:r>
            <a:r>
              <a:rPr lang="en-US" baseline="-25000" dirty="0">
                <a:latin typeface="Calibri"/>
                <a:ea typeface="Calibri"/>
                <a:cs typeface="Calibri"/>
                <a:sym typeface="Calibri"/>
              </a:rPr>
              <a:t>h</a:t>
            </a:r>
            <a:r>
              <a:rPr lang="en-US" dirty="0">
                <a:latin typeface="Calibri"/>
                <a:ea typeface="Calibri"/>
                <a:cs typeface="Calibri"/>
                <a:sym typeface="Calibri"/>
              </a:rPr>
              <a:t> = x/n.</a:t>
            </a:r>
          </a:p>
          <a:p>
            <a:pPr lvl="0"/>
            <a:r>
              <a:rPr lang="en-US" dirty="0">
                <a:latin typeface="Calibri"/>
                <a:ea typeface="Calibri"/>
                <a:cs typeface="Calibri"/>
                <a:sym typeface="Calibri"/>
              </a:rPr>
              <a:t>Suppose "x" follows binomial distribution with probability "p" of heads.</a:t>
            </a:r>
          </a:p>
          <a:p>
            <a:pPr lvl="0"/>
            <a:r>
              <a:rPr lang="en-US" dirty="0">
                <a:latin typeface="Calibri"/>
                <a:ea typeface="Calibri"/>
                <a:cs typeface="Calibri"/>
                <a:sym typeface="Calibri"/>
              </a:rPr>
              <a:t>At large "n" is is approximated with normal distribution.</a:t>
            </a:r>
          </a:p>
          <a:p>
            <a:pPr lvl="0"/>
            <a:endParaRPr lang="en-US" dirty="0">
              <a:latin typeface="Calibri"/>
              <a:ea typeface="Calibri"/>
              <a:cs typeface="Calibri"/>
              <a:sym typeface="Calibri"/>
            </a:endParaRPr>
          </a:p>
          <a:p>
            <a:pPr lvl="0"/>
            <a:endParaRPr lang="en-US" dirty="0">
              <a:latin typeface="Calibri"/>
              <a:ea typeface="Calibri"/>
              <a:cs typeface="Calibri"/>
              <a:sym typeface="Calibri"/>
            </a:endParaRPr>
          </a:p>
        </p:txBody>
      </p:sp>
      <p:sp>
        <p:nvSpPr>
          <p:cNvPr id="9" name="Google Shape;114;p16">
            <a:extLst>
              <a:ext uri="{FF2B5EF4-FFF2-40B4-BE49-F238E27FC236}">
                <a16:creationId xmlns:a16="http://schemas.microsoft.com/office/drawing/2014/main" id="{38871C2A-D7DF-804C-B877-B6E6E95240DB}"/>
              </a:ext>
            </a:extLst>
          </p:cNvPr>
          <p:cNvSpPr txBox="1"/>
          <p:nvPr/>
        </p:nvSpPr>
        <p:spPr>
          <a:xfrm>
            <a:off x="6749240" y="2090673"/>
            <a:ext cx="5049668" cy="1635169"/>
          </a:xfrm>
          <a:prstGeom prst="rect">
            <a:avLst/>
          </a:prstGeom>
          <a:noFill/>
          <a:ln>
            <a:noFill/>
          </a:ln>
        </p:spPr>
        <p:txBody>
          <a:bodyPr spcFirstLastPara="1" wrap="square" lIns="91425" tIns="91425" rIns="91425" bIns="91425" anchor="t" anchorCtr="0">
            <a:noAutofit/>
          </a:bodyPr>
          <a:lstStyle/>
          <a:p>
            <a:pPr lvl="0"/>
            <a:r>
              <a:rPr lang="en-US" dirty="0">
                <a:latin typeface="Calibri"/>
                <a:ea typeface="Calibri"/>
                <a:cs typeface="Calibri"/>
                <a:sym typeface="Calibri"/>
              </a:rPr>
              <a:t>We use character "</a:t>
            </a:r>
            <a:r>
              <a:rPr lang="el-GR" b="1" dirty="0">
                <a:solidFill>
                  <a:srgbClr val="0070C0"/>
                </a:solidFill>
                <a:latin typeface="Calibri"/>
                <a:ea typeface="Calibri"/>
                <a:cs typeface="Calibri"/>
                <a:sym typeface="Calibri"/>
              </a:rPr>
              <a:t>σ</a:t>
            </a:r>
            <a:r>
              <a:rPr lang="en-US" dirty="0">
                <a:latin typeface="Calibri"/>
                <a:ea typeface="Calibri"/>
                <a:cs typeface="Calibri"/>
                <a:sym typeface="Calibri"/>
              </a:rPr>
              <a:t>" to denote the standard error of estimating x:</a:t>
            </a:r>
            <a:br>
              <a:rPr lang="en-US" dirty="0">
                <a:latin typeface="Calibri"/>
                <a:ea typeface="Calibri"/>
                <a:cs typeface="Calibri"/>
                <a:sym typeface="Calibri"/>
              </a:rPr>
            </a:br>
            <a:r>
              <a:rPr lang="en-US" dirty="0">
                <a:latin typeface="Calibri"/>
                <a:ea typeface="Calibri"/>
                <a:cs typeface="Calibri"/>
                <a:sym typeface="Calibri"/>
              </a:rPr>
              <a:t>          </a:t>
            </a:r>
            <a:r>
              <a:rPr lang="el-GR" b="1" dirty="0">
                <a:solidFill>
                  <a:srgbClr val="0070C0"/>
                </a:solidFill>
                <a:latin typeface="Calibri"/>
                <a:ea typeface="Calibri"/>
                <a:cs typeface="Calibri"/>
                <a:sym typeface="Calibri"/>
              </a:rPr>
              <a:t>σ</a:t>
            </a:r>
            <a:r>
              <a:rPr lang="en-US" b="1" baseline="30000" dirty="0">
                <a:solidFill>
                  <a:srgbClr val="0070C0"/>
                </a:solidFill>
                <a:latin typeface="Calibri"/>
                <a:ea typeface="Calibri"/>
                <a:cs typeface="Calibri"/>
                <a:sym typeface="Calibri"/>
              </a:rPr>
              <a:t>2</a:t>
            </a:r>
            <a:r>
              <a:rPr lang="en-US" b="1" dirty="0">
                <a:solidFill>
                  <a:srgbClr val="0070C0"/>
                </a:solidFill>
                <a:latin typeface="Calibri"/>
                <a:ea typeface="Calibri"/>
                <a:cs typeface="Calibri"/>
                <a:sym typeface="Calibri"/>
              </a:rPr>
              <a:t> = </a:t>
            </a:r>
            <a:r>
              <a:rPr lang="en-US" b="1" dirty="0" err="1">
                <a:solidFill>
                  <a:srgbClr val="0070C0"/>
                </a:solidFill>
                <a:latin typeface="Calibri"/>
                <a:ea typeface="Calibri"/>
                <a:cs typeface="Calibri"/>
                <a:sym typeface="Calibri"/>
              </a:rPr>
              <a:t>npq</a:t>
            </a:r>
            <a:endParaRPr lang="en-US" b="1" dirty="0">
              <a:solidFill>
                <a:srgbClr val="0070C0"/>
              </a:solidFill>
              <a:latin typeface="Calibri"/>
              <a:ea typeface="Calibri"/>
              <a:cs typeface="Calibri"/>
              <a:sym typeface="Calibri"/>
            </a:endParaRPr>
          </a:p>
          <a:p>
            <a:pPr lvl="0"/>
            <a:r>
              <a:rPr lang="en-US" dirty="0">
                <a:latin typeface="Calibri"/>
                <a:ea typeface="Calibri"/>
                <a:cs typeface="Calibri"/>
                <a:sym typeface="Calibri"/>
              </a:rPr>
              <a:t>Note that it has max value when p = q = 0.5, so </a:t>
            </a:r>
            <a:r>
              <a:rPr lang="el-GR" b="1" dirty="0">
                <a:solidFill>
                  <a:srgbClr val="0070C0"/>
                </a:solidFill>
                <a:latin typeface="Calibri"/>
                <a:ea typeface="Calibri"/>
                <a:cs typeface="Calibri"/>
                <a:sym typeface="Calibri"/>
              </a:rPr>
              <a:t>σ</a:t>
            </a:r>
            <a:r>
              <a:rPr lang="en-US" b="1" baseline="30000" dirty="0">
                <a:solidFill>
                  <a:srgbClr val="0070C0"/>
                </a:solidFill>
                <a:latin typeface="Calibri"/>
                <a:ea typeface="Calibri"/>
                <a:cs typeface="Calibri"/>
                <a:sym typeface="Calibri"/>
              </a:rPr>
              <a:t>2</a:t>
            </a:r>
            <a:r>
              <a:rPr lang="en-US" b="1" dirty="0">
                <a:solidFill>
                  <a:srgbClr val="0070C0"/>
                </a:solidFill>
                <a:latin typeface="Calibri"/>
                <a:ea typeface="Calibri"/>
                <a:cs typeface="Calibri"/>
                <a:sym typeface="Calibri"/>
              </a:rPr>
              <a:t>= n/4</a:t>
            </a:r>
          </a:p>
          <a:p>
            <a:pPr lvl="0"/>
            <a:r>
              <a:rPr lang="en-US" dirty="0">
                <a:latin typeface="Calibri"/>
                <a:ea typeface="Calibri"/>
                <a:cs typeface="Calibri"/>
                <a:sym typeface="Calibri"/>
              </a:rPr>
              <a:t>So we can estimate the error </a:t>
            </a:r>
            <a:r>
              <a:rPr lang="el-GR" b="1" dirty="0">
                <a:solidFill>
                  <a:srgbClr val="0070C0"/>
                </a:solidFill>
                <a:latin typeface="Calibri"/>
                <a:ea typeface="Calibri"/>
                <a:cs typeface="Calibri"/>
                <a:sym typeface="Calibri"/>
              </a:rPr>
              <a:t>σ</a:t>
            </a:r>
            <a:r>
              <a:rPr lang="en-US" dirty="0">
                <a:latin typeface="Calibri"/>
                <a:ea typeface="Calibri"/>
                <a:cs typeface="Calibri"/>
                <a:sym typeface="Calibri"/>
              </a:rPr>
              <a:t> as:</a:t>
            </a:r>
          </a:p>
          <a:p>
            <a:pPr lvl="0"/>
            <a:r>
              <a:rPr lang="en-US" dirty="0">
                <a:latin typeface="Calibri"/>
                <a:ea typeface="Calibri"/>
                <a:cs typeface="Calibri"/>
                <a:sym typeface="Calibri"/>
              </a:rPr>
              <a:t>          </a:t>
            </a:r>
            <a:r>
              <a:rPr lang="el-GR" b="1" dirty="0">
                <a:solidFill>
                  <a:srgbClr val="0070C0"/>
                </a:solidFill>
                <a:latin typeface="Calibri"/>
                <a:ea typeface="Calibri"/>
                <a:cs typeface="Calibri"/>
                <a:sym typeface="Calibri"/>
              </a:rPr>
              <a:t>σ</a:t>
            </a:r>
            <a:r>
              <a:rPr lang="en-US" b="1" dirty="0">
                <a:solidFill>
                  <a:srgbClr val="0070C0"/>
                </a:solidFill>
                <a:latin typeface="Calibri"/>
                <a:ea typeface="Calibri"/>
                <a:cs typeface="Calibri"/>
                <a:sym typeface="Calibri"/>
              </a:rPr>
              <a:t> ~ √n/2 </a:t>
            </a:r>
          </a:p>
          <a:p>
            <a:pPr lvl="0"/>
            <a:r>
              <a:rPr lang="en-US" dirty="0">
                <a:solidFill>
                  <a:schemeClr val="tx1"/>
                </a:solidFill>
                <a:latin typeface="Calibri"/>
                <a:ea typeface="Calibri"/>
                <a:cs typeface="Calibri"/>
                <a:sym typeface="Calibri"/>
              </a:rPr>
              <a:t>This is very easy to remember – error grows as square root of n.</a:t>
            </a:r>
          </a:p>
          <a:p>
            <a:pPr lvl="0"/>
            <a:r>
              <a:rPr lang="en-US" dirty="0">
                <a:solidFill>
                  <a:schemeClr val="tx1"/>
                </a:solidFill>
                <a:latin typeface="Calibri"/>
                <a:ea typeface="Calibri"/>
                <a:cs typeface="Calibri"/>
                <a:sym typeface="Calibri"/>
              </a:rPr>
              <a:t>If we estimate error for ratio "x/n", we divide by n:</a:t>
            </a:r>
          </a:p>
        </p:txBody>
      </p:sp>
      <p:sp>
        <p:nvSpPr>
          <p:cNvPr id="3" name="TextBox 2">
            <a:extLst>
              <a:ext uri="{FF2B5EF4-FFF2-40B4-BE49-F238E27FC236}">
                <a16:creationId xmlns:a16="http://schemas.microsoft.com/office/drawing/2014/main" id="{75B5C5ED-1366-1245-9C4A-37065BB20DC4}"/>
              </a:ext>
            </a:extLst>
          </p:cNvPr>
          <p:cNvSpPr txBox="1"/>
          <p:nvPr/>
        </p:nvSpPr>
        <p:spPr>
          <a:xfrm>
            <a:off x="298343" y="4555555"/>
            <a:ext cx="3491779" cy="2123658"/>
          </a:xfrm>
          <a:prstGeom prst="rect">
            <a:avLst/>
          </a:prstGeom>
          <a:noFill/>
        </p:spPr>
        <p:txBody>
          <a:bodyPr wrap="square" rtlCol="0">
            <a:spAutoFit/>
          </a:bodyPr>
          <a:lstStyle/>
          <a:p>
            <a:r>
              <a:rPr lang="en-US" sz="1100" dirty="0">
                <a:solidFill>
                  <a:srgbClr val="0070C0"/>
                </a:solidFill>
                <a:latin typeface="Consolas" panose="020B0609020204030204" pitchFamily="49" charset="0"/>
                <a:cs typeface="Consolas" panose="020B0609020204030204" pitchFamily="49" charset="0"/>
              </a:rPr>
              <a:t>Z value | Confidence level | Comment     </a:t>
            </a:r>
          </a:p>
          <a:p>
            <a:r>
              <a:rPr lang="en-US" sz="1100" dirty="0">
                <a:solidFill>
                  <a:srgbClr val="0070C0"/>
                </a:solidFill>
                <a:latin typeface="Consolas" panose="020B0609020204030204" pitchFamily="49" charset="0"/>
                <a:cs typeface="Consolas" panose="020B0609020204030204" pitchFamily="49" charset="0"/>
              </a:rPr>
              <a:t>0.6745  |  50.000%         | Half        </a:t>
            </a:r>
          </a:p>
          <a:p>
            <a:r>
              <a:rPr lang="en-US" sz="1100" dirty="0">
                <a:solidFill>
                  <a:srgbClr val="0070C0"/>
                </a:solidFill>
                <a:latin typeface="Consolas" panose="020B0609020204030204" pitchFamily="49" charset="0"/>
                <a:cs typeface="Consolas" panose="020B0609020204030204" pitchFamily="49" charset="0"/>
              </a:rPr>
              <a:t>1.0000  |  68.269%         | One </a:t>
            </a:r>
            <a:r>
              <a:rPr lang="en-US" sz="1100" dirty="0" err="1">
                <a:solidFill>
                  <a:srgbClr val="0070C0"/>
                </a:solidFill>
                <a:latin typeface="Consolas" panose="020B0609020204030204" pitchFamily="49" charset="0"/>
                <a:cs typeface="Consolas" panose="020B0609020204030204" pitchFamily="49" charset="0"/>
              </a:rPr>
              <a:t>std</a:t>
            </a:r>
            <a:r>
              <a:rPr lang="en-US" sz="1100" dirty="0">
                <a:solidFill>
                  <a:srgbClr val="0070C0"/>
                </a:solidFill>
                <a:latin typeface="Consolas" panose="020B0609020204030204" pitchFamily="49" charset="0"/>
                <a:cs typeface="Consolas" panose="020B0609020204030204" pitchFamily="49" charset="0"/>
              </a:rPr>
              <a:t> dev </a:t>
            </a:r>
          </a:p>
          <a:p>
            <a:r>
              <a:rPr lang="en-US" sz="1100" dirty="0">
                <a:solidFill>
                  <a:srgbClr val="0070C0"/>
                </a:solidFill>
                <a:latin typeface="Consolas" panose="020B0609020204030204" pitchFamily="49" charset="0"/>
                <a:cs typeface="Consolas" panose="020B0609020204030204" pitchFamily="49" charset="0"/>
              </a:rPr>
              <a:t>1.6449  |  90.000%         | "One nine"  </a:t>
            </a:r>
          </a:p>
          <a:p>
            <a:r>
              <a:rPr lang="en-US" sz="1100" dirty="0">
                <a:solidFill>
                  <a:srgbClr val="0070C0"/>
                </a:solidFill>
                <a:latin typeface="Consolas" panose="020B0609020204030204" pitchFamily="49" charset="0"/>
                <a:cs typeface="Consolas" panose="020B0609020204030204" pitchFamily="49" charset="0"/>
              </a:rPr>
              <a:t>1.9599  |  95.000%         | 95 percent  </a:t>
            </a:r>
          </a:p>
          <a:p>
            <a:r>
              <a:rPr lang="en-US" sz="1100" dirty="0">
                <a:solidFill>
                  <a:srgbClr val="0070C0"/>
                </a:solidFill>
                <a:latin typeface="Consolas" panose="020B0609020204030204" pitchFamily="49" charset="0"/>
                <a:cs typeface="Consolas" panose="020B0609020204030204" pitchFamily="49" charset="0"/>
              </a:rPr>
              <a:t>2.0000  |  95.450%         | Two </a:t>
            </a:r>
            <a:r>
              <a:rPr lang="en-US" sz="1100" dirty="0" err="1">
                <a:solidFill>
                  <a:srgbClr val="0070C0"/>
                </a:solidFill>
                <a:latin typeface="Consolas" panose="020B0609020204030204" pitchFamily="49" charset="0"/>
                <a:cs typeface="Consolas" panose="020B0609020204030204" pitchFamily="49" charset="0"/>
              </a:rPr>
              <a:t>std</a:t>
            </a:r>
            <a:r>
              <a:rPr lang="en-US" sz="1100" dirty="0">
                <a:solidFill>
                  <a:srgbClr val="0070C0"/>
                </a:solidFill>
                <a:latin typeface="Consolas" panose="020B0609020204030204" pitchFamily="49" charset="0"/>
                <a:cs typeface="Consolas" panose="020B0609020204030204" pitchFamily="49" charset="0"/>
              </a:rPr>
              <a:t> dev </a:t>
            </a:r>
          </a:p>
          <a:p>
            <a:r>
              <a:rPr lang="en-US" sz="1100" dirty="0">
                <a:solidFill>
                  <a:srgbClr val="0070C0"/>
                </a:solidFill>
                <a:latin typeface="Consolas" panose="020B0609020204030204" pitchFamily="49" charset="0"/>
                <a:cs typeface="Consolas" panose="020B0609020204030204" pitchFamily="49" charset="0"/>
              </a:rPr>
              <a:t>2.5759  |  99.000%         | "Two nines" </a:t>
            </a:r>
          </a:p>
          <a:p>
            <a:r>
              <a:rPr lang="en-US" sz="1100" dirty="0">
                <a:solidFill>
                  <a:srgbClr val="0070C0"/>
                </a:solidFill>
                <a:latin typeface="Consolas" panose="020B0609020204030204" pitchFamily="49" charset="0"/>
                <a:cs typeface="Consolas" panose="020B0609020204030204" pitchFamily="49" charset="0"/>
              </a:rPr>
              <a:t>3.0000  |  99.730%         | Three </a:t>
            </a:r>
            <a:r>
              <a:rPr lang="en-US" sz="1100" dirty="0" err="1">
                <a:solidFill>
                  <a:srgbClr val="0070C0"/>
                </a:solidFill>
                <a:latin typeface="Consolas" panose="020B0609020204030204" pitchFamily="49" charset="0"/>
                <a:cs typeface="Consolas" panose="020B0609020204030204" pitchFamily="49" charset="0"/>
              </a:rPr>
              <a:t>std</a:t>
            </a:r>
            <a:r>
              <a:rPr lang="en-US" sz="1100" dirty="0">
                <a:solidFill>
                  <a:srgbClr val="0070C0"/>
                </a:solidFill>
                <a:latin typeface="Consolas" panose="020B0609020204030204" pitchFamily="49" charset="0"/>
                <a:cs typeface="Consolas" panose="020B0609020204030204" pitchFamily="49" charset="0"/>
              </a:rPr>
              <a:t> dev</a:t>
            </a:r>
          </a:p>
          <a:p>
            <a:r>
              <a:rPr lang="en-US" sz="1100" dirty="0">
                <a:solidFill>
                  <a:srgbClr val="0070C0"/>
                </a:solidFill>
                <a:latin typeface="Consolas" panose="020B0609020204030204" pitchFamily="49" charset="0"/>
                <a:cs typeface="Consolas" panose="020B0609020204030204" pitchFamily="49" charset="0"/>
              </a:rPr>
              <a:t>3.2905  |  99.900%         | "Three nines</a:t>
            </a:r>
          </a:p>
          <a:p>
            <a:r>
              <a:rPr lang="en-US" sz="1100" dirty="0">
                <a:solidFill>
                  <a:srgbClr val="0070C0"/>
                </a:solidFill>
                <a:latin typeface="Consolas" panose="020B0609020204030204" pitchFamily="49" charset="0"/>
                <a:cs typeface="Consolas" panose="020B0609020204030204" pitchFamily="49" charset="0"/>
              </a:rPr>
              <a:t>3.8906  |  99.990%         | "Four nines"</a:t>
            </a:r>
          </a:p>
          <a:p>
            <a:r>
              <a:rPr lang="en-US" sz="1100" dirty="0">
                <a:solidFill>
                  <a:srgbClr val="0070C0"/>
                </a:solidFill>
                <a:latin typeface="Consolas" panose="020B0609020204030204" pitchFamily="49" charset="0"/>
                <a:cs typeface="Consolas" panose="020B0609020204030204" pitchFamily="49" charset="0"/>
              </a:rPr>
              <a:t>4.0000  |  99.993%         | Four </a:t>
            </a:r>
            <a:r>
              <a:rPr lang="en-US" sz="1100" dirty="0" err="1">
                <a:solidFill>
                  <a:srgbClr val="0070C0"/>
                </a:solidFill>
                <a:latin typeface="Consolas" panose="020B0609020204030204" pitchFamily="49" charset="0"/>
                <a:cs typeface="Consolas" panose="020B0609020204030204" pitchFamily="49" charset="0"/>
              </a:rPr>
              <a:t>std</a:t>
            </a:r>
            <a:r>
              <a:rPr lang="en-US" sz="1100" dirty="0">
                <a:solidFill>
                  <a:srgbClr val="0070C0"/>
                </a:solidFill>
                <a:latin typeface="Consolas" panose="020B0609020204030204" pitchFamily="49" charset="0"/>
                <a:cs typeface="Consolas" panose="020B0609020204030204" pitchFamily="49" charset="0"/>
              </a:rPr>
              <a:t> dev</a:t>
            </a:r>
          </a:p>
          <a:p>
            <a:r>
              <a:rPr lang="en-US" sz="1100" dirty="0">
                <a:solidFill>
                  <a:srgbClr val="0070C0"/>
                </a:solidFill>
                <a:latin typeface="Consolas" panose="020B0609020204030204" pitchFamily="49" charset="0"/>
                <a:cs typeface="Consolas" panose="020B0609020204030204" pitchFamily="49" charset="0"/>
              </a:rPr>
              <a:t>4.4172  |  99.999%         | "Five nines"</a:t>
            </a:r>
          </a:p>
        </p:txBody>
      </p:sp>
      <p:sp>
        <p:nvSpPr>
          <p:cNvPr id="6" name="TextBox 5">
            <a:extLst>
              <a:ext uri="{FF2B5EF4-FFF2-40B4-BE49-F238E27FC236}">
                <a16:creationId xmlns:a16="http://schemas.microsoft.com/office/drawing/2014/main" id="{A678E832-6A66-A34B-8638-25385B81C915}"/>
              </a:ext>
            </a:extLst>
          </p:cNvPr>
          <p:cNvSpPr txBox="1"/>
          <p:nvPr/>
        </p:nvSpPr>
        <p:spPr>
          <a:xfrm>
            <a:off x="1" y="3897364"/>
            <a:ext cx="4108174" cy="600164"/>
          </a:xfrm>
          <a:prstGeom prst="rect">
            <a:avLst/>
          </a:prstGeom>
          <a:noFill/>
        </p:spPr>
        <p:txBody>
          <a:bodyPr wrap="square" rtlCol="0">
            <a:spAutoFit/>
          </a:bodyPr>
          <a:lstStyle/>
          <a:p>
            <a:r>
              <a:rPr lang="en-US" sz="1100" dirty="0">
                <a:solidFill>
                  <a:srgbClr val="0070C0"/>
                </a:solidFill>
              </a:rPr>
              <a:t>Coin flipping leads to binomial distribution, </a:t>
            </a:r>
          </a:p>
          <a:p>
            <a:r>
              <a:rPr lang="en-US" sz="1100" dirty="0">
                <a:solidFill>
                  <a:srgbClr val="0070C0"/>
                </a:solidFill>
              </a:rPr>
              <a:t>which can be approximated with normal Gaussian distribution.</a:t>
            </a:r>
          </a:p>
          <a:p>
            <a:r>
              <a:rPr lang="en-US" sz="1100" dirty="0">
                <a:solidFill>
                  <a:srgbClr val="0070C0"/>
                </a:solidFill>
              </a:rPr>
              <a:t>Here are confidence levels for Z (standard normal distribution):</a:t>
            </a:r>
          </a:p>
        </p:txBody>
      </p:sp>
      <p:sp>
        <p:nvSpPr>
          <p:cNvPr id="10" name="TextBox 9">
            <a:extLst>
              <a:ext uri="{FF2B5EF4-FFF2-40B4-BE49-F238E27FC236}">
                <a16:creationId xmlns:a16="http://schemas.microsoft.com/office/drawing/2014/main" id="{BEDE31FC-9B6C-CA4C-86AA-399D73F20ABC}"/>
              </a:ext>
            </a:extLst>
          </p:cNvPr>
          <p:cNvSpPr txBox="1"/>
          <p:nvPr/>
        </p:nvSpPr>
        <p:spPr>
          <a:xfrm>
            <a:off x="6808873" y="4080567"/>
            <a:ext cx="4108174" cy="738664"/>
          </a:xfrm>
          <a:prstGeom prst="rect">
            <a:avLst/>
          </a:prstGeom>
          <a:noFill/>
        </p:spPr>
        <p:txBody>
          <a:bodyPr wrap="square" rtlCol="0">
            <a:spAutoFit/>
          </a:bodyPr>
          <a:lstStyle/>
          <a:p>
            <a:r>
              <a:rPr lang="en-US" dirty="0">
                <a:latin typeface="Calibri"/>
                <a:cs typeface="Calibri"/>
              </a:rPr>
              <a:t>We express error E in terms of Z (number of </a:t>
            </a:r>
            <a:r>
              <a:rPr lang="en-US" dirty="0" err="1">
                <a:latin typeface="Calibri"/>
                <a:cs typeface="Calibri"/>
              </a:rPr>
              <a:t>sigmas</a:t>
            </a:r>
            <a:r>
              <a:rPr lang="en-US" dirty="0">
                <a:latin typeface="Calibri"/>
                <a:cs typeface="Calibri"/>
              </a:rPr>
              <a:t>): </a:t>
            </a:r>
          </a:p>
          <a:p>
            <a:r>
              <a:rPr lang="en-US" dirty="0">
                <a:latin typeface="Calibri"/>
                <a:cs typeface="Calibri"/>
              </a:rPr>
              <a:t>            E = Z</a:t>
            </a:r>
            <a:r>
              <a:rPr lang="el-GR" dirty="0">
                <a:latin typeface="Calibri"/>
                <a:cs typeface="Calibri"/>
                <a:sym typeface="Calibri"/>
              </a:rPr>
              <a:t>σ</a:t>
            </a:r>
            <a:r>
              <a:rPr lang="en-US" dirty="0">
                <a:latin typeface="Calibri"/>
                <a:cs typeface="Calibri"/>
                <a:sym typeface="Calibri"/>
              </a:rPr>
              <a:t> = Z/2√n</a:t>
            </a:r>
          </a:p>
          <a:p>
            <a:r>
              <a:rPr lang="en-US" dirty="0">
                <a:solidFill>
                  <a:schemeClr val="tx1"/>
                </a:solidFill>
                <a:latin typeface="Calibri"/>
                <a:cs typeface="Calibri"/>
                <a:sym typeface="Calibri"/>
              </a:rPr>
              <a:t>or:</a:t>
            </a:r>
          </a:p>
        </p:txBody>
      </p:sp>
      <p:pic>
        <p:nvPicPr>
          <p:cNvPr id="12" name="Picture 11">
            <a:extLst>
              <a:ext uri="{FF2B5EF4-FFF2-40B4-BE49-F238E27FC236}">
                <a16:creationId xmlns:a16="http://schemas.microsoft.com/office/drawing/2014/main" id="{4BC789A4-98D4-F041-9CDE-34D490398ACE}"/>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294195" y="4641154"/>
            <a:ext cx="928696" cy="581711"/>
          </a:xfrm>
          <a:prstGeom prst="rect">
            <a:avLst/>
          </a:prstGeom>
        </p:spPr>
      </p:pic>
      <p:sp>
        <p:nvSpPr>
          <p:cNvPr id="16" name="TextBox 15">
            <a:extLst>
              <a:ext uri="{FF2B5EF4-FFF2-40B4-BE49-F238E27FC236}">
                <a16:creationId xmlns:a16="http://schemas.microsoft.com/office/drawing/2014/main" id="{E141235E-B306-274B-AF92-68211AC9662B}"/>
              </a:ext>
            </a:extLst>
          </p:cNvPr>
          <p:cNvSpPr txBox="1"/>
          <p:nvPr/>
        </p:nvSpPr>
        <p:spPr>
          <a:xfrm>
            <a:off x="6811449" y="5470732"/>
            <a:ext cx="5082208" cy="1169551"/>
          </a:xfrm>
          <a:prstGeom prst="rect">
            <a:avLst/>
          </a:prstGeom>
          <a:noFill/>
        </p:spPr>
        <p:txBody>
          <a:bodyPr wrap="square" rtlCol="0">
            <a:spAutoFit/>
          </a:bodyPr>
          <a:lstStyle/>
          <a:p>
            <a:r>
              <a:rPr lang="en-US" dirty="0">
                <a:latin typeface="Calibri"/>
                <a:cs typeface="Calibri"/>
              </a:rPr>
              <a:t>For example, if we want confidence 95% (Z=1.9599), then</a:t>
            </a:r>
          </a:p>
          <a:p>
            <a:r>
              <a:rPr lang="en-US" dirty="0">
                <a:latin typeface="Calibri"/>
                <a:cs typeface="Calibri"/>
              </a:rPr>
              <a:t>Z</a:t>
            </a:r>
            <a:r>
              <a:rPr lang="en-US" baseline="30000" dirty="0">
                <a:latin typeface="Calibri"/>
                <a:cs typeface="Calibri"/>
              </a:rPr>
              <a:t>2</a:t>
            </a:r>
            <a:r>
              <a:rPr lang="en-US" dirty="0">
                <a:latin typeface="Calibri"/>
                <a:cs typeface="Calibri"/>
              </a:rPr>
              <a:t>/4 = (1.9599)</a:t>
            </a:r>
            <a:r>
              <a:rPr lang="en-US" baseline="30000" dirty="0">
                <a:latin typeface="Calibri"/>
                <a:cs typeface="Calibri"/>
              </a:rPr>
              <a:t>2</a:t>
            </a:r>
            <a:r>
              <a:rPr lang="en-US" dirty="0">
                <a:latin typeface="Calibri"/>
                <a:cs typeface="Calibri"/>
              </a:rPr>
              <a:t> / 4 = 1 </a:t>
            </a:r>
          </a:p>
          <a:p>
            <a:pPr marL="285750" indent="-285750">
              <a:buFont typeface="Arial" panose="020B0604020202020204" pitchFamily="34" charset="0"/>
              <a:buChar char="•"/>
            </a:pPr>
            <a:r>
              <a:rPr lang="en-US" dirty="0">
                <a:latin typeface="Calibri"/>
                <a:cs typeface="Calibri"/>
              </a:rPr>
              <a:t>for E=0.5   we need n = 1 / 0.5</a:t>
            </a:r>
            <a:r>
              <a:rPr lang="en-US" baseline="30000" dirty="0">
                <a:latin typeface="Calibri"/>
                <a:cs typeface="Calibri"/>
              </a:rPr>
              <a:t>2</a:t>
            </a:r>
            <a:r>
              <a:rPr lang="en-US" dirty="0">
                <a:latin typeface="Calibri"/>
                <a:cs typeface="Calibri"/>
              </a:rPr>
              <a:t>  = 4 flips  </a:t>
            </a:r>
          </a:p>
          <a:p>
            <a:pPr marL="285750" indent="-285750">
              <a:buFont typeface="Arial" panose="020B0604020202020204" pitchFamily="34" charset="0"/>
              <a:buChar char="•"/>
            </a:pPr>
            <a:r>
              <a:rPr lang="en-US" dirty="0">
                <a:latin typeface="Calibri"/>
                <a:cs typeface="Calibri"/>
              </a:rPr>
              <a:t>for E=0.25 we need n = 1 / 0.25</a:t>
            </a:r>
            <a:r>
              <a:rPr lang="en-US" baseline="30000" dirty="0">
                <a:latin typeface="Calibri"/>
                <a:cs typeface="Calibri"/>
              </a:rPr>
              <a:t>2</a:t>
            </a:r>
            <a:r>
              <a:rPr lang="en-US" dirty="0">
                <a:latin typeface="Calibri"/>
                <a:cs typeface="Calibri"/>
              </a:rPr>
              <a:t> = 16 flips  </a:t>
            </a:r>
          </a:p>
          <a:p>
            <a:pPr marL="285750" indent="-285750">
              <a:buFont typeface="Arial" panose="020B0604020202020204" pitchFamily="34" charset="0"/>
              <a:buChar char="•"/>
            </a:pPr>
            <a:r>
              <a:rPr lang="en-US" dirty="0">
                <a:latin typeface="Calibri"/>
                <a:cs typeface="Calibri"/>
              </a:rPr>
              <a:t>for E=0.01 we need n = 1 / 0.01</a:t>
            </a:r>
            <a:r>
              <a:rPr lang="en-US" baseline="30000" dirty="0">
                <a:latin typeface="Calibri"/>
                <a:cs typeface="Calibri"/>
              </a:rPr>
              <a:t>2</a:t>
            </a:r>
            <a:r>
              <a:rPr lang="en-US" dirty="0">
                <a:latin typeface="Calibri"/>
                <a:cs typeface="Calibri"/>
              </a:rPr>
              <a:t> = 9,603 flips</a:t>
            </a:r>
          </a:p>
        </p:txBody>
      </p:sp>
      <p:pic>
        <p:nvPicPr>
          <p:cNvPr id="17" name="Picture 16">
            <a:extLst>
              <a:ext uri="{FF2B5EF4-FFF2-40B4-BE49-F238E27FC236}">
                <a16:creationId xmlns:a16="http://schemas.microsoft.com/office/drawing/2014/main" id="{FDA8289B-60D2-814C-8237-AC0CE17777E4}"/>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3847264" y="4563788"/>
            <a:ext cx="2437946" cy="160416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AA36F6-8BDB-FF45-8538-E75D74817769}"/>
              </a:ext>
            </a:extLst>
          </p:cNvPr>
          <p:cNvSpPr/>
          <p:nvPr/>
        </p:nvSpPr>
        <p:spPr>
          <a:xfrm>
            <a:off x="0" y="0"/>
            <a:ext cx="4451860" cy="523220"/>
          </a:xfrm>
          <a:prstGeom prst="rect">
            <a:avLst/>
          </a:prstGeom>
        </p:spPr>
        <p:txBody>
          <a:bodyPr wrap="none">
            <a:spAutoFit/>
          </a:bodyPr>
          <a:lstStyle/>
          <a:p>
            <a:r>
              <a:rPr lang="en-US" sz="2800" b="1" dirty="0">
                <a:solidFill>
                  <a:schemeClr val="dk1"/>
                </a:solidFill>
                <a:latin typeface="Calibri"/>
                <a:ea typeface="Calibri"/>
                <a:cs typeface="Calibri"/>
                <a:sym typeface="Calibri"/>
              </a:rPr>
              <a:t>Direct Calculation of P-Value</a:t>
            </a:r>
            <a:endParaRPr lang="en-US" sz="2800" dirty="0"/>
          </a:p>
        </p:txBody>
      </p:sp>
      <p:sp>
        <p:nvSpPr>
          <p:cNvPr id="6" name="TextBox 5">
            <a:extLst>
              <a:ext uri="{FF2B5EF4-FFF2-40B4-BE49-F238E27FC236}">
                <a16:creationId xmlns:a16="http://schemas.microsoft.com/office/drawing/2014/main" id="{69A4CC29-5996-1049-88FB-C0E0C33B09BB}"/>
              </a:ext>
            </a:extLst>
          </p:cNvPr>
          <p:cNvSpPr txBox="1"/>
          <p:nvPr/>
        </p:nvSpPr>
        <p:spPr>
          <a:xfrm>
            <a:off x="540328" y="1915226"/>
            <a:ext cx="7606146" cy="2585323"/>
          </a:xfrm>
          <a:prstGeom prst="rect">
            <a:avLst/>
          </a:prstGeom>
          <a:noFill/>
        </p:spPr>
        <p:txBody>
          <a:bodyPr wrap="square" rtlCol="0">
            <a:spAutoFit/>
          </a:bodyPr>
          <a:lstStyle/>
          <a:p>
            <a:r>
              <a:rPr lang="en-US" sz="1800" dirty="0">
                <a:solidFill>
                  <a:srgbClr val="0070C0"/>
                </a:solidFill>
                <a:latin typeface="Menlo" panose="020B0609030804020204" pitchFamily="49" charset="0"/>
                <a:ea typeface="Menlo" panose="020B0609030804020204" pitchFamily="49" charset="0"/>
                <a:cs typeface="Menlo" panose="020B0609030804020204" pitchFamily="49" charset="0"/>
              </a:rPr>
              <a:t>counter=0</a:t>
            </a:r>
          </a:p>
          <a:p>
            <a:r>
              <a:rPr lang="en-US" sz="1800" dirty="0">
                <a:solidFill>
                  <a:srgbClr val="0070C0"/>
                </a:solidFill>
                <a:latin typeface="Menlo" panose="020B0609030804020204" pitchFamily="49" charset="0"/>
                <a:ea typeface="Menlo" panose="020B0609030804020204" pitchFamily="49" charset="0"/>
                <a:cs typeface="Menlo" panose="020B0609030804020204" pitchFamily="49" charset="0"/>
              </a:rPr>
              <a:t>N=10000</a:t>
            </a:r>
          </a:p>
          <a:p>
            <a:endParaRPr lang="en-US" sz="18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800" dirty="0">
                <a:solidFill>
                  <a:srgbClr val="0070C0"/>
                </a:solidFill>
                <a:latin typeface="Menlo" panose="020B0609030804020204" pitchFamily="49" charset="0"/>
                <a:ea typeface="Menlo" panose="020B0609030804020204" pitchFamily="49" charset="0"/>
                <a:cs typeface="Menlo" panose="020B0609030804020204" pitchFamily="49" charset="0"/>
              </a:rPr>
              <a:t>for ii in range(N):</a:t>
            </a:r>
          </a:p>
          <a:p>
            <a:r>
              <a:rPr lang="en-US" sz="1800" dirty="0">
                <a:solidFill>
                  <a:srgbClr val="0070C0"/>
                </a:solidFill>
                <a:latin typeface="Menlo" panose="020B0609030804020204" pitchFamily="49" charset="0"/>
                <a:ea typeface="Menlo" panose="020B0609030804020204" pitchFamily="49" charset="0"/>
                <a:cs typeface="Menlo" panose="020B0609030804020204" pitchFamily="49" charset="0"/>
              </a:rPr>
              <a:t>    trials = </a:t>
            </a:r>
            <a:r>
              <a:rPr lang="en-US" sz="1800" dirty="0" err="1">
                <a:solidFill>
                  <a:srgbClr val="0070C0"/>
                </a:solidFill>
                <a:latin typeface="Menlo" panose="020B0609030804020204" pitchFamily="49" charset="0"/>
                <a:ea typeface="Menlo" panose="020B0609030804020204" pitchFamily="49" charset="0"/>
                <a:cs typeface="Menlo" panose="020B0609030804020204" pitchFamily="49" charset="0"/>
              </a:rPr>
              <a:t>randint</a:t>
            </a:r>
            <a:r>
              <a:rPr lang="en-US" sz="1800" dirty="0">
                <a:solidFill>
                  <a:srgbClr val="0070C0"/>
                </a:solidFill>
                <a:latin typeface="Menlo" panose="020B0609030804020204" pitchFamily="49" charset="0"/>
                <a:ea typeface="Menlo" panose="020B0609030804020204" pitchFamily="49" charset="0"/>
                <a:cs typeface="Menlo" panose="020B0609030804020204" pitchFamily="49" charset="0"/>
              </a:rPr>
              <a:t>(2, size=30) </a:t>
            </a:r>
            <a:r>
              <a:rPr lang="en-US" sz="1800" dirty="0">
                <a:solidFill>
                  <a:srgbClr val="00B050"/>
                </a:solidFill>
                <a:latin typeface="Menlo" panose="020B0609030804020204" pitchFamily="49" charset="0"/>
                <a:ea typeface="Menlo" panose="020B0609030804020204" pitchFamily="49" charset="0"/>
                <a:cs typeface="Menlo" panose="020B0609030804020204" pitchFamily="49" charset="0"/>
              </a:rPr>
              <a:t># [0,1,1,...,0,1,0]</a:t>
            </a:r>
          </a:p>
          <a:p>
            <a:r>
              <a:rPr lang="en-US" sz="1800" dirty="0">
                <a:solidFill>
                  <a:srgbClr val="0070C0"/>
                </a:solidFill>
                <a:latin typeface="Menlo" panose="020B0609030804020204" pitchFamily="49" charset="0"/>
                <a:ea typeface="Menlo" panose="020B0609030804020204" pitchFamily="49" charset="0"/>
                <a:cs typeface="Menlo" panose="020B0609030804020204" pitchFamily="49" charset="0"/>
              </a:rPr>
              <a:t>    if </a:t>
            </a:r>
            <a:r>
              <a:rPr lang="en-US" sz="1800" dirty="0" err="1">
                <a:solidFill>
                  <a:srgbClr val="0070C0"/>
                </a:solidFill>
                <a:latin typeface="Menlo" panose="020B0609030804020204" pitchFamily="49" charset="0"/>
                <a:ea typeface="Menlo" panose="020B0609030804020204" pitchFamily="49" charset="0"/>
                <a:cs typeface="Menlo" panose="020B0609030804020204" pitchFamily="49" charset="0"/>
              </a:rPr>
              <a:t>trials.sum</a:t>
            </a:r>
            <a:r>
              <a:rPr lang="en-US" sz="1800" dirty="0">
                <a:solidFill>
                  <a:srgbClr val="0070C0"/>
                </a:solidFill>
                <a:latin typeface="Menlo" panose="020B0609030804020204" pitchFamily="49" charset="0"/>
                <a:ea typeface="Menlo" panose="020B0609030804020204" pitchFamily="49" charset="0"/>
                <a:cs typeface="Menlo" panose="020B0609030804020204" pitchFamily="49" charset="0"/>
              </a:rPr>
              <a:t>() &gt;= 22:</a:t>
            </a:r>
          </a:p>
          <a:p>
            <a:r>
              <a:rPr lang="en-US" sz="1800" dirty="0">
                <a:solidFill>
                  <a:srgbClr val="0070C0"/>
                </a:solidFill>
                <a:latin typeface="Menlo" panose="020B0609030804020204" pitchFamily="49" charset="0"/>
                <a:ea typeface="Menlo" panose="020B0609030804020204" pitchFamily="49" charset="0"/>
                <a:cs typeface="Menlo" panose="020B0609030804020204" pitchFamily="49" charset="0"/>
              </a:rPr>
              <a:t>        counter += 1</a:t>
            </a:r>
          </a:p>
          <a:p>
            <a:endParaRPr lang="en-US" sz="18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800" dirty="0" err="1">
                <a:solidFill>
                  <a:srgbClr val="0070C0"/>
                </a:solidFill>
                <a:latin typeface="Menlo" panose="020B0609030804020204" pitchFamily="49" charset="0"/>
                <a:ea typeface="Menlo" panose="020B0609030804020204" pitchFamily="49" charset="0"/>
                <a:cs typeface="Menlo" panose="020B0609030804020204" pitchFamily="49" charset="0"/>
              </a:rPr>
              <a:t>P_val</a:t>
            </a:r>
            <a:r>
              <a:rPr lang="en-US" sz="1800" dirty="0">
                <a:solidFill>
                  <a:srgbClr val="0070C0"/>
                </a:solidFill>
                <a:latin typeface="Menlo" panose="020B0609030804020204" pitchFamily="49" charset="0"/>
                <a:ea typeface="Menlo" panose="020B0609030804020204" pitchFamily="49" charset="0"/>
                <a:cs typeface="Menlo" panose="020B0609030804020204" pitchFamily="49" charset="0"/>
              </a:rPr>
              <a:t> = counter / N     </a:t>
            </a:r>
            <a:r>
              <a:rPr lang="en-US" sz="1800" dirty="0">
                <a:solidFill>
                  <a:srgbClr val="00B050"/>
                </a:solidFill>
                <a:latin typeface="Menlo" panose="020B0609030804020204" pitchFamily="49" charset="0"/>
                <a:ea typeface="Menlo" panose="020B0609030804020204" pitchFamily="49" charset="0"/>
                <a:cs typeface="Menlo" panose="020B0609030804020204" pitchFamily="49" charset="0"/>
              </a:rPr>
              <a:t># 0.008</a:t>
            </a:r>
            <a:endParaRPr lang="en-US" sz="1800" dirty="0">
              <a:solidFill>
                <a:srgbClr val="0070C0"/>
              </a:solidFill>
              <a:latin typeface="Menlo" panose="020B0609030804020204" pitchFamily="49" charset="0"/>
              <a:ea typeface="Menlo" panose="020B0609030804020204" pitchFamily="49" charset="0"/>
              <a:cs typeface="Menlo" panose="020B0609030804020204" pitchFamily="49" charset="0"/>
            </a:endParaRPr>
          </a:p>
        </p:txBody>
      </p:sp>
      <p:sp>
        <p:nvSpPr>
          <p:cNvPr id="7" name="TextBox 6">
            <a:extLst>
              <a:ext uri="{FF2B5EF4-FFF2-40B4-BE49-F238E27FC236}">
                <a16:creationId xmlns:a16="http://schemas.microsoft.com/office/drawing/2014/main" id="{D779D573-A471-7F4C-9EA4-E6D2665D39E8}"/>
              </a:ext>
            </a:extLst>
          </p:cNvPr>
          <p:cNvSpPr txBox="1"/>
          <p:nvPr/>
        </p:nvSpPr>
        <p:spPr>
          <a:xfrm>
            <a:off x="540327" y="872836"/>
            <a:ext cx="6151418" cy="369332"/>
          </a:xfrm>
          <a:prstGeom prst="rect">
            <a:avLst/>
          </a:prstGeom>
          <a:noFill/>
        </p:spPr>
        <p:txBody>
          <a:bodyPr wrap="square" rtlCol="0">
            <a:spAutoFit/>
          </a:bodyPr>
          <a:lstStyle/>
          <a:p>
            <a:r>
              <a:rPr lang="en-US" sz="1800" dirty="0"/>
              <a:t>What is p-value of getting 22 heads of 30 coin tosses.</a:t>
            </a:r>
          </a:p>
        </p:txBody>
      </p:sp>
    </p:spTree>
    <p:extLst>
      <p:ext uri="{BB962C8B-B14F-4D97-AF65-F5344CB8AC3E}">
        <p14:creationId xmlns:p14="http://schemas.microsoft.com/office/powerpoint/2010/main" val="812837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7461BF-3772-4D42-8663-515C48A8AE0D}"/>
              </a:ext>
            </a:extLst>
          </p:cNvPr>
          <p:cNvSpPr/>
          <p:nvPr/>
        </p:nvSpPr>
        <p:spPr>
          <a:xfrm>
            <a:off x="0" y="0"/>
            <a:ext cx="6763390" cy="523220"/>
          </a:xfrm>
          <a:prstGeom prst="rect">
            <a:avLst/>
          </a:prstGeom>
        </p:spPr>
        <p:txBody>
          <a:bodyPr wrap="none">
            <a:spAutoFit/>
          </a:bodyPr>
          <a:lstStyle/>
          <a:p>
            <a:r>
              <a:rPr lang="en-US" sz="2800" b="1" dirty="0">
                <a:solidFill>
                  <a:schemeClr val="dk1"/>
                </a:solidFill>
                <a:latin typeface="Calibri"/>
                <a:ea typeface="Calibri"/>
                <a:cs typeface="Calibri"/>
                <a:sym typeface="Calibri"/>
              </a:rPr>
              <a:t>More examples of p-value &amp; null hypothesis</a:t>
            </a:r>
            <a:endParaRPr lang="en-US" sz="2800" dirty="0"/>
          </a:p>
        </p:txBody>
      </p:sp>
      <p:sp>
        <p:nvSpPr>
          <p:cNvPr id="3" name="TextBox 2">
            <a:extLst>
              <a:ext uri="{FF2B5EF4-FFF2-40B4-BE49-F238E27FC236}">
                <a16:creationId xmlns:a16="http://schemas.microsoft.com/office/drawing/2014/main" id="{8AE09831-DEFD-754A-BFDE-A062EDF7C962}"/>
              </a:ext>
            </a:extLst>
          </p:cNvPr>
          <p:cNvSpPr txBox="1"/>
          <p:nvPr/>
        </p:nvSpPr>
        <p:spPr>
          <a:xfrm>
            <a:off x="1553710" y="1076298"/>
            <a:ext cx="6861086" cy="2431435"/>
          </a:xfrm>
          <a:prstGeom prst="rect">
            <a:avLst/>
          </a:prstGeom>
          <a:noFill/>
        </p:spPr>
        <p:txBody>
          <a:bodyPr wrap="square" rtlCol="0">
            <a:spAutoFit/>
          </a:bodyPr>
          <a:lstStyle/>
          <a:p>
            <a:r>
              <a:rPr lang="en-US" sz="2000" b="1" dirty="0">
                <a:solidFill>
                  <a:srgbClr val="FF0000"/>
                </a:solidFill>
              </a:rPr>
              <a:t>t-test:</a:t>
            </a:r>
          </a:p>
          <a:p>
            <a:r>
              <a:rPr lang="en-US" dirty="0">
                <a:solidFill>
                  <a:schemeClr val="tx1"/>
                </a:solidFill>
              </a:rPr>
              <a:t>We compare sample mean with theoretical value or with some other sample mean.</a:t>
            </a:r>
          </a:p>
          <a:p>
            <a:r>
              <a:rPr lang="en-US" dirty="0">
                <a:solidFill>
                  <a:schemeClr val="tx1"/>
                </a:solidFill>
              </a:rPr>
              <a:t>We use sample variance</a:t>
            </a:r>
          </a:p>
          <a:p>
            <a:r>
              <a:rPr lang="en-US" dirty="0">
                <a:solidFill>
                  <a:schemeClr val="tx1"/>
                </a:solidFill>
              </a:rPr>
              <a:t>We use t-distribution to calculate p-value  (bigger t -&gt; smaller p-value -&gt; reject)</a:t>
            </a:r>
          </a:p>
          <a:p>
            <a:endParaRPr lang="en-US" dirty="0"/>
          </a:p>
          <a:p>
            <a:r>
              <a:rPr lang="en-US" sz="2000" b="1" dirty="0">
                <a:solidFill>
                  <a:srgbClr val="FF0000"/>
                </a:solidFill>
              </a:rPr>
              <a:t>Three types of t-tests:</a:t>
            </a:r>
          </a:p>
          <a:p>
            <a:pPr marL="285750" indent="-285750">
              <a:buFont typeface="Arial" panose="020B0604020202020204" pitchFamily="34" charset="0"/>
              <a:buChar char="•"/>
            </a:pPr>
            <a:r>
              <a:rPr lang="en-US" b="1" dirty="0">
                <a:solidFill>
                  <a:srgbClr val="FF0000"/>
                </a:solidFill>
              </a:rPr>
              <a:t>one-sample t-test</a:t>
            </a:r>
            <a:r>
              <a:rPr lang="en-US" dirty="0"/>
              <a:t> - compare sample mean with given value</a:t>
            </a:r>
          </a:p>
          <a:p>
            <a:pPr marL="285750" indent="-285750">
              <a:buFont typeface="Arial" panose="020B0604020202020204" pitchFamily="34" charset="0"/>
              <a:buChar char="•"/>
            </a:pPr>
            <a:r>
              <a:rPr lang="en-US" b="1" dirty="0">
                <a:solidFill>
                  <a:srgbClr val="FF0000"/>
                </a:solidFill>
              </a:rPr>
              <a:t>two-sample t-test</a:t>
            </a:r>
            <a:r>
              <a:rPr lang="en-US" dirty="0"/>
              <a:t> (a.k.a. Independent Samples t Test) compares </a:t>
            </a:r>
            <a:br>
              <a:rPr lang="en-US" dirty="0"/>
            </a:br>
            <a:r>
              <a:rPr lang="en-US" dirty="0"/>
              <a:t>the means of two independent groups</a:t>
            </a:r>
          </a:p>
          <a:p>
            <a:pPr marL="285750" indent="-285750">
              <a:buFont typeface="Arial" panose="020B0604020202020204" pitchFamily="34" charset="0"/>
              <a:buChar char="•"/>
            </a:pPr>
            <a:r>
              <a:rPr lang="en-US" b="1" dirty="0">
                <a:solidFill>
                  <a:srgbClr val="FF0000"/>
                </a:solidFill>
              </a:rPr>
              <a:t>paired t-test</a:t>
            </a:r>
            <a:r>
              <a:rPr lang="en-US" dirty="0"/>
              <a:t> (for dependent samples - before/after treatment)</a:t>
            </a:r>
          </a:p>
        </p:txBody>
      </p:sp>
      <p:pic>
        <p:nvPicPr>
          <p:cNvPr id="4" name="Picture 3">
            <a:extLst>
              <a:ext uri="{FF2B5EF4-FFF2-40B4-BE49-F238E27FC236}">
                <a16:creationId xmlns:a16="http://schemas.microsoft.com/office/drawing/2014/main" id="{DBAFCCE4-9CBE-0B45-9209-550454F17A9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61549" y="1375920"/>
            <a:ext cx="1149092" cy="808373"/>
          </a:xfrm>
          <a:prstGeom prst="rect">
            <a:avLst/>
          </a:prstGeom>
        </p:spPr>
      </p:pic>
      <p:sp>
        <p:nvSpPr>
          <p:cNvPr id="5" name="Google Shape;121;p17">
            <a:extLst>
              <a:ext uri="{FF2B5EF4-FFF2-40B4-BE49-F238E27FC236}">
                <a16:creationId xmlns:a16="http://schemas.microsoft.com/office/drawing/2014/main" id="{4A7EA9C4-15AA-0B42-A068-425F2634EFA2}"/>
              </a:ext>
            </a:extLst>
          </p:cNvPr>
          <p:cNvSpPr txBox="1"/>
          <p:nvPr/>
        </p:nvSpPr>
        <p:spPr>
          <a:xfrm>
            <a:off x="2140225" y="3845367"/>
            <a:ext cx="6020184" cy="206929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rgbClr val="FF0000"/>
                </a:solidFill>
                <a:sym typeface="Calibri"/>
              </a:rPr>
              <a:t>Chi-Square  </a:t>
            </a:r>
            <a:r>
              <a:rPr lang="en-US" sz="2000" b="1" dirty="0">
                <a:solidFill>
                  <a:srgbClr val="FF0000"/>
                </a:solidFill>
                <a:sym typeface="Times New Roman"/>
              </a:rPr>
              <a:t>χ2</a:t>
            </a:r>
            <a:r>
              <a:rPr lang="en-US" sz="2000" b="1" dirty="0">
                <a:solidFill>
                  <a:srgbClr val="FF0000"/>
                </a:solidFill>
                <a:sym typeface="Calibri"/>
              </a:rPr>
              <a:t>  Goodness of Fit Test</a:t>
            </a:r>
            <a:endParaRPr sz="2000" b="1" dirty="0">
              <a:solidFill>
                <a:srgbClr val="FF0000"/>
              </a:solidFill>
              <a:sym typeface="Calibri"/>
            </a:endParaRPr>
          </a:p>
          <a:p>
            <a:pPr marL="0" lvl="0" indent="0" algn="l" rtl="0">
              <a:spcBef>
                <a:spcPts val="0"/>
              </a:spcBef>
              <a:spcAft>
                <a:spcPts val="0"/>
              </a:spcAft>
              <a:buClr>
                <a:schemeClr val="dk1"/>
              </a:buClr>
              <a:buSzPts val="1100"/>
              <a:buFont typeface="Arial"/>
              <a:buNone/>
            </a:pPr>
            <a:r>
              <a:rPr lang="en-US" dirty="0">
                <a:latin typeface="Calibri"/>
                <a:ea typeface="Calibri"/>
                <a:cs typeface="Calibri"/>
                <a:sym typeface="Calibri"/>
              </a:rPr>
              <a:t>Suppose we have N observations of k mutually-exclusive classes</a:t>
            </a:r>
            <a:endParaRPr dirty="0">
              <a:latin typeface="Calibri"/>
              <a:ea typeface="Calibri"/>
              <a:cs typeface="Calibri"/>
              <a:sym typeface="Calibri"/>
            </a:endParaRPr>
          </a:p>
          <a:p>
            <a:pPr lvl="0">
              <a:buClr>
                <a:schemeClr val="dk1"/>
              </a:buClr>
              <a:buSzPts val="1100"/>
            </a:pPr>
            <a:r>
              <a:rPr lang="en-US" dirty="0" err="1">
                <a:latin typeface="Calibri"/>
                <a:ea typeface="Calibri"/>
                <a:cs typeface="Calibri"/>
                <a:sym typeface="Calibri"/>
              </a:rPr>
              <a:t>n</a:t>
            </a:r>
            <a:r>
              <a:rPr lang="en-US" baseline="-25000" dirty="0" err="1">
                <a:latin typeface="Calibri"/>
                <a:ea typeface="Calibri"/>
                <a:cs typeface="Calibri"/>
                <a:sym typeface="Calibri"/>
              </a:rPr>
              <a:t>i</a:t>
            </a:r>
            <a:r>
              <a:rPr lang="en-US" dirty="0">
                <a:latin typeface="Calibri"/>
                <a:ea typeface="Calibri"/>
                <a:cs typeface="Calibri"/>
                <a:sym typeface="Calibri"/>
              </a:rPr>
              <a:t> - number of observations for each class (</a:t>
            </a:r>
            <a:r>
              <a:rPr lang="en-US" dirty="0" err="1">
                <a:latin typeface="Calibri"/>
                <a:ea typeface="Calibri"/>
                <a:cs typeface="Calibri"/>
                <a:sym typeface="Calibri"/>
              </a:rPr>
              <a:t>i</a:t>
            </a:r>
            <a:r>
              <a:rPr lang="en-US" dirty="0">
                <a:latin typeface="Calibri"/>
                <a:ea typeface="Calibri"/>
                <a:cs typeface="Calibri"/>
                <a:sym typeface="Calibri"/>
              </a:rPr>
              <a:t>=1,2,...k) </a:t>
            </a:r>
            <a:endParaRPr dirty="0">
              <a:latin typeface="Calibri"/>
              <a:ea typeface="Calibri"/>
              <a:cs typeface="Calibri"/>
              <a:sym typeface="Calibri"/>
            </a:endParaRPr>
          </a:p>
          <a:p>
            <a:pPr lvl="0">
              <a:buClr>
                <a:schemeClr val="dk1"/>
              </a:buClr>
              <a:buSzPts val="1100"/>
            </a:pPr>
            <a:r>
              <a:rPr lang="en-US" dirty="0">
                <a:latin typeface="Calibri"/>
                <a:ea typeface="Calibri"/>
                <a:cs typeface="Calibri"/>
                <a:sym typeface="Calibri"/>
              </a:rPr>
              <a:t>m</a:t>
            </a:r>
            <a:r>
              <a:rPr lang="en-US" baseline="-25000" dirty="0">
                <a:latin typeface="Calibri"/>
                <a:ea typeface="Calibri"/>
                <a:cs typeface="Calibri"/>
                <a:sym typeface="Calibri"/>
              </a:rPr>
              <a:t>i </a:t>
            </a:r>
            <a:r>
              <a:rPr lang="en-US" dirty="0">
                <a:latin typeface="Calibri"/>
                <a:ea typeface="Calibri"/>
                <a:cs typeface="Calibri"/>
                <a:sym typeface="Calibri"/>
              </a:rPr>
              <a:t>- expected number of observations for each class</a:t>
            </a:r>
          </a:p>
          <a:p>
            <a:pPr lvl="0">
              <a:buClr>
                <a:schemeClr val="dk1"/>
              </a:buClr>
              <a:buSzPts val="1100"/>
            </a:pPr>
            <a:r>
              <a:rPr lang="en-US" dirty="0">
                <a:latin typeface="Calibri"/>
                <a:ea typeface="Calibri"/>
                <a:cs typeface="Calibri"/>
                <a:sym typeface="Calibri"/>
              </a:rPr>
              <a:t>Calculate </a:t>
            </a:r>
            <a:r>
              <a:rPr lang="en-US" b="1" dirty="0">
                <a:solidFill>
                  <a:srgbClr val="FF0000"/>
                </a:solidFill>
                <a:latin typeface="Calibri"/>
                <a:ea typeface="Calibri"/>
                <a:cs typeface="Calibri"/>
                <a:sym typeface="Calibri"/>
              </a:rPr>
              <a:t>X</a:t>
            </a:r>
            <a:r>
              <a:rPr lang="en-US" b="1" baseline="30000" dirty="0">
                <a:solidFill>
                  <a:srgbClr val="FF0000"/>
                </a:solidFill>
                <a:latin typeface="Calibri"/>
                <a:ea typeface="Calibri"/>
                <a:cs typeface="Calibri"/>
                <a:sym typeface="Calibri"/>
              </a:rPr>
              <a:t>2</a:t>
            </a:r>
            <a:r>
              <a:rPr lang="en-US" b="1" dirty="0">
                <a:solidFill>
                  <a:srgbClr val="FF0000"/>
                </a:solidFill>
                <a:latin typeface="Calibri"/>
                <a:ea typeface="Calibri"/>
                <a:cs typeface="Calibri"/>
                <a:sym typeface="Calibri"/>
              </a:rPr>
              <a:t> = sum((</a:t>
            </a:r>
            <a:r>
              <a:rPr lang="en-US" b="1" dirty="0" err="1">
                <a:solidFill>
                  <a:srgbClr val="FF0000"/>
                </a:solidFill>
                <a:latin typeface="Calibri"/>
                <a:ea typeface="Calibri"/>
                <a:cs typeface="Calibri"/>
                <a:sym typeface="Calibri"/>
              </a:rPr>
              <a:t>n</a:t>
            </a:r>
            <a:r>
              <a:rPr lang="en-US" b="1" baseline="-25000" dirty="0" err="1">
                <a:solidFill>
                  <a:srgbClr val="FF0000"/>
                </a:solidFill>
                <a:latin typeface="Calibri"/>
                <a:ea typeface="Calibri"/>
                <a:cs typeface="Calibri"/>
                <a:sym typeface="Calibri"/>
              </a:rPr>
              <a:t>i</a:t>
            </a:r>
            <a:r>
              <a:rPr lang="en-US" b="1" dirty="0">
                <a:solidFill>
                  <a:srgbClr val="FF0000"/>
                </a:solidFill>
                <a:latin typeface="Calibri"/>
                <a:ea typeface="Calibri"/>
                <a:cs typeface="Calibri"/>
                <a:sym typeface="Calibri"/>
              </a:rPr>
              <a:t>-m</a:t>
            </a:r>
            <a:r>
              <a:rPr lang="en-US" b="1" baseline="-25000" dirty="0">
                <a:solidFill>
                  <a:srgbClr val="FF0000"/>
                </a:solidFill>
                <a:latin typeface="Calibri"/>
                <a:ea typeface="Calibri"/>
                <a:cs typeface="Calibri"/>
                <a:sym typeface="Calibri"/>
              </a:rPr>
              <a:t>i</a:t>
            </a:r>
            <a:r>
              <a:rPr lang="en-US" b="1" dirty="0">
                <a:solidFill>
                  <a:srgbClr val="FF0000"/>
                </a:solidFill>
                <a:latin typeface="Calibri"/>
                <a:ea typeface="Calibri"/>
                <a:cs typeface="Calibri"/>
                <a:sym typeface="Calibri"/>
              </a:rPr>
              <a:t>)</a:t>
            </a:r>
            <a:r>
              <a:rPr lang="en-US" b="1" baseline="30000" dirty="0">
                <a:solidFill>
                  <a:srgbClr val="FF0000"/>
                </a:solidFill>
                <a:latin typeface="Calibri"/>
                <a:ea typeface="Calibri"/>
                <a:cs typeface="Calibri"/>
                <a:sym typeface="Calibri"/>
              </a:rPr>
              <a:t>2</a:t>
            </a:r>
            <a:r>
              <a:rPr lang="en-US" b="1" dirty="0">
                <a:solidFill>
                  <a:srgbClr val="FF0000"/>
                </a:solidFill>
                <a:latin typeface="Calibri"/>
                <a:ea typeface="Calibri"/>
                <a:cs typeface="Calibri"/>
                <a:sym typeface="Calibri"/>
              </a:rPr>
              <a:t>/m</a:t>
            </a:r>
            <a:r>
              <a:rPr lang="en-US" b="1" baseline="-25000" dirty="0">
                <a:solidFill>
                  <a:srgbClr val="FF0000"/>
                </a:solidFill>
                <a:latin typeface="Calibri"/>
                <a:ea typeface="Calibri"/>
                <a:cs typeface="Calibri"/>
                <a:sym typeface="Calibri"/>
              </a:rPr>
              <a:t>i</a:t>
            </a:r>
            <a:r>
              <a:rPr lang="en-US" b="1" dirty="0">
                <a:solidFill>
                  <a:srgbClr val="FF0000"/>
                </a:solidFill>
                <a:latin typeface="Calibri"/>
                <a:ea typeface="Calibri"/>
                <a:cs typeface="Calibri"/>
                <a:sym typeface="Calibri"/>
              </a:rPr>
              <a:t>) </a:t>
            </a:r>
            <a:endParaRPr lang="en-US" dirty="0">
              <a:latin typeface="Calibri"/>
              <a:ea typeface="Calibri"/>
              <a:cs typeface="Calibri"/>
              <a:sym typeface="Calibri"/>
            </a:endParaRPr>
          </a:p>
          <a:p>
            <a:pPr lvl="0">
              <a:buClr>
                <a:schemeClr val="dk1"/>
              </a:buClr>
              <a:buSzPts val="1100"/>
            </a:pPr>
            <a:r>
              <a:rPr lang="en-US" dirty="0">
                <a:solidFill>
                  <a:schemeClr val="tx1"/>
                </a:solidFill>
                <a:latin typeface="Calibri"/>
                <a:ea typeface="Calibri"/>
                <a:cs typeface="Calibri"/>
                <a:sym typeface="Calibri"/>
              </a:rPr>
              <a:t>Approximate it with </a:t>
            </a:r>
            <a:r>
              <a:rPr lang="en-US" b="1" i="1" dirty="0">
                <a:solidFill>
                  <a:srgbClr val="FF0000"/>
                </a:solidFill>
                <a:highlight>
                  <a:srgbClr val="FFFFFF"/>
                </a:highlight>
                <a:latin typeface="Times New Roman"/>
                <a:ea typeface="Times New Roman"/>
                <a:cs typeface="Times New Roman"/>
                <a:sym typeface="Times New Roman"/>
              </a:rPr>
              <a:t>χ</a:t>
            </a:r>
            <a:r>
              <a:rPr lang="en-US" b="1" baseline="30000" dirty="0">
                <a:solidFill>
                  <a:srgbClr val="FF0000"/>
                </a:solidFill>
                <a:highlight>
                  <a:srgbClr val="FFFFFF"/>
                </a:highlight>
                <a:latin typeface="Times New Roman"/>
                <a:ea typeface="Times New Roman"/>
                <a:cs typeface="Times New Roman"/>
                <a:sym typeface="Times New Roman"/>
              </a:rPr>
              <a:t>2</a:t>
            </a:r>
            <a:r>
              <a:rPr lang="en-US" dirty="0">
                <a:solidFill>
                  <a:schemeClr val="tx1"/>
                </a:solidFill>
                <a:latin typeface="Calibri"/>
                <a:ea typeface="Calibri"/>
                <a:cs typeface="Calibri"/>
                <a:sym typeface="Calibri"/>
              </a:rPr>
              <a:t> distribution with (k − 1) degrees of freedom.</a:t>
            </a:r>
          </a:p>
          <a:p>
            <a:pPr lvl="0">
              <a:buClr>
                <a:schemeClr val="dk1"/>
              </a:buClr>
              <a:buSzPts val="1100"/>
            </a:pPr>
            <a:r>
              <a:rPr lang="en-US" dirty="0">
                <a:solidFill>
                  <a:schemeClr val="tx1"/>
                </a:solidFill>
                <a:latin typeface="Calibri"/>
                <a:ea typeface="Calibri"/>
                <a:cs typeface="Calibri"/>
                <a:sym typeface="Calibri"/>
              </a:rPr>
              <a:t>The P-value is the probability that a chi-square statistic having (k-1) degrees of freedom is more extreme than </a:t>
            </a:r>
            <a:r>
              <a:rPr lang="en-US" b="1" dirty="0">
                <a:solidFill>
                  <a:srgbClr val="FF0000"/>
                </a:solidFill>
                <a:latin typeface="Calibri"/>
                <a:ea typeface="Calibri"/>
                <a:cs typeface="Calibri"/>
                <a:sym typeface="Calibri"/>
              </a:rPr>
              <a:t>X</a:t>
            </a:r>
            <a:r>
              <a:rPr lang="en-US" b="1" baseline="30000" dirty="0">
                <a:solidFill>
                  <a:srgbClr val="FF0000"/>
                </a:solidFill>
                <a:latin typeface="Calibri"/>
                <a:ea typeface="Calibri"/>
                <a:cs typeface="Calibri"/>
                <a:sym typeface="Calibri"/>
              </a:rPr>
              <a:t>2</a:t>
            </a:r>
            <a:r>
              <a:rPr lang="en-US" dirty="0">
                <a:solidFill>
                  <a:schemeClr val="tx1"/>
                </a:solidFill>
                <a:latin typeface="Calibri"/>
                <a:ea typeface="Calibri"/>
                <a:cs typeface="Calibri"/>
                <a:sym typeface="Calibri"/>
              </a:rPr>
              <a:t>.</a:t>
            </a:r>
          </a:p>
          <a:p>
            <a:pPr lvl="0">
              <a:buClr>
                <a:schemeClr val="dk1"/>
              </a:buClr>
              <a:buSzPts val="1100"/>
            </a:pPr>
            <a:endParaRPr lang="en-US" dirty="0">
              <a:solidFill>
                <a:schemeClr val="tx1"/>
              </a:solidFill>
              <a:latin typeface="Calibri"/>
              <a:ea typeface="Calibri"/>
              <a:cs typeface="Calibri"/>
              <a:sym typeface="Calibri"/>
            </a:endParaRPr>
          </a:p>
          <a:p>
            <a:pPr lvl="0">
              <a:buClr>
                <a:schemeClr val="dk1"/>
              </a:buClr>
              <a:buSzPts val="1100"/>
            </a:pPr>
            <a:endParaRPr lang="en-US" dirty="0">
              <a:solidFill>
                <a:schemeClr val="tx1"/>
              </a:solidFill>
              <a:latin typeface="Calibri"/>
              <a:ea typeface="Calibri"/>
              <a:cs typeface="Calibri"/>
              <a:sym typeface="Calibri"/>
            </a:endParaRPr>
          </a:p>
        </p:txBody>
      </p:sp>
      <p:pic>
        <p:nvPicPr>
          <p:cNvPr id="6" name="Picture 5">
            <a:extLst>
              <a:ext uri="{FF2B5EF4-FFF2-40B4-BE49-F238E27FC236}">
                <a16:creationId xmlns:a16="http://schemas.microsoft.com/office/drawing/2014/main" id="{B3BAEE09-F65D-1041-8799-3A9172D2EDF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61549" y="4144989"/>
            <a:ext cx="1778000" cy="736600"/>
          </a:xfrm>
          <a:prstGeom prst="rect">
            <a:avLst/>
          </a:prstGeom>
        </p:spPr>
      </p:pic>
      <p:pic>
        <p:nvPicPr>
          <p:cNvPr id="7" name="Picture 6">
            <a:extLst>
              <a:ext uri="{FF2B5EF4-FFF2-40B4-BE49-F238E27FC236}">
                <a16:creationId xmlns:a16="http://schemas.microsoft.com/office/drawing/2014/main" id="{DF13BB26-4763-1A4F-B97B-5199EC4D2646}"/>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9427800" y="4372442"/>
            <a:ext cx="2170032" cy="1409260"/>
          </a:xfrm>
          <a:prstGeom prst="rect">
            <a:avLst/>
          </a:prstGeom>
        </p:spPr>
      </p:pic>
      <p:pic>
        <p:nvPicPr>
          <p:cNvPr id="1026" name="Picture 2" descr="1.6 - Hypothesis Testing | STAT 462">
            <a:extLst>
              <a:ext uri="{FF2B5EF4-FFF2-40B4-BE49-F238E27FC236}">
                <a16:creationId xmlns:a16="http://schemas.microsoft.com/office/drawing/2014/main" id="{1B2A0F67-1909-EB43-885B-368BD5BEBA56}"/>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9754092" y="523220"/>
            <a:ext cx="1768396" cy="15473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test">
            <a:extLst>
              <a:ext uri="{FF2B5EF4-FFF2-40B4-BE49-F238E27FC236}">
                <a16:creationId xmlns:a16="http://schemas.microsoft.com/office/drawing/2014/main" id="{5AF12945-FA0D-A34F-BAC0-A70D6B5C88FA}"/>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9565140" y="2184293"/>
            <a:ext cx="2146300" cy="14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70859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3580</TotalTime>
  <Words>4054</Words>
  <Application>Microsoft Macintosh PowerPoint</Application>
  <PresentationFormat>Widescreen</PresentationFormat>
  <Paragraphs>473</Paragraphs>
  <Slides>18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Consolas</vt:lpstr>
      <vt:lpstr>Courier New</vt:lpstr>
      <vt:lpstr>Menlo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348</cp:revision>
  <cp:lastPrinted>2020-09-21T17:22:59Z</cp:lastPrinted>
  <dcterms:modified xsi:type="dcterms:W3CDTF">2024-02-02T17:07:15Z</dcterms:modified>
</cp:coreProperties>
</file>